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 id="2147483798" r:id="rId2"/>
  </p:sldMasterIdLst>
  <p:notesMasterIdLst>
    <p:notesMasterId r:id="rId154"/>
  </p:notesMasterIdLst>
  <p:sldIdLst>
    <p:sldId id="518" r:id="rId3"/>
    <p:sldId id="545" r:id="rId4"/>
    <p:sldId id="421" r:id="rId5"/>
    <p:sldId id="422" r:id="rId6"/>
    <p:sldId id="423" r:id="rId7"/>
    <p:sldId id="424" r:id="rId8"/>
    <p:sldId id="425" r:id="rId9"/>
    <p:sldId id="426" r:id="rId10"/>
    <p:sldId id="427" r:id="rId11"/>
    <p:sldId id="544" r:id="rId12"/>
    <p:sldId id="428" r:id="rId13"/>
    <p:sldId id="429" r:id="rId14"/>
    <p:sldId id="431" r:id="rId15"/>
    <p:sldId id="430" r:id="rId16"/>
    <p:sldId id="432" r:id="rId17"/>
    <p:sldId id="433" r:id="rId18"/>
    <p:sldId id="434" r:id="rId19"/>
    <p:sldId id="435" r:id="rId20"/>
    <p:sldId id="436" r:id="rId21"/>
    <p:sldId id="437" r:id="rId22"/>
    <p:sldId id="438" r:id="rId23"/>
    <p:sldId id="439" r:id="rId24"/>
    <p:sldId id="440" r:id="rId25"/>
    <p:sldId id="441" r:id="rId26"/>
    <p:sldId id="442" r:id="rId27"/>
    <p:sldId id="443" r:id="rId28"/>
    <p:sldId id="444" r:id="rId29"/>
    <p:sldId id="445" r:id="rId30"/>
    <p:sldId id="446" r:id="rId31"/>
    <p:sldId id="447" r:id="rId32"/>
    <p:sldId id="448" r:id="rId33"/>
    <p:sldId id="449" r:id="rId34"/>
    <p:sldId id="450" r:id="rId35"/>
    <p:sldId id="451" r:id="rId36"/>
    <p:sldId id="453" r:id="rId37"/>
    <p:sldId id="452" r:id="rId38"/>
    <p:sldId id="454" r:id="rId39"/>
    <p:sldId id="456" r:id="rId40"/>
    <p:sldId id="455" r:id="rId41"/>
    <p:sldId id="457" r:id="rId42"/>
    <p:sldId id="458" r:id="rId43"/>
    <p:sldId id="459" r:id="rId44"/>
    <p:sldId id="460" r:id="rId45"/>
    <p:sldId id="461" r:id="rId46"/>
    <p:sldId id="462" r:id="rId47"/>
    <p:sldId id="463" r:id="rId48"/>
    <p:sldId id="465" r:id="rId49"/>
    <p:sldId id="466" r:id="rId50"/>
    <p:sldId id="467" r:id="rId51"/>
    <p:sldId id="468" r:id="rId52"/>
    <p:sldId id="469" r:id="rId53"/>
    <p:sldId id="256" r:id="rId54"/>
    <p:sldId id="401" r:id="rId55"/>
    <p:sldId id="354" r:id="rId56"/>
    <p:sldId id="260" r:id="rId57"/>
    <p:sldId id="382" r:id="rId58"/>
    <p:sldId id="383" r:id="rId59"/>
    <p:sldId id="398" r:id="rId60"/>
    <p:sldId id="300" r:id="rId61"/>
    <p:sldId id="306" r:id="rId62"/>
    <p:sldId id="282" r:id="rId63"/>
    <p:sldId id="288" r:id="rId64"/>
    <p:sldId id="312" r:id="rId65"/>
    <p:sldId id="390" r:id="rId66"/>
    <p:sldId id="391" r:id="rId67"/>
    <p:sldId id="299" r:id="rId68"/>
    <p:sldId id="392" r:id="rId69"/>
    <p:sldId id="393" r:id="rId70"/>
    <p:sldId id="394" r:id="rId71"/>
    <p:sldId id="395" r:id="rId72"/>
    <p:sldId id="396" r:id="rId73"/>
    <p:sldId id="397" r:id="rId74"/>
    <p:sldId id="400" r:id="rId75"/>
    <p:sldId id="324" r:id="rId76"/>
    <p:sldId id="335" r:id="rId77"/>
    <p:sldId id="337" r:id="rId78"/>
    <p:sldId id="339" r:id="rId79"/>
    <p:sldId id="342" r:id="rId80"/>
    <p:sldId id="344" r:id="rId81"/>
    <p:sldId id="345" r:id="rId82"/>
    <p:sldId id="402" r:id="rId83"/>
    <p:sldId id="403" r:id="rId84"/>
    <p:sldId id="404" r:id="rId85"/>
    <p:sldId id="405" r:id="rId86"/>
    <p:sldId id="406" r:id="rId87"/>
    <p:sldId id="407" r:id="rId88"/>
    <p:sldId id="408" r:id="rId89"/>
    <p:sldId id="409" r:id="rId90"/>
    <p:sldId id="410" r:id="rId91"/>
    <p:sldId id="411" r:id="rId92"/>
    <p:sldId id="412" r:id="rId93"/>
    <p:sldId id="413" r:id="rId94"/>
    <p:sldId id="414" r:id="rId95"/>
    <p:sldId id="415" r:id="rId96"/>
    <p:sldId id="416" r:id="rId97"/>
    <p:sldId id="417" r:id="rId98"/>
    <p:sldId id="418" r:id="rId99"/>
    <p:sldId id="419" r:id="rId100"/>
    <p:sldId id="420" r:id="rId101"/>
    <p:sldId id="470" r:id="rId102"/>
    <p:sldId id="471" r:id="rId103"/>
    <p:sldId id="472" r:id="rId104"/>
    <p:sldId id="474" r:id="rId105"/>
    <p:sldId id="475" r:id="rId106"/>
    <p:sldId id="476" r:id="rId107"/>
    <p:sldId id="477" r:id="rId108"/>
    <p:sldId id="478" r:id="rId109"/>
    <p:sldId id="479" r:id="rId110"/>
    <p:sldId id="480" r:id="rId111"/>
    <p:sldId id="481" r:id="rId112"/>
    <p:sldId id="482" r:id="rId113"/>
    <p:sldId id="483" r:id="rId114"/>
    <p:sldId id="484" r:id="rId115"/>
    <p:sldId id="485" r:id="rId116"/>
    <p:sldId id="550" r:id="rId117"/>
    <p:sldId id="487" r:id="rId118"/>
    <p:sldId id="488" r:id="rId119"/>
    <p:sldId id="489" r:id="rId120"/>
    <p:sldId id="490" r:id="rId121"/>
    <p:sldId id="491" r:id="rId122"/>
    <p:sldId id="492" r:id="rId123"/>
    <p:sldId id="494" r:id="rId124"/>
    <p:sldId id="495" r:id="rId125"/>
    <p:sldId id="496" r:id="rId126"/>
    <p:sldId id="497" r:id="rId127"/>
    <p:sldId id="498" r:id="rId128"/>
    <p:sldId id="519" r:id="rId129"/>
    <p:sldId id="520" r:id="rId130"/>
    <p:sldId id="521" r:id="rId131"/>
    <p:sldId id="522" r:id="rId132"/>
    <p:sldId id="523" r:id="rId133"/>
    <p:sldId id="524" r:id="rId134"/>
    <p:sldId id="525" r:id="rId135"/>
    <p:sldId id="526" r:id="rId136"/>
    <p:sldId id="527" r:id="rId137"/>
    <p:sldId id="528" r:id="rId138"/>
    <p:sldId id="529" r:id="rId139"/>
    <p:sldId id="530" r:id="rId140"/>
    <p:sldId id="531" r:id="rId141"/>
    <p:sldId id="532" r:id="rId142"/>
    <p:sldId id="533" r:id="rId143"/>
    <p:sldId id="534" r:id="rId144"/>
    <p:sldId id="535" r:id="rId145"/>
    <p:sldId id="536" r:id="rId146"/>
    <p:sldId id="537" r:id="rId147"/>
    <p:sldId id="538" r:id="rId148"/>
    <p:sldId id="539" r:id="rId149"/>
    <p:sldId id="540" r:id="rId150"/>
    <p:sldId id="541" r:id="rId151"/>
    <p:sldId id="542" r:id="rId152"/>
    <p:sldId id="543" r:id="rId1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BD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779" autoAdjust="0"/>
    <p:restoredTop sz="86323" autoAdjust="0"/>
  </p:normalViewPr>
  <p:slideViewPr>
    <p:cSldViewPr>
      <p:cViewPr varScale="1">
        <p:scale>
          <a:sx n="63" d="100"/>
          <a:sy n="63" d="100"/>
        </p:scale>
        <p:origin x="-1818" y="-96"/>
      </p:cViewPr>
      <p:guideLst>
        <p:guide orient="horz" pos="2160"/>
        <p:guide pos="2880"/>
      </p:guideLst>
    </p:cSldViewPr>
  </p:slideViewPr>
  <p:outlineViewPr>
    <p:cViewPr>
      <p:scale>
        <a:sx n="33" d="100"/>
        <a:sy n="33" d="100"/>
      </p:scale>
      <p:origin x="54" y="1163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notesMaster" Target="notesMasters/notes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presProps" Target="pres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slide" Target="slides/slide143.xml"/><Relationship Id="rId153" Type="http://schemas.openxmlformats.org/officeDocument/2006/relationships/slide" Target="slides/slide15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00447A-B6E8-4A5B-9B68-1666F896C2C8}" type="doc">
      <dgm:prSet loTypeId="urn:microsoft.com/office/officeart/2008/layout/VerticalAccentList" loCatId="list" qsTypeId="urn:microsoft.com/office/officeart/2005/8/quickstyle/3d2" qsCatId="3D" csTypeId="urn:microsoft.com/office/officeart/2005/8/colors/accent1_2" csCatId="accent1" phldr="1"/>
      <dgm:spPr/>
      <dgm:t>
        <a:bodyPr/>
        <a:lstStyle/>
        <a:p>
          <a:endParaRPr lang="tr-TR"/>
        </a:p>
      </dgm:t>
    </dgm:pt>
    <dgm:pt modelId="{D71C188D-767B-4FBA-ADFE-B408CFDD8BB6}">
      <dgm:prSet phldrT="[Metin]"/>
      <dgm:spPr/>
      <dgm:t>
        <a:bodyPr/>
        <a:lstStyle/>
        <a:p>
          <a:r>
            <a:rPr lang="tr-TR" dirty="0" smtClean="0"/>
            <a:t>Eğitimden beklentilerim</a:t>
          </a:r>
          <a:endParaRPr lang="tr-TR" dirty="0"/>
        </a:p>
      </dgm:t>
    </dgm:pt>
    <dgm:pt modelId="{CD143A2A-8F2B-442F-9246-EB7E4351906F}" type="parTrans" cxnId="{628C4EB0-EF65-42D0-B906-09B7CBCB3817}">
      <dgm:prSet/>
      <dgm:spPr/>
      <dgm:t>
        <a:bodyPr/>
        <a:lstStyle/>
        <a:p>
          <a:endParaRPr lang="tr-TR"/>
        </a:p>
      </dgm:t>
    </dgm:pt>
    <dgm:pt modelId="{9A9085F0-0660-4025-A969-446DC13C7A4C}" type="sibTrans" cxnId="{628C4EB0-EF65-42D0-B906-09B7CBCB3817}">
      <dgm:prSet/>
      <dgm:spPr/>
      <dgm:t>
        <a:bodyPr/>
        <a:lstStyle/>
        <a:p>
          <a:endParaRPr lang="tr-TR"/>
        </a:p>
      </dgm:t>
    </dgm:pt>
    <dgm:pt modelId="{31295ECD-6742-489F-8634-C38AE2CE06A0}">
      <dgm:prSet phldrT="[Metin]"/>
      <dgm:spPr/>
      <dgm:t>
        <a:bodyPr/>
        <a:lstStyle/>
        <a:p>
          <a:r>
            <a:rPr lang="tr-TR" dirty="0" smtClean="0"/>
            <a:t> </a:t>
          </a:r>
          <a:endParaRPr lang="tr-TR" dirty="0"/>
        </a:p>
      </dgm:t>
    </dgm:pt>
    <dgm:pt modelId="{0CD7C9A1-5F7F-4284-9365-65977E857F1C}" type="parTrans" cxnId="{A66467F4-27B5-4402-A4F0-DA616059E8C6}">
      <dgm:prSet/>
      <dgm:spPr/>
      <dgm:t>
        <a:bodyPr/>
        <a:lstStyle/>
        <a:p>
          <a:endParaRPr lang="tr-TR"/>
        </a:p>
      </dgm:t>
    </dgm:pt>
    <dgm:pt modelId="{2E0A0519-1325-438D-9FDF-36E8F7C8D283}" type="sibTrans" cxnId="{A66467F4-27B5-4402-A4F0-DA616059E8C6}">
      <dgm:prSet/>
      <dgm:spPr/>
      <dgm:t>
        <a:bodyPr/>
        <a:lstStyle/>
        <a:p>
          <a:endParaRPr lang="tr-TR"/>
        </a:p>
      </dgm:t>
    </dgm:pt>
    <dgm:pt modelId="{C6E3E3C9-4DB2-4419-A07D-4D90329F27C5}">
      <dgm:prSet phldrT="[Metin]"/>
      <dgm:spPr/>
      <dgm:t>
        <a:bodyPr/>
        <a:lstStyle/>
        <a:p>
          <a:r>
            <a:rPr lang="tr-TR" dirty="0" smtClean="0"/>
            <a:t>Beklentilerimin gerçekleştirilmesinde benim yapacaklarım</a:t>
          </a:r>
          <a:endParaRPr lang="tr-TR" dirty="0"/>
        </a:p>
      </dgm:t>
    </dgm:pt>
    <dgm:pt modelId="{2673B982-9395-44BC-8443-C072F814F3A6}" type="parTrans" cxnId="{4761B53E-EAA2-42B4-BBA5-AB0EB38A7803}">
      <dgm:prSet/>
      <dgm:spPr/>
      <dgm:t>
        <a:bodyPr/>
        <a:lstStyle/>
        <a:p>
          <a:endParaRPr lang="tr-TR"/>
        </a:p>
      </dgm:t>
    </dgm:pt>
    <dgm:pt modelId="{8A0FC9F2-AB3D-4110-8309-40A41A626E04}" type="sibTrans" cxnId="{4761B53E-EAA2-42B4-BBA5-AB0EB38A7803}">
      <dgm:prSet/>
      <dgm:spPr/>
      <dgm:t>
        <a:bodyPr/>
        <a:lstStyle/>
        <a:p>
          <a:endParaRPr lang="tr-TR"/>
        </a:p>
      </dgm:t>
    </dgm:pt>
    <dgm:pt modelId="{2E1F541F-6D83-4764-99E9-3CFB52ADBE6D}">
      <dgm:prSet phldrT="[Metin]"/>
      <dgm:spPr/>
      <dgm:t>
        <a:bodyPr/>
        <a:lstStyle/>
        <a:p>
          <a:r>
            <a:rPr lang="tr-TR" dirty="0" smtClean="0"/>
            <a:t> </a:t>
          </a:r>
          <a:endParaRPr lang="tr-TR" dirty="0"/>
        </a:p>
      </dgm:t>
    </dgm:pt>
    <dgm:pt modelId="{417BE04F-57B6-4E7E-9330-A85B454FA15E}" type="parTrans" cxnId="{6075FBCA-88DE-4408-A1A0-C5B49A9D29F1}">
      <dgm:prSet/>
      <dgm:spPr/>
      <dgm:t>
        <a:bodyPr/>
        <a:lstStyle/>
        <a:p>
          <a:endParaRPr lang="tr-TR"/>
        </a:p>
      </dgm:t>
    </dgm:pt>
    <dgm:pt modelId="{903CA038-1031-41CE-9490-06E024EBA0DE}" type="sibTrans" cxnId="{6075FBCA-88DE-4408-A1A0-C5B49A9D29F1}">
      <dgm:prSet/>
      <dgm:spPr/>
      <dgm:t>
        <a:bodyPr/>
        <a:lstStyle/>
        <a:p>
          <a:endParaRPr lang="tr-TR"/>
        </a:p>
      </dgm:t>
    </dgm:pt>
    <dgm:pt modelId="{FE307BFD-0E3F-4E14-93D5-4D38028CB3EB}">
      <dgm:prSet phldrT="[Metin]"/>
      <dgm:spPr/>
      <dgm:t>
        <a:bodyPr/>
        <a:lstStyle/>
        <a:p>
          <a:r>
            <a:rPr lang="tr-TR" dirty="0" smtClean="0"/>
            <a:t>Bu beklentilerimi gerçekleştirmemi engelleyebilecek şeyler</a:t>
          </a:r>
          <a:endParaRPr lang="tr-TR" dirty="0"/>
        </a:p>
      </dgm:t>
    </dgm:pt>
    <dgm:pt modelId="{70071036-21D9-481D-A24A-E37EB4D16557}" type="parTrans" cxnId="{63DDA63B-461D-45AB-9E10-F0DAAFE2C257}">
      <dgm:prSet/>
      <dgm:spPr/>
      <dgm:t>
        <a:bodyPr/>
        <a:lstStyle/>
        <a:p>
          <a:endParaRPr lang="tr-TR"/>
        </a:p>
      </dgm:t>
    </dgm:pt>
    <dgm:pt modelId="{84D31B0D-5CFE-40F4-9E9E-230050518FAC}" type="sibTrans" cxnId="{63DDA63B-461D-45AB-9E10-F0DAAFE2C257}">
      <dgm:prSet/>
      <dgm:spPr/>
      <dgm:t>
        <a:bodyPr/>
        <a:lstStyle/>
        <a:p>
          <a:endParaRPr lang="tr-TR"/>
        </a:p>
      </dgm:t>
    </dgm:pt>
    <dgm:pt modelId="{D2AE2B3C-6FA2-4633-B863-E3976A9ACC4E}">
      <dgm:prSet phldrT="[Metin]"/>
      <dgm:spPr/>
      <dgm:t>
        <a:bodyPr/>
        <a:lstStyle/>
        <a:p>
          <a:r>
            <a:rPr lang="tr-TR" dirty="0" smtClean="0"/>
            <a:t> </a:t>
          </a:r>
          <a:endParaRPr lang="tr-TR" dirty="0"/>
        </a:p>
      </dgm:t>
    </dgm:pt>
    <dgm:pt modelId="{B0894424-4303-4630-875D-E6E7B6062BDF}" type="sibTrans" cxnId="{CD7BE6F8-F14D-41EB-8441-91318792EEC9}">
      <dgm:prSet/>
      <dgm:spPr/>
      <dgm:t>
        <a:bodyPr/>
        <a:lstStyle/>
        <a:p>
          <a:endParaRPr lang="tr-TR"/>
        </a:p>
      </dgm:t>
    </dgm:pt>
    <dgm:pt modelId="{B2DF7708-C80F-48B6-84D4-204A570F5EC3}" type="parTrans" cxnId="{CD7BE6F8-F14D-41EB-8441-91318792EEC9}">
      <dgm:prSet/>
      <dgm:spPr/>
      <dgm:t>
        <a:bodyPr/>
        <a:lstStyle/>
        <a:p>
          <a:endParaRPr lang="tr-TR"/>
        </a:p>
      </dgm:t>
    </dgm:pt>
    <dgm:pt modelId="{805A2BE8-460F-4DA5-A32C-817B94830733}" type="pres">
      <dgm:prSet presAssocID="{3200447A-B6E8-4A5B-9B68-1666F896C2C8}" presName="Name0" presStyleCnt="0">
        <dgm:presLayoutVars>
          <dgm:chMax/>
          <dgm:chPref/>
          <dgm:dir/>
        </dgm:presLayoutVars>
      </dgm:prSet>
      <dgm:spPr/>
      <dgm:t>
        <a:bodyPr/>
        <a:lstStyle/>
        <a:p>
          <a:endParaRPr lang="tr-TR"/>
        </a:p>
      </dgm:t>
    </dgm:pt>
    <dgm:pt modelId="{1ECAAB88-7075-47F6-9E74-37BC72A986DF}" type="pres">
      <dgm:prSet presAssocID="{D2AE2B3C-6FA2-4633-B863-E3976A9ACC4E}" presName="parenttextcomposite" presStyleCnt="0"/>
      <dgm:spPr/>
    </dgm:pt>
    <dgm:pt modelId="{EF99D950-A4E4-4AD8-8F72-281C64405E53}" type="pres">
      <dgm:prSet presAssocID="{D2AE2B3C-6FA2-4633-B863-E3976A9ACC4E}" presName="parenttext" presStyleLbl="revTx" presStyleIdx="0" presStyleCnt="3">
        <dgm:presLayoutVars>
          <dgm:chMax/>
          <dgm:chPref val="2"/>
          <dgm:bulletEnabled val="1"/>
        </dgm:presLayoutVars>
      </dgm:prSet>
      <dgm:spPr/>
      <dgm:t>
        <a:bodyPr/>
        <a:lstStyle/>
        <a:p>
          <a:endParaRPr lang="tr-TR"/>
        </a:p>
      </dgm:t>
    </dgm:pt>
    <dgm:pt modelId="{0E043F2B-EFB0-4062-AFF3-BEE8D4FE58BB}" type="pres">
      <dgm:prSet presAssocID="{D2AE2B3C-6FA2-4633-B863-E3976A9ACC4E}" presName="composite" presStyleCnt="0"/>
      <dgm:spPr/>
    </dgm:pt>
    <dgm:pt modelId="{9E3A6F2B-090B-4F2A-8534-DB1946F84CA7}" type="pres">
      <dgm:prSet presAssocID="{D2AE2B3C-6FA2-4633-B863-E3976A9ACC4E}" presName="chevron1" presStyleLbl="alignNode1" presStyleIdx="0" presStyleCnt="21"/>
      <dgm:spPr/>
    </dgm:pt>
    <dgm:pt modelId="{4DBB5F95-D5FB-4D22-A5D1-0FE5B93A9163}" type="pres">
      <dgm:prSet presAssocID="{D2AE2B3C-6FA2-4633-B863-E3976A9ACC4E}" presName="chevron2" presStyleLbl="alignNode1" presStyleIdx="1" presStyleCnt="21"/>
      <dgm:spPr/>
    </dgm:pt>
    <dgm:pt modelId="{024BE390-A786-410A-8D35-9576DD27716F}" type="pres">
      <dgm:prSet presAssocID="{D2AE2B3C-6FA2-4633-B863-E3976A9ACC4E}" presName="chevron3" presStyleLbl="alignNode1" presStyleIdx="2" presStyleCnt="21"/>
      <dgm:spPr/>
    </dgm:pt>
    <dgm:pt modelId="{364E6E05-B27B-4FC0-8A95-EF088B4A92D9}" type="pres">
      <dgm:prSet presAssocID="{D2AE2B3C-6FA2-4633-B863-E3976A9ACC4E}" presName="chevron4" presStyleLbl="alignNode1" presStyleIdx="3" presStyleCnt="21"/>
      <dgm:spPr/>
    </dgm:pt>
    <dgm:pt modelId="{57D42409-F806-48A8-BAF0-61F4C5BC7250}" type="pres">
      <dgm:prSet presAssocID="{D2AE2B3C-6FA2-4633-B863-E3976A9ACC4E}" presName="chevron5" presStyleLbl="alignNode1" presStyleIdx="4" presStyleCnt="21"/>
      <dgm:spPr/>
    </dgm:pt>
    <dgm:pt modelId="{00F553E7-DB34-4307-88A8-4B40F7F7DB87}" type="pres">
      <dgm:prSet presAssocID="{D2AE2B3C-6FA2-4633-B863-E3976A9ACC4E}" presName="chevron6" presStyleLbl="alignNode1" presStyleIdx="5" presStyleCnt="21"/>
      <dgm:spPr/>
    </dgm:pt>
    <dgm:pt modelId="{21207D4F-D6CA-4B72-A4C2-3C8716BF7AFD}" type="pres">
      <dgm:prSet presAssocID="{D2AE2B3C-6FA2-4633-B863-E3976A9ACC4E}" presName="chevron7" presStyleLbl="alignNode1" presStyleIdx="6" presStyleCnt="21"/>
      <dgm:spPr/>
    </dgm:pt>
    <dgm:pt modelId="{D7DD6992-B235-4CD1-AC67-60C3DE99F355}" type="pres">
      <dgm:prSet presAssocID="{D2AE2B3C-6FA2-4633-B863-E3976A9ACC4E}" presName="childtext" presStyleLbl="solidFgAcc1" presStyleIdx="0" presStyleCnt="3">
        <dgm:presLayoutVars>
          <dgm:chMax/>
          <dgm:chPref val="0"/>
          <dgm:bulletEnabled val="1"/>
        </dgm:presLayoutVars>
      </dgm:prSet>
      <dgm:spPr/>
      <dgm:t>
        <a:bodyPr/>
        <a:lstStyle/>
        <a:p>
          <a:endParaRPr lang="tr-TR"/>
        </a:p>
      </dgm:t>
    </dgm:pt>
    <dgm:pt modelId="{F1D2798E-2EBD-4B59-9A7D-959B10ABA64F}" type="pres">
      <dgm:prSet presAssocID="{B0894424-4303-4630-875D-E6E7B6062BDF}" presName="sibTrans" presStyleCnt="0"/>
      <dgm:spPr/>
    </dgm:pt>
    <dgm:pt modelId="{BA062F09-E798-4D8F-BF37-81A558E19FDA}" type="pres">
      <dgm:prSet presAssocID="{31295ECD-6742-489F-8634-C38AE2CE06A0}" presName="parenttextcomposite" presStyleCnt="0"/>
      <dgm:spPr/>
    </dgm:pt>
    <dgm:pt modelId="{AE34DC98-D584-4E21-9CC4-41FF9AB89B41}" type="pres">
      <dgm:prSet presAssocID="{31295ECD-6742-489F-8634-C38AE2CE06A0}" presName="parenttext" presStyleLbl="revTx" presStyleIdx="1" presStyleCnt="3">
        <dgm:presLayoutVars>
          <dgm:chMax/>
          <dgm:chPref val="2"/>
          <dgm:bulletEnabled val="1"/>
        </dgm:presLayoutVars>
      </dgm:prSet>
      <dgm:spPr/>
      <dgm:t>
        <a:bodyPr/>
        <a:lstStyle/>
        <a:p>
          <a:endParaRPr lang="tr-TR"/>
        </a:p>
      </dgm:t>
    </dgm:pt>
    <dgm:pt modelId="{9EBED817-8E75-49C5-B368-6509797CDDE0}" type="pres">
      <dgm:prSet presAssocID="{31295ECD-6742-489F-8634-C38AE2CE06A0}" presName="composite" presStyleCnt="0"/>
      <dgm:spPr/>
    </dgm:pt>
    <dgm:pt modelId="{01E0269B-70C2-4765-A499-91CBBBF1D1A8}" type="pres">
      <dgm:prSet presAssocID="{31295ECD-6742-489F-8634-C38AE2CE06A0}" presName="chevron1" presStyleLbl="alignNode1" presStyleIdx="7" presStyleCnt="21"/>
      <dgm:spPr/>
    </dgm:pt>
    <dgm:pt modelId="{647B40D9-654F-4301-9EF9-EEB0E02606A1}" type="pres">
      <dgm:prSet presAssocID="{31295ECD-6742-489F-8634-C38AE2CE06A0}" presName="chevron2" presStyleLbl="alignNode1" presStyleIdx="8" presStyleCnt="21"/>
      <dgm:spPr/>
    </dgm:pt>
    <dgm:pt modelId="{5D94F79F-9497-4182-825E-79FB371E4072}" type="pres">
      <dgm:prSet presAssocID="{31295ECD-6742-489F-8634-C38AE2CE06A0}" presName="chevron3" presStyleLbl="alignNode1" presStyleIdx="9" presStyleCnt="21"/>
      <dgm:spPr/>
    </dgm:pt>
    <dgm:pt modelId="{20CB6416-B132-4E9A-801F-246D831EE673}" type="pres">
      <dgm:prSet presAssocID="{31295ECD-6742-489F-8634-C38AE2CE06A0}" presName="chevron4" presStyleLbl="alignNode1" presStyleIdx="10" presStyleCnt="21"/>
      <dgm:spPr/>
    </dgm:pt>
    <dgm:pt modelId="{E93125CA-8F9B-40DA-ACE0-AD63228C409E}" type="pres">
      <dgm:prSet presAssocID="{31295ECD-6742-489F-8634-C38AE2CE06A0}" presName="chevron5" presStyleLbl="alignNode1" presStyleIdx="11" presStyleCnt="21"/>
      <dgm:spPr/>
    </dgm:pt>
    <dgm:pt modelId="{405C01A5-7E24-4FA4-B064-F429D42F3A4A}" type="pres">
      <dgm:prSet presAssocID="{31295ECD-6742-489F-8634-C38AE2CE06A0}" presName="chevron6" presStyleLbl="alignNode1" presStyleIdx="12" presStyleCnt="21"/>
      <dgm:spPr/>
    </dgm:pt>
    <dgm:pt modelId="{EB2B6388-B7CB-4ED4-960B-9D326BBA1591}" type="pres">
      <dgm:prSet presAssocID="{31295ECD-6742-489F-8634-C38AE2CE06A0}" presName="chevron7" presStyleLbl="alignNode1" presStyleIdx="13" presStyleCnt="21"/>
      <dgm:spPr/>
    </dgm:pt>
    <dgm:pt modelId="{6EF4BE07-4C45-4D47-B89E-AF8483844FF0}" type="pres">
      <dgm:prSet presAssocID="{31295ECD-6742-489F-8634-C38AE2CE06A0}" presName="childtext" presStyleLbl="solidFgAcc1" presStyleIdx="1" presStyleCnt="3">
        <dgm:presLayoutVars>
          <dgm:chMax/>
          <dgm:chPref val="0"/>
          <dgm:bulletEnabled val="1"/>
        </dgm:presLayoutVars>
      </dgm:prSet>
      <dgm:spPr/>
      <dgm:t>
        <a:bodyPr/>
        <a:lstStyle/>
        <a:p>
          <a:endParaRPr lang="tr-TR"/>
        </a:p>
      </dgm:t>
    </dgm:pt>
    <dgm:pt modelId="{4706C964-AFFD-44F3-8672-F01CB7BBEC68}" type="pres">
      <dgm:prSet presAssocID="{2E0A0519-1325-438D-9FDF-36E8F7C8D283}" presName="sibTrans" presStyleCnt="0"/>
      <dgm:spPr/>
    </dgm:pt>
    <dgm:pt modelId="{A9D4D3D7-85A7-489E-B3A4-A02A79D65041}" type="pres">
      <dgm:prSet presAssocID="{2E1F541F-6D83-4764-99E9-3CFB52ADBE6D}" presName="parenttextcomposite" presStyleCnt="0"/>
      <dgm:spPr/>
    </dgm:pt>
    <dgm:pt modelId="{9F57B524-299B-4FBC-B578-82808CF820F2}" type="pres">
      <dgm:prSet presAssocID="{2E1F541F-6D83-4764-99E9-3CFB52ADBE6D}" presName="parenttext" presStyleLbl="revTx" presStyleIdx="2" presStyleCnt="3">
        <dgm:presLayoutVars>
          <dgm:chMax/>
          <dgm:chPref val="2"/>
          <dgm:bulletEnabled val="1"/>
        </dgm:presLayoutVars>
      </dgm:prSet>
      <dgm:spPr/>
      <dgm:t>
        <a:bodyPr/>
        <a:lstStyle/>
        <a:p>
          <a:endParaRPr lang="tr-TR"/>
        </a:p>
      </dgm:t>
    </dgm:pt>
    <dgm:pt modelId="{A604BEBF-7B95-4CFF-9736-854C983E849C}" type="pres">
      <dgm:prSet presAssocID="{2E1F541F-6D83-4764-99E9-3CFB52ADBE6D}" presName="composite" presStyleCnt="0"/>
      <dgm:spPr/>
    </dgm:pt>
    <dgm:pt modelId="{B779FDE6-4E1B-43E8-B9C8-9B68F8754D43}" type="pres">
      <dgm:prSet presAssocID="{2E1F541F-6D83-4764-99E9-3CFB52ADBE6D}" presName="chevron1" presStyleLbl="alignNode1" presStyleIdx="14" presStyleCnt="21"/>
      <dgm:spPr/>
    </dgm:pt>
    <dgm:pt modelId="{E67811CF-FE60-4757-8EA9-81FF89CA846F}" type="pres">
      <dgm:prSet presAssocID="{2E1F541F-6D83-4764-99E9-3CFB52ADBE6D}" presName="chevron2" presStyleLbl="alignNode1" presStyleIdx="15" presStyleCnt="21"/>
      <dgm:spPr/>
    </dgm:pt>
    <dgm:pt modelId="{C78E2621-1E35-4956-8569-EBA2E3B36414}" type="pres">
      <dgm:prSet presAssocID="{2E1F541F-6D83-4764-99E9-3CFB52ADBE6D}" presName="chevron3" presStyleLbl="alignNode1" presStyleIdx="16" presStyleCnt="21"/>
      <dgm:spPr/>
    </dgm:pt>
    <dgm:pt modelId="{2C4B6756-CB04-48D2-853F-566AF666FCE0}" type="pres">
      <dgm:prSet presAssocID="{2E1F541F-6D83-4764-99E9-3CFB52ADBE6D}" presName="chevron4" presStyleLbl="alignNode1" presStyleIdx="17" presStyleCnt="21"/>
      <dgm:spPr/>
    </dgm:pt>
    <dgm:pt modelId="{F02CC22A-0882-457E-949C-17ABEC7F5917}" type="pres">
      <dgm:prSet presAssocID="{2E1F541F-6D83-4764-99E9-3CFB52ADBE6D}" presName="chevron5" presStyleLbl="alignNode1" presStyleIdx="18" presStyleCnt="21"/>
      <dgm:spPr/>
    </dgm:pt>
    <dgm:pt modelId="{5F9831B8-FEDB-4835-8BED-7DB4B5BEDB9F}" type="pres">
      <dgm:prSet presAssocID="{2E1F541F-6D83-4764-99E9-3CFB52ADBE6D}" presName="chevron6" presStyleLbl="alignNode1" presStyleIdx="19" presStyleCnt="21"/>
      <dgm:spPr/>
    </dgm:pt>
    <dgm:pt modelId="{CF0579FF-9B06-4959-8A6C-BD706DAE06A3}" type="pres">
      <dgm:prSet presAssocID="{2E1F541F-6D83-4764-99E9-3CFB52ADBE6D}" presName="chevron7" presStyleLbl="alignNode1" presStyleIdx="20" presStyleCnt="21"/>
      <dgm:spPr/>
    </dgm:pt>
    <dgm:pt modelId="{9AB0FEDB-2D42-4985-8A77-5F58C0F441DE}" type="pres">
      <dgm:prSet presAssocID="{2E1F541F-6D83-4764-99E9-3CFB52ADBE6D}" presName="childtext" presStyleLbl="solidFgAcc1" presStyleIdx="2" presStyleCnt="3">
        <dgm:presLayoutVars>
          <dgm:chMax/>
          <dgm:chPref val="0"/>
          <dgm:bulletEnabled val="1"/>
        </dgm:presLayoutVars>
      </dgm:prSet>
      <dgm:spPr/>
      <dgm:t>
        <a:bodyPr/>
        <a:lstStyle/>
        <a:p>
          <a:endParaRPr lang="tr-TR"/>
        </a:p>
      </dgm:t>
    </dgm:pt>
  </dgm:ptLst>
  <dgm:cxnLst>
    <dgm:cxn modelId="{4761B53E-EAA2-42B4-BBA5-AB0EB38A7803}" srcId="{31295ECD-6742-489F-8634-C38AE2CE06A0}" destId="{C6E3E3C9-4DB2-4419-A07D-4D90329F27C5}" srcOrd="0" destOrd="0" parTransId="{2673B982-9395-44BC-8443-C072F814F3A6}" sibTransId="{8A0FC9F2-AB3D-4110-8309-40A41A626E04}"/>
    <dgm:cxn modelId="{0E72AB01-2AD8-40A4-B61F-760A8D8AF406}" type="presOf" srcId="{31295ECD-6742-489F-8634-C38AE2CE06A0}" destId="{AE34DC98-D584-4E21-9CC4-41FF9AB89B41}" srcOrd="0" destOrd="0" presId="urn:microsoft.com/office/officeart/2008/layout/VerticalAccentList"/>
    <dgm:cxn modelId="{15F8FF3C-9D2E-49CC-A2CA-E51ABD21251B}" type="presOf" srcId="{3200447A-B6E8-4A5B-9B68-1666F896C2C8}" destId="{805A2BE8-460F-4DA5-A32C-817B94830733}" srcOrd="0" destOrd="0" presId="urn:microsoft.com/office/officeart/2008/layout/VerticalAccentList"/>
    <dgm:cxn modelId="{63DDA63B-461D-45AB-9E10-F0DAAFE2C257}" srcId="{2E1F541F-6D83-4764-99E9-3CFB52ADBE6D}" destId="{FE307BFD-0E3F-4E14-93D5-4D38028CB3EB}" srcOrd="0" destOrd="0" parTransId="{70071036-21D9-481D-A24A-E37EB4D16557}" sibTransId="{84D31B0D-5CFE-40F4-9E9E-230050518FAC}"/>
    <dgm:cxn modelId="{A66467F4-27B5-4402-A4F0-DA616059E8C6}" srcId="{3200447A-B6E8-4A5B-9B68-1666F896C2C8}" destId="{31295ECD-6742-489F-8634-C38AE2CE06A0}" srcOrd="1" destOrd="0" parTransId="{0CD7C9A1-5F7F-4284-9365-65977E857F1C}" sibTransId="{2E0A0519-1325-438D-9FDF-36E8F7C8D283}"/>
    <dgm:cxn modelId="{0810F6EF-6F85-45C8-85BA-ED8EAFFA63DF}" type="presOf" srcId="{D2AE2B3C-6FA2-4633-B863-E3976A9ACC4E}" destId="{EF99D950-A4E4-4AD8-8F72-281C64405E53}" srcOrd="0" destOrd="0" presId="urn:microsoft.com/office/officeart/2008/layout/VerticalAccentList"/>
    <dgm:cxn modelId="{CD7BE6F8-F14D-41EB-8441-91318792EEC9}" srcId="{3200447A-B6E8-4A5B-9B68-1666F896C2C8}" destId="{D2AE2B3C-6FA2-4633-B863-E3976A9ACC4E}" srcOrd="0" destOrd="0" parTransId="{B2DF7708-C80F-48B6-84D4-204A570F5EC3}" sibTransId="{B0894424-4303-4630-875D-E6E7B6062BDF}"/>
    <dgm:cxn modelId="{6075FBCA-88DE-4408-A1A0-C5B49A9D29F1}" srcId="{3200447A-B6E8-4A5B-9B68-1666F896C2C8}" destId="{2E1F541F-6D83-4764-99E9-3CFB52ADBE6D}" srcOrd="2" destOrd="0" parTransId="{417BE04F-57B6-4E7E-9330-A85B454FA15E}" sibTransId="{903CA038-1031-41CE-9490-06E024EBA0DE}"/>
    <dgm:cxn modelId="{DE64D2E2-CD8F-4B65-BAC5-0CC46E50CA15}" type="presOf" srcId="{2E1F541F-6D83-4764-99E9-3CFB52ADBE6D}" destId="{9F57B524-299B-4FBC-B578-82808CF820F2}" srcOrd="0" destOrd="0" presId="urn:microsoft.com/office/officeart/2008/layout/VerticalAccentList"/>
    <dgm:cxn modelId="{628C4EB0-EF65-42D0-B906-09B7CBCB3817}" srcId="{D2AE2B3C-6FA2-4633-B863-E3976A9ACC4E}" destId="{D71C188D-767B-4FBA-ADFE-B408CFDD8BB6}" srcOrd="0" destOrd="0" parTransId="{CD143A2A-8F2B-442F-9246-EB7E4351906F}" sibTransId="{9A9085F0-0660-4025-A969-446DC13C7A4C}"/>
    <dgm:cxn modelId="{47A3BDCD-D68C-45EF-B390-6E05F253A850}" type="presOf" srcId="{C6E3E3C9-4DB2-4419-A07D-4D90329F27C5}" destId="{6EF4BE07-4C45-4D47-B89E-AF8483844FF0}" srcOrd="0" destOrd="0" presId="urn:microsoft.com/office/officeart/2008/layout/VerticalAccentList"/>
    <dgm:cxn modelId="{CF2C5622-88D0-4D59-AAB4-39E3A5DAE14B}" type="presOf" srcId="{FE307BFD-0E3F-4E14-93D5-4D38028CB3EB}" destId="{9AB0FEDB-2D42-4985-8A77-5F58C0F441DE}" srcOrd="0" destOrd="0" presId="urn:microsoft.com/office/officeart/2008/layout/VerticalAccentList"/>
    <dgm:cxn modelId="{A70CBFA4-D344-49D0-BEDA-4138545C3466}" type="presOf" srcId="{D71C188D-767B-4FBA-ADFE-B408CFDD8BB6}" destId="{D7DD6992-B235-4CD1-AC67-60C3DE99F355}" srcOrd="0" destOrd="0" presId="urn:microsoft.com/office/officeart/2008/layout/VerticalAccentList"/>
    <dgm:cxn modelId="{52774904-342B-4B8B-934A-B389B6A183BD}" type="presParOf" srcId="{805A2BE8-460F-4DA5-A32C-817B94830733}" destId="{1ECAAB88-7075-47F6-9E74-37BC72A986DF}" srcOrd="0" destOrd="0" presId="urn:microsoft.com/office/officeart/2008/layout/VerticalAccentList"/>
    <dgm:cxn modelId="{0297C6B1-FFE4-42AF-9D89-46043872A7D1}" type="presParOf" srcId="{1ECAAB88-7075-47F6-9E74-37BC72A986DF}" destId="{EF99D950-A4E4-4AD8-8F72-281C64405E53}" srcOrd="0" destOrd="0" presId="urn:microsoft.com/office/officeart/2008/layout/VerticalAccentList"/>
    <dgm:cxn modelId="{FB97C30C-03DC-49AC-894B-CC67C6640A69}" type="presParOf" srcId="{805A2BE8-460F-4DA5-A32C-817B94830733}" destId="{0E043F2B-EFB0-4062-AFF3-BEE8D4FE58BB}" srcOrd="1" destOrd="0" presId="urn:microsoft.com/office/officeart/2008/layout/VerticalAccentList"/>
    <dgm:cxn modelId="{1C374B63-00E7-4FAE-9331-B466852A32AE}" type="presParOf" srcId="{0E043F2B-EFB0-4062-AFF3-BEE8D4FE58BB}" destId="{9E3A6F2B-090B-4F2A-8534-DB1946F84CA7}" srcOrd="0" destOrd="0" presId="urn:microsoft.com/office/officeart/2008/layout/VerticalAccentList"/>
    <dgm:cxn modelId="{A8842054-E717-4B47-98F6-A867E544E8F6}" type="presParOf" srcId="{0E043F2B-EFB0-4062-AFF3-BEE8D4FE58BB}" destId="{4DBB5F95-D5FB-4D22-A5D1-0FE5B93A9163}" srcOrd="1" destOrd="0" presId="urn:microsoft.com/office/officeart/2008/layout/VerticalAccentList"/>
    <dgm:cxn modelId="{21187539-19B0-4E45-86E1-72204CFE5D09}" type="presParOf" srcId="{0E043F2B-EFB0-4062-AFF3-BEE8D4FE58BB}" destId="{024BE390-A786-410A-8D35-9576DD27716F}" srcOrd="2" destOrd="0" presId="urn:microsoft.com/office/officeart/2008/layout/VerticalAccentList"/>
    <dgm:cxn modelId="{7A64011F-5D6A-44C8-BAA2-F2C8C61B0825}" type="presParOf" srcId="{0E043F2B-EFB0-4062-AFF3-BEE8D4FE58BB}" destId="{364E6E05-B27B-4FC0-8A95-EF088B4A92D9}" srcOrd="3" destOrd="0" presId="urn:microsoft.com/office/officeart/2008/layout/VerticalAccentList"/>
    <dgm:cxn modelId="{35FD0407-7D10-4986-98B5-BBBAD9A5A90A}" type="presParOf" srcId="{0E043F2B-EFB0-4062-AFF3-BEE8D4FE58BB}" destId="{57D42409-F806-48A8-BAF0-61F4C5BC7250}" srcOrd="4" destOrd="0" presId="urn:microsoft.com/office/officeart/2008/layout/VerticalAccentList"/>
    <dgm:cxn modelId="{B9481E9F-1F7A-465E-A79B-D9E3C500C5A3}" type="presParOf" srcId="{0E043F2B-EFB0-4062-AFF3-BEE8D4FE58BB}" destId="{00F553E7-DB34-4307-88A8-4B40F7F7DB87}" srcOrd="5" destOrd="0" presId="urn:microsoft.com/office/officeart/2008/layout/VerticalAccentList"/>
    <dgm:cxn modelId="{9E82CF8A-1C31-4042-8BA3-D54EE6F2EE63}" type="presParOf" srcId="{0E043F2B-EFB0-4062-AFF3-BEE8D4FE58BB}" destId="{21207D4F-D6CA-4B72-A4C2-3C8716BF7AFD}" srcOrd="6" destOrd="0" presId="urn:microsoft.com/office/officeart/2008/layout/VerticalAccentList"/>
    <dgm:cxn modelId="{C3F4E831-F322-40FE-BF2D-903B354A7195}" type="presParOf" srcId="{0E043F2B-EFB0-4062-AFF3-BEE8D4FE58BB}" destId="{D7DD6992-B235-4CD1-AC67-60C3DE99F355}" srcOrd="7" destOrd="0" presId="urn:microsoft.com/office/officeart/2008/layout/VerticalAccentList"/>
    <dgm:cxn modelId="{9D0C1DC2-2296-46F0-8815-E55FCE3CE603}" type="presParOf" srcId="{805A2BE8-460F-4DA5-A32C-817B94830733}" destId="{F1D2798E-2EBD-4B59-9A7D-959B10ABA64F}" srcOrd="2" destOrd="0" presId="urn:microsoft.com/office/officeart/2008/layout/VerticalAccentList"/>
    <dgm:cxn modelId="{CFCD45C7-4402-4E44-BFB8-E693D094D8D2}" type="presParOf" srcId="{805A2BE8-460F-4DA5-A32C-817B94830733}" destId="{BA062F09-E798-4D8F-BF37-81A558E19FDA}" srcOrd="3" destOrd="0" presId="urn:microsoft.com/office/officeart/2008/layout/VerticalAccentList"/>
    <dgm:cxn modelId="{32B2E528-4E9E-410B-8521-2542421152D6}" type="presParOf" srcId="{BA062F09-E798-4D8F-BF37-81A558E19FDA}" destId="{AE34DC98-D584-4E21-9CC4-41FF9AB89B41}" srcOrd="0" destOrd="0" presId="urn:microsoft.com/office/officeart/2008/layout/VerticalAccentList"/>
    <dgm:cxn modelId="{B2EE5408-CDFB-4C4E-979E-2AA9052876CA}" type="presParOf" srcId="{805A2BE8-460F-4DA5-A32C-817B94830733}" destId="{9EBED817-8E75-49C5-B368-6509797CDDE0}" srcOrd="4" destOrd="0" presId="urn:microsoft.com/office/officeart/2008/layout/VerticalAccentList"/>
    <dgm:cxn modelId="{C1D6A22E-0771-4624-B9C1-598BA955AA0D}" type="presParOf" srcId="{9EBED817-8E75-49C5-B368-6509797CDDE0}" destId="{01E0269B-70C2-4765-A499-91CBBBF1D1A8}" srcOrd="0" destOrd="0" presId="urn:microsoft.com/office/officeart/2008/layout/VerticalAccentList"/>
    <dgm:cxn modelId="{9A2D9D8A-0AB5-49B3-8053-A9AD5B21809D}" type="presParOf" srcId="{9EBED817-8E75-49C5-B368-6509797CDDE0}" destId="{647B40D9-654F-4301-9EF9-EEB0E02606A1}" srcOrd="1" destOrd="0" presId="urn:microsoft.com/office/officeart/2008/layout/VerticalAccentList"/>
    <dgm:cxn modelId="{5BA4C3EB-6C66-4F2E-9E69-D818DD791470}" type="presParOf" srcId="{9EBED817-8E75-49C5-B368-6509797CDDE0}" destId="{5D94F79F-9497-4182-825E-79FB371E4072}" srcOrd="2" destOrd="0" presId="urn:microsoft.com/office/officeart/2008/layout/VerticalAccentList"/>
    <dgm:cxn modelId="{AA46FB42-03D0-402F-92ED-52454894028A}" type="presParOf" srcId="{9EBED817-8E75-49C5-B368-6509797CDDE0}" destId="{20CB6416-B132-4E9A-801F-246D831EE673}" srcOrd="3" destOrd="0" presId="urn:microsoft.com/office/officeart/2008/layout/VerticalAccentList"/>
    <dgm:cxn modelId="{F3740B1A-FAE1-4BF7-858C-DB8A23050495}" type="presParOf" srcId="{9EBED817-8E75-49C5-B368-6509797CDDE0}" destId="{E93125CA-8F9B-40DA-ACE0-AD63228C409E}" srcOrd="4" destOrd="0" presId="urn:microsoft.com/office/officeart/2008/layout/VerticalAccentList"/>
    <dgm:cxn modelId="{189E09D7-F2B5-4B92-BF99-03880F610C40}" type="presParOf" srcId="{9EBED817-8E75-49C5-B368-6509797CDDE0}" destId="{405C01A5-7E24-4FA4-B064-F429D42F3A4A}" srcOrd="5" destOrd="0" presId="urn:microsoft.com/office/officeart/2008/layout/VerticalAccentList"/>
    <dgm:cxn modelId="{8079DFE4-7241-4376-8E9B-D7F3E9C1279A}" type="presParOf" srcId="{9EBED817-8E75-49C5-B368-6509797CDDE0}" destId="{EB2B6388-B7CB-4ED4-960B-9D326BBA1591}" srcOrd="6" destOrd="0" presId="urn:microsoft.com/office/officeart/2008/layout/VerticalAccentList"/>
    <dgm:cxn modelId="{A397744E-7CC4-4EEF-86F3-E2CB6EECB073}" type="presParOf" srcId="{9EBED817-8E75-49C5-B368-6509797CDDE0}" destId="{6EF4BE07-4C45-4D47-B89E-AF8483844FF0}" srcOrd="7" destOrd="0" presId="urn:microsoft.com/office/officeart/2008/layout/VerticalAccentList"/>
    <dgm:cxn modelId="{DE4235E9-FFF9-4C74-A594-483E345EC1E4}" type="presParOf" srcId="{805A2BE8-460F-4DA5-A32C-817B94830733}" destId="{4706C964-AFFD-44F3-8672-F01CB7BBEC68}" srcOrd="5" destOrd="0" presId="urn:microsoft.com/office/officeart/2008/layout/VerticalAccentList"/>
    <dgm:cxn modelId="{36AA8867-5788-4CCB-A12C-BB9443381C7D}" type="presParOf" srcId="{805A2BE8-460F-4DA5-A32C-817B94830733}" destId="{A9D4D3D7-85A7-489E-B3A4-A02A79D65041}" srcOrd="6" destOrd="0" presId="urn:microsoft.com/office/officeart/2008/layout/VerticalAccentList"/>
    <dgm:cxn modelId="{6921A2E1-8B4D-4B62-BD4B-F886F956545B}" type="presParOf" srcId="{A9D4D3D7-85A7-489E-B3A4-A02A79D65041}" destId="{9F57B524-299B-4FBC-B578-82808CF820F2}" srcOrd="0" destOrd="0" presId="urn:microsoft.com/office/officeart/2008/layout/VerticalAccentList"/>
    <dgm:cxn modelId="{EC0C0B92-979B-4477-B2CF-524008649C2E}" type="presParOf" srcId="{805A2BE8-460F-4DA5-A32C-817B94830733}" destId="{A604BEBF-7B95-4CFF-9736-854C983E849C}" srcOrd="7" destOrd="0" presId="urn:microsoft.com/office/officeart/2008/layout/VerticalAccentList"/>
    <dgm:cxn modelId="{042E7653-BEAA-4139-AC88-630192A70E27}" type="presParOf" srcId="{A604BEBF-7B95-4CFF-9736-854C983E849C}" destId="{B779FDE6-4E1B-43E8-B9C8-9B68F8754D43}" srcOrd="0" destOrd="0" presId="urn:microsoft.com/office/officeart/2008/layout/VerticalAccentList"/>
    <dgm:cxn modelId="{CF9F8625-28B6-4109-BF6C-DCC6D4AD0D5B}" type="presParOf" srcId="{A604BEBF-7B95-4CFF-9736-854C983E849C}" destId="{E67811CF-FE60-4757-8EA9-81FF89CA846F}" srcOrd="1" destOrd="0" presId="urn:microsoft.com/office/officeart/2008/layout/VerticalAccentList"/>
    <dgm:cxn modelId="{9766A0C9-6D00-46BD-B6D6-77996FDF9A91}" type="presParOf" srcId="{A604BEBF-7B95-4CFF-9736-854C983E849C}" destId="{C78E2621-1E35-4956-8569-EBA2E3B36414}" srcOrd="2" destOrd="0" presId="urn:microsoft.com/office/officeart/2008/layout/VerticalAccentList"/>
    <dgm:cxn modelId="{88688361-E127-413C-85F4-6E02348DEA2F}" type="presParOf" srcId="{A604BEBF-7B95-4CFF-9736-854C983E849C}" destId="{2C4B6756-CB04-48D2-853F-566AF666FCE0}" srcOrd="3" destOrd="0" presId="urn:microsoft.com/office/officeart/2008/layout/VerticalAccentList"/>
    <dgm:cxn modelId="{2D198C35-3724-4EE3-BDCB-D2A933A7E189}" type="presParOf" srcId="{A604BEBF-7B95-4CFF-9736-854C983E849C}" destId="{F02CC22A-0882-457E-949C-17ABEC7F5917}" srcOrd="4" destOrd="0" presId="urn:microsoft.com/office/officeart/2008/layout/VerticalAccentList"/>
    <dgm:cxn modelId="{A3F64085-C1CF-4473-B6B0-57906B045569}" type="presParOf" srcId="{A604BEBF-7B95-4CFF-9736-854C983E849C}" destId="{5F9831B8-FEDB-4835-8BED-7DB4B5BEDB9F}" srcOrd="5" destOrd="0" presId="urn:microsoft.com/office/officeart/2008/layout/VerticalAccentList"/>
    <dgm:cxn modelId="{0D65B619-7449-4941-9511-8C867AF4B7BB}" type="presParOf" srcId="{A604BEBF-7B95-4CFF-9736-854C983E849C}" destId="{CF0579FF-9B06-4959-8A6C-BD706DAE06A3}" srcOrd="6" destOrd="0" presId="urn:microsoft.com/office/officeart/2008/layout/VerticalAccentList"/>
    <dgm:cxn modelId="{5E2E30CE-4E86-4606-86FD-26FBFA907413}" type="presParOf" srcId="{A604BEBF-7B95-4CFF-9736-854C983E849C}" destId="{9AB0FEDB-2D42-4985-8A77-5F58C0F441DE}" srcOrd="7" destOrd="0" presId="urn:microsoft.com/office/officeart/2008/layout/VerticalAccentList"/>
  </dgm:cxnLst>
  <dgm:bg/>
  <dgm:whole/>
  <dgm:extLst>
    <a:ext uri="http://schemas.microsoft.com/office/drawing/2008/diagram">
      <dsp:dataModelExt xmlns="" xmlns:dsp="http://schemas.microsoft.com/office/drawing/2008/diagram" relId="rId6" minVer="http://schemas.openxmlformats.org/drawingml/2006/diagram"/>
    </a:ext>
    <a:ext uri="{C62137D5-CB1D-491B-B009-E17868A290BF}">
      <dgm14:recolorImg xmlns=""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57521FA-7ECC-4DDA-A29D-C3AA2B9E930A}" type="doc">
      <dgm:prSet loTypeId="urn:microsoft.com/office/officeart/2005/8/layout/hierarchy3" loCatId="list" qsTypeId="urn:microsoft.com/office/officeart/2005/8/quickstyle/simple1" qsCatId="simple" csTypeId="urn:microsoft.com/office/officeart/2005/8/colors/accent0_3" csCatId="mainScheme" phldr="1"/>
      <dgm:spPr/>
      <dgm:t>
        <a:bodyPr/>
        <a:lstStyle/>
        <a:p>
          <a:endParaRPr lang="tr-TR"/>
        </a:p>
      </dgm:t>
    </dgm:pt>
    <dgm:pt modelId="{56620B66-FE57-4AD2-BB3B-E297052B7286}">
      <dgm:prSet phldrT="[Text]" custT="1"/>
      <dgm:spPr/>
      <dgm:t>
        <a:bodyPr/>
        <a:lstStyle/>
        <a:p>
          <a:r>
            <a:rPr lang="tr-TR" sz="1400"/>
            <a:t>Korunma İhtiyacı Olan Çocuklar</a:t>
          </a:r>
        </a:p>
      </dgm:t>
    </dgm:pt>
    <dgm:pt modelId="{7BE1F737-8558-4B1A-B44D-73FD537600D8}" type="parTrans" cxnId="{8246ACC4-B9E3-4016-8167-2205E05FB74D}">
      <dgm:prSet/>
      <dgm:spPr/>
      <dgm:t>
        <a:bodyPr/>
        <a:lstStyle/>
        <a:p>
          <a:endParaRPr lang="tr-TR"/>
        </a:p>
      </dgm:t>
    </dgm:pt>
    <dgm:pt modelId="{C25630DF-C499-4CF5-9A3F-8277CAEDA49B}" type="sibTrans" cxnId="{8246ACC4-B9E3-4016-8167-2205E05FB74D}">
      <dgm:prSet/>
      <dgm:spPr/>
      <dgm:t>
        <a:bodyPr/>
        <a:lstStyle/>
        <a:p>
          <a:endParaRPr lang="tr-TR"/>
        </a:p>
      </dgm:t>
    </dgm:pt>
    <dgm:pt modelId="{42E64D61-83E1-4598-814F-90711A17FBC6}">
      <dgm:prSet phldrT="[Text]" custT="1"/>
      <dgm:spPr/>
      <dgm:t>
        <a:bodyPr/>
        <a:lstStyle/>
        <a:p>
          <a:r>
            <a:rPr lang="tr-TR" sz="1000"/>
            <a:t>Bedensel, zihinsel, duygusal, ahlaki ve sosyal gelişimi ve kişisel güvenliği tehlikede olan çocuklar </a:t>
          </a:r>
        </a:p>
      </dgm:t>
    </dgm:pt>
    <dgm:pt modelId="{37D8E88E-E7D7-4FC7-94CA-082CD9AD80FB}" type="parTrans" cxnId="{8D7F72C2-C15C-4000-A2A8-229D1A0B671E}">
      <dgm:prSet/>
      <dgm:spPr/>
      <dgm:t>
        <a:bodyPr/>
        <a:lstStyle/>
        <a:p>
          <a:endParaRPr lang="tr-TR"/>
        </a:p>
      </dgm:t>
    </dgm:pt>
    <dgm:pt modelId="{6960D3C6-100F-4941-AF32-87CD567A40E3}" type="sibTrans" cxnId="{8D7F72C2-C15C-4000-A2A8-229D1A0B671E}">
      <dgm:prSet/>
      <dgm:spPr/>
      <dgm:t>
        <a:bodyPr/>
        <a:lstStyle/>
        <a:p>
          <a:endParaRPr lang="tr-TR"/>
        </a:p>
      </dgm:t>
    </dgm:pt>
    <dgm:pt modelId="{92C04EE6-0B5B-42AB-ADC1-7663ECB99DAE}">
      <dgm:prSet phldrT="[Text]" custT="1"/>
      <dgm:spPr/>
      <dgm:t>
        <a:bodyPr/>
        <a:lstStyle/>
        <a:p>
          <a:r>
            <a:rPr lang="tr-TR" sz="1400"/>
            <a:t>Suça Sürüklenen Çocuklar</a:t>
          </a:r>
        </a:p>
      </dgm:t>
    </dgm:pt>
    <dgm:pt modelId="{94E75639-9D5C-4B74-8162-3BADD1643395}" type="parTrans" cxnId="{2D25FAD8-B1D3-4A1B-AF5B-CC42853A1153}">
      <dgm:prSet/>
      <dgm:spPr/>
      <dgm:t>
        <a:bodyPr/>
        <a:lstStyle/>
        <a:p>
          <a:endParaRPr lang="tr-TR"/>
        </a:p>
      </dgm:t>
    </dgm:pt>
    <dgm:pt modelId="{4F7699D6-3099-4373-8218-97E4DE52E46F}" type="sibTrans" cxnId="{2D25FAD8-B1D3-4A1B-AF5B-CC42853A1153}">
      <dgm:prSet/>
      <dgm:spPr/>
      <dgm:t>
        <a:bodyPr/>
        <a:lstStyle/>
        <a:p>
          <a:endParaRPr lang="tr-TR"/>
        </a:p>
      </dgm:t>
    </dgm:pt>
    <dgm:pt modelId="{55ED4522-93A3-4E21-BAD8-4D57EDAF99BF}">
      <dgm:prSet phldrT="[Text]" custT="1"/>
      <dgm:spPr/>
      <dgm:t>
        <a:bodyPr/>
        <a:lstStyle/>
        <a:p>
          <a:r>
            <a:rPr lang="tr-TR" sz="1000"/>
            <a:t>0-12 yaş arasında ceza sorumluluğu olmayan  çocuklar </a:t>
          </a:r>
        </a:p>
      </dgm:t>
    </dgm:pt>
    <dgm:pt modelId="{2CC4C94D-E04B-4BA0-89C7-9DC89C5B476C}" type="parTrans" cxnId="{037BE1E9-0D06-4667-BF61-C5F9FC2E2189}">
      <dgm:prSet/>
      <dgm:spPr/>
      <dgm:t>
        <a:bodyPr/>
        <a:lstStyle/>
        <a:p>
          <a:endParaRPr lang="tr-TR"/>
        </a:p>
      </dgm:t>
    </dgm:pt>
    <dgm:pt modelId="{A3EDABCB-CA92-44E9-AE74-30D14661C046}" type="sibTrans" cxnId="{037BE1E9-0D06-4667-BF61-C5F9FC2E2189}">
      <dgm:prSet/>
      <dgm:spPr/>
      <dgm:t>
        <a:bodyPr/>
        <a:lstStyle/>
        <a:p>
          <a:endParaRPr lang="tr-TR"/>
        </a:p>
      </dgm:t>
    </dgm:pt>
    <dgm:pt modelId="{0642D23A-2558-4F25-B482-D4C57E93372F}">
      <dgm:prSet custT="1"/>
      <dgm:spPr/>
      <dgm:t>
        <a:bodyPr/>
        <a:lstStyle/>
        <a:p>
          <a:r>
            <a:rPr lang="tr-TR" sz="1000"/>
            <a:t>İhmal ve istismar edilmiş çocuklar </a:t>
          </a:r>
        </a:p>
      </dgm:t>
    </dgm:pt>
    <dgm:pt modelId="{93F35DC7-4741-41CE-810D-F9E9BC3DC292}" type="parTrans" cxnId="{DBA412CE-F775-47FD-AA52-DABCFC37F54A}">
      <dgm:prSet/>
      <dgm:spPr/>
      <dgm:t>
        <a:bodyPr/>
        <a:lstStyle/>
        <a:p>
          <a:endParaRPr lang="tr-TR"/>
        </a:p>
      </dgm:t>
    </dgm:pt>
    <dgm:pt modelId="{EBA75105-3148-46CD-A62E-1DD94278677A}" type="sibTrans" cxnId="{DBA412CE-F775-47FD-AA52-DABCFC37F54A}">
      <dgm:prSet/>
      <dgm:spPr/>
      <dgm:t>
        <a:bodyPr/>
        <a:lstStyle/>
        <a:p>
          <a:endParaRPr lang="tr-TR"/>
        </a:p>
      </dgm:t>
    </dgm:pt>
    <dgm:pt modelId="{582A9DF7-9E49-446D-B26F-56D0E1D68F5E}">
      <dgm:prSet custT="1"/>
      <dgm:spPr/>
      <dgm:t>
        <a:bodyPr/>
        <a:lstStyle/>
        <a:p>
          <a:r>
            <a:rPr lang="tr-TR" sz="1000"/>
            <a:t>Mağdur çocuklar </a:t>
          </a:r>
        </a:p>
      </dgm:t>
    </dgm:pt>
    <dgm:pt modelId="{19B9A81D-6508-4572-9F11-FD497AEF86B7}" type="parTrans" cxnId="{B5C4F7BE-8957-45FC-BC13-E1E2DC649294}">
      <dgm:prSet/>
      <dgm:spPr/>
      <dgm:t>
        <a:bodyPr/>
        <a:lstStyle/>
        <a:p>
          <a:endParaRPr lang="tr-TR"/>
        </a:p>
      </dgm:t>
    </dgm:pt>
    <dgm:pt modelId="{0F6FAF02-B6DB-4424-8F16-7DE4F2DF10CB}" type="sibTrans" cxnId="{B5C4F7BE-8957-45FC-BC13-E1E2DC649294}">
      <dgm:prSet/>
      <dgm:spPr/>
      <dgm:t>
        <a:bodyPr/>
        <a:lstStyle/>
        <a:p>
          <a:endParaRPr lang="tr-TR"/>
        </a:p>
      </dgm:t>
    </dgm:pt>
    <dgm:pt modelId="{90F0152A-BCE8-4DDF-A829-BCEFFD3F9339}">
      <dgm:prSet custT="1"/>
      <dgm:spPr/>
      <dgm:t>
        <a:bodyPr/>
        <a:lstStyle/>
        <a:p>
          <a:r>
            <a:rPr lang="tr-TR" sz="1000"/>
            <a:t>Tanık çocuklar </a:t>
          </a:r>
        </a:p>
      </dgm:t>
    </dgm:pt>
    <dgm:pt modelId="{EB37BFA5-071D-4952-8712-834EAA5F9173}" type="parTrans" cxnId="{6946272A-9B68-480E-85B9-1FA4FE0739E5}">
      <dgm:prSet/>
      <dgm:spPr/>
      <dgm:t>
        <a:bodyPr/>
        <a:lstStyle/>
        <a:p>
          <a:endParaRPr lang="tr-TR"/>
        </a:p>
      </dgm:t>
    </dgm:pt>
    <dgm:pt modelId="{BF9540D4-FBDB-4691-B9C1-C98CB97040DB}" type="sibTrans" cxnId="{6946272A-9B68-480E-85B9-1FA4FE0739E5}">
      <dgm:prSet/>
      <dgm:spPr/>
      <dgm:t>
        <a:bodyPr/>
        <a:lstStyle/>
        <a:p>
          <a:endParaRPr lang="tr-TR"/>
        </a:p>
      </dgm:t>
    </dgm:pt>
    <dgm:pt modelId="{771C4053-BB31-489E-A52E-46336BE3A872}">
      <dgm:prSet custT="1"/>
      <dgm:spPr/>
      <dgm:t>
        <a:bodyPr/>
        <a:lstStyle/>
        <a:p>
          <a:r>
            <a:rPr lang="tr-TR" sz="1000"/>
            <a:t>Suça sürüklenen ancak soruşturma veya kovuşturma evresinde korunma ihtiyacı tespit edilen çocuklar </a:t>
          </a:r>
        </a:p>
      </dgm:t>
    </dgm:pt>
    <dgm:pt modelId="{39E8AB6D-A04F-4E2C-A0B7-0D20DA6114CB}" type="parTrans" cxnId="{F9975BB7-49A3-46AF-A39A-0E7BE57DE317}">
      <dgm:prSet/>
      <dgm:spPr/>
      <dgm:t>
        <a:bodyPr/>
        <a:lstStyle/>
        <a:p>
          <a:endParaRPr lang="tr-TR"/>
        </a:p>
      </dgm:t>
    </dgm:pt>
    <dgm:pt modelId="{DE45B6AB-C5AA-4CFF-AE13-C4CD1F48613A}" type="sibTrans" cxnId="{F9975BB7-49A3-46AF-A39A-0E7BE57DE317}">
      <dgm:prSet/>
      <dgm:spPr/>
      <dgm:t>
        <a:bodyPr/>
        <a:lstStyle/>
        <a:p>
          <a:endParaRPr lang="tr-TR"/>
        </a:p>
      </dgm:t>
    </dgm:pt>
    <dgm:pt modelId="{BFF09E67-7BD3-4193-8218-493FBF5F75FF}">
      <dgm:prSet custT="1"/>
      <dgm:spPr/>
      <dgm:t>
        <a:bodyPr/>
        <a:lstStyle/>
        <a:p>
          <a:r>
            <a:rPr lang="tr-TR" sz="1000"/>
            <a:t>12-15 yaş arasında üzerine atılı suçun hukuki anlam ve sonuçlarını algılayamayan  ve davranışlarını yönlendirme yeteneği bulunmayan çocuklar </a:t>
          </a:r>
        </a:p>
      </dgm:t>
    </dgm:pt>
    <dgm:pt modelId="{5FFA85B2-5935-412F-B412-7F823C3CAA88}" type="parTrans" cxnId="{91BBDD40-DDF7-4322-A49D-4BB21055EC6B}">
      <dgm:prSet/>
      <dgm:spPr/>
      <dgm:t>
        <a:bodyPr/>
        <a:lstStyle/>
        <a:p>
          <a:endParaRPr lang="tr-TR"/>
        </a:p>
      </dgm:t>
    </dgm:pt>
    <dgm:pt modelId="{F1A0A0A4-7A95-4BDF-9A13-4FC1765F0989}" type="sibTrans" cxnId="{91BBDD40-DDF7-4322-A49D-4BB21055EC6B}">
      <dgm:prSet/>
      <dgm:spPr/>
      <dgm:t>
        <a:bodyPr/>
        <a:lstStyle/>
        <a:p>
          <a:endParaRPr lang="tr-TR"/>
        </a:p>
      </dgm:t>
    </dgm:pt>
    <dgm:pt modelId="{E5E3745E-1E64-44BA-9444-559F2C700DCB}">
      <dgm:prSet custT="1"/>
      <dgm:spPr/>
      <dgm:t>
        <a:bodyPr/>
        <a:lstStyle/>
        <a:p>
          <a:pPr algn="ctr"/>
          <a:r>
            <a:rPr lang="tr-TR" sz="1000"/>
            <a:t>15-18 yaş arasında sağır ve dilsiz olup arasında üzerine atılı suçun hukuki anlam ve sonuçlarını algılayamayan  ve davarnışlarını yönlendirme yeteneği bulunmayan çocuklar </a:t>
          </a:r>
        </a:p>
      </dgm:t>
    </dgm:pt>
    <dgm:pt modelId="{FD952C8F-EE80-42E6-B4E3-B04970C95480}" type="parTrans" cxnId="{E79CFF90-9290-472C-B8A5-58E35B4E43FC}">
      <dgm:prSet/>
      <dgm:spPr/>
      <dgm:t>
        <a:bodyPr/>
        <a:lstStyle/>
        <a:p>
          <a:endParaRPr lang="tr-TR"/>
        </a:p>
      </dgm:t>
    </dgm:pt>
    <dgm:pt modelId="{F4E48F5E-DB82-4A76-AA97-46235A2349A4}" type="sibTrans" cxnId="{E79CFF90-9290-472C-B8A5-58E35B4E43FC}">
      <dgm:prSet/>
      <dgm:spPr/>
      <dgm:t>
        <a:bodyPr/>
        <a:lstStyle/>
        <a:p>
          <a:endParaRPr lang="tr-TR"/>
        </a:p>
      </dgm:t>
    </dgm:pt>
    <dgm:pt modelId="{09292815-8D0B-4BC5-9372-9F7F327DF64F}">
      <dgm:prSet custT="1"/>
      <dgm:spPr/>
      <dgm:t>
        <a:bodyPr/>
        <a:lstStyle/>
        <a:p>
          <a:r>
            <a:rPr lang="tr-TR" sz="1000"/>
            <a:t>Akıl hastalığı nedeniyle ceza sorumluluğu bulunmayan çocuklar</a:t>
          </a:r>
          <a:endParaRPr lang="tr-TR" sz="700"/>
        </a:p>
      </dgm:t>
    </dgm:pt>
    <dgm:pt modelId="{8E082465-4F54-4974-B740-E02E6C049830}" type="parTrans" cxnId="{D44982BC-D9DE-468E-9575-1DDDAFC25DB9}">
      <dgm:prSet/>
      <dgm:spPr/>
      <dgm:t>
        <a:bodyPr/>
        <a:lstStyle/>
        <a:p>
          <a:endParaRPr lang="tr-TR"/>
        </a:p>
      </dgm:t>
    </dgm:pt>
    <dgm:pt modelId="{CAB3E4A6-5A89-4EFF-B111-8EF0B0456C87}" type="sibTrans" cxnId="{D44982BC-D9DE-468E-9575-1DDDAFC25DB9}">
      <dgm:prSet/>
      <dgm:spPr/>
      <dgm:t>
        <a:bodyPr/>
        <a:lstStyle/>
        <a:p>
          <a:endParaRPr lang="tr-TR"/>
        </a:p>
      </dgm:t>
    </dgm:pt>
    <dgm:pt modelId="{0128F588-45D5-4722-9829-1C8FC7056CC2}">
      <dgm:prSet custT="1"/>
      <dgm:spPr/>
      <dgm:t>
        <a:bodyPr/>
        <a:lstStyle/>
        <a:p>
          <a:r>
            <a:rPr lang="tr-TR" sz="1000"/>
            <a:t>Ceza sorumluluğu olan çocuklar</a:t>
          </a:r>
          <a:r>
            <a:rPr lang="tr-TR" sz="700"/>
            <a:t> </a:t>
          </a:r>
        </a:p>
      </dgm:t>
    </dgm:pt>
    <dgm:pt modelId="{A776CE30-90D9-4136-B059-70F99BE9ECAE}" type="sibTrans" cxnId="{6F460D7D-352B-4E2E-9E45-5FC3FD63019F}">
      <dgm:prSet/>
      <dgm:spPr/>
      <dgm:t>
        <a:bodyPr/>
        <a:lstStyle/>
        <a:p>
          <a:endParaRPr lang="tr-TR"/>
        </a:p>
      </dgm:t>
    </dgm:pt>
    <dgm:pt modelId="{2B9DF3A5-A6D7-49E7-9BD9-36259007584A}" type="parTrans" cxnId="{6F460D7D-352B-4E2E-9E45-5FC3FD63019F}">
      <dgm:prSet/>
      <dgm:spPr/>
      <dgm:t>
        <a:bodyPr/>
        <a:lstStyle/>
        <a:p>
          <a:endParaRPr lang="tr-TR"/>
        </a:p>
      </dgm:t>
    </dgm:pt>
    <dgm:pt modelId="{2486A4C3-0D2A-42F4-AF13-CB890323E6D1}" type="pres">
      <dgm:prSet presAssocID="{157521FA-7ECC-4DDA-A29D-C3AA2B9E930A}" presName="diagram" presStyleCnt="0">
        <dgm:presLayoutVars>
          <dgm:chPref val="1"/>
          <dgm:dir/>
          <dgm:animOne val="branch"/>
          <dgm:animLvl val="lvl"/>
          <dgm:resizeHandles/>
        </dgm:presLayoutVars>
      </dgm:prSet>
      <dgm:spPr/>
      <dgm:t>
        <a:bodyPr/>
        <a:lstStyle/>
        <a:p>
          <a:endParaRPr lang="tr-TR"/>
        </a:p>
      </dgm:t>
    </dgm:pt>
    <dgm:pt modelId="{94DCB1D1-C20E-4DA9-A5DE-9157B9163CBA}" type="pres">
      <dgm:prSet presAssocID="{56620B66-FE57-4AD2-BB3B-E297052B7286}" presName="root" presStyleCnt="0"/>
      <dgm:spPr/>
      <dgm:t>
        <a:bodyPr/>
        <a:lstStyle/>
        <a:p>
          <a:endParaRPr lang="tr-TR"/>
        </a:p>
      </dgm:t>
    </dgm:pt>
    <dgm:pt modelId="{CC3020F4-5B25-4AC2-A1D4-E9343C319F99}" type="pres">
      <dgm:prSet presAssocID="{56620B66-FE57-4AD2-BB3B-E297052B7286}" presName="rootComposite" presStyleCnt="0"/>
      <dgm:spPr/>
      <dgm:t>
        <a:bodyPr/>
        <a:lstStyle/>
        <a:p>
          <a:endParaRPr lang="tr-TR"/>
        </a:p>
      </dgm:t>
    </dgm:pt>
    <dgm:pt modelId="{2AD40DCE-073A-464E-A06E-801E47518629}" type="pres">
      <dgm:prSet presAssocID="{56620B66-FE57-4AD2-BB3B-E297052B7286}" presName="rootText" presStyleLbl="node1" presStyleIdx="0" presStyleCnt="2" custLinFactNeighborX="-39662" custLinFactNeighborY="-124"/>
      <dgm:spPr/>
      <dgm:t>
        <a:bodyPr/>
        <a:lstStyle/>
        <a:p>
          <a:endParaRPr lang="tr-TR"/>
        </a:p>
      </dgm:t>
    </dgm:pt>
    <dgm:pt modelId="{D2A51D8D-8C88-4A4F-95B1-5641645BB4B5}" type="pres">
      <dgm:prSet presAssocID="{56620B66-FE57-4AD2-BB3B-E297052B7286}" presName="rootConnector" presStyleLbl="node1" presStyleIdx="0" presStyleCnt="2"/>
      <dgm:spPr/>
      <dgm:t>
        <a:bodyPr/>
        <a:lstStyle/>
        <a:p>
          <a:endParaRPr lang="tr-TR"/>
        </a:p>
      </dgm:t>
    </dgm:pt>
    <dgm:pt modelId="{0B235AA9-5FEC-4AEA-86CB-A0FB6B46B7D0}" type="pres">
      <dgm:prSet presAssocID="{56620B66-FE57-4AD2-BB3B-E297052B7286}" presName="childShape" presStyleCnt="0"/>
      <dgm:spPr/>
      <dgm:t>
        <a:bodyPr/>
        <a:lstStyle/>
        <a:p>
          <a:endParaRPr lang="tr-TR"/>
        </a:p>
      </dgm:t>
    </dgm:pt>
    <dgm:pt modelId="{B2F2D798-32EC-47F4-AFB3-4CA9CE32AA00}" type="pres">
      <dgm:prSet presAssocID="{37D8E88E-E7D7-4FC7-94CA-082CD9AD80FB}" presName="Name13" presStyleLbl="parChTrans1D2" presStyleIdx="0" presStyleCnt="10"/>
      <dgm:spPr/>
      <dgm:t>
        <a:bodyPr/>
        <a:lstStyle/>
        <a:p>
          <a:endParaRPr lang="tr-TR"/>
        </a:p>
      </dgm:t>
    </dgm:pt>
    <dgm:pt modelId="{DBE2885E-C330-41E5-97C4-F2592F909F88}" type="pres">
      <dgm:prSet presAssocID="{42E64D61-83E1-4598-814F-90711A17FBC6}" presName="childText" presStyleLbl="bgAcc1" presStyleIdx="0" presStyleCnt="10" custScaleX="156871" custScaleY="118440" custLinFactNeighborX="-30101" custLinFactNeighborY="-1417">
        <dgm:presLayoutVars>
          <dgm:bulletEnabled val="1"/>
        </dgm:presLayoutVars>
      </dgm:prSet>
      <dgm:spPr/>
      <dgm:t>
        <a:bodyPr/>
        <a:lstStyle/>
        <a:p>
          <a:endParaRPr lang="tr-TR"/>
        </a:p>
      </dgm:t>
    </dgm:pt>
    <dgm:pt modelId="{04445BD3-0A06-4BCA-B732-22EA8D2CCCAC}" type="pres">
      <dgm:prSet presAssocID="{93F35DC7-4741-41CE-810D-F9E9BC3DC292}" presName="Name13" presStyleLbl="parChTrans1D2" presStyleIdx="1" presStyleCnt="10"/>
      <dgm:spPr/>
      <dgm:t>
        <a:bodyPr/>
        <a:lstStyle/>
        <a:p>
          <a:endParaRPr lang="tr-TR"/>
        </a:p>
      </dgm:t>
    </dgm:pt>
    <dgm:pt modelId="{0F2D02EE-3A8D-4ABD-BF05-E333FAE8CC9E}" type="pres">
      <dgm:prSet presAssocID="{0642D23A-2558-4F25-B482-D4C57E93372F}" presName="childText" presStyleLbl="bgAcc1" presStyleIdx="1" presStyleCnt="10" custScaleX="153033" custLinFactNeighborX="-27445" custLinFactNeighborY="-1417">
        <dgm:presLayoutVars>
          <dgm:bulletEnabled val="1"/>
        </dgm:presLayoutVars>
      </dgm:prSet>
      <dgm:spPr/>
      <dgm:t>
        <a:bodyPr/>
        <a:lstStyle/>
        <a:p>
          <a:endParaRPr lang="tr-TR"/>
        </a:p>
      </dgm:t>
    </dgm:pt>
    <dgm:pt modelId="{E14B28A9-CED8-4C16-AD80-38F8C62FED03}" type="pres">
      <dgm:prSet presAssocID="{19B9A81D-6508-4572-9F11-FD497AEF86B7}" presName="Name13" presStyleLbl="parChTrans1D2" presStyleIdx="2" presStyleCnt="10"/>
      <dgm:spPr/>
      <dgm:t>
        <a:bodyPr/>
        <a:lstStyle/>
        <a:p>
          <a:endParaRPr lang="tr-TR"/>
        </a:p>
      </dgm:t>
    </dgm:pt>
    <dgm:pt modelId="{77FF3C9E-C5CB-4EEF-85CF-87EFBD4865F3}" type="pres">
      <dgm:prSet presAssocID="{582A9DF7-9E49-446D-B26F-56D0E1D68F5E}" presName="childText" presStyleLbl="bgAcc1" presStyleIdx="2" presStyleCnt="10" custScaleX="154803" custLinFactNeighborX="-27445">
        <dgm:presLayoutVars>
          <dgm:bulletEnabled val="1"/>
        </dgm:presLayoutVars>
      </dgm:prSet>
      <dgm:spPr/>
      <dgm:t>
        <a:bodyPr/>
        <a:lstStyle/>
        <a:p>
          <a:endParaRPr lang="tr-TR"/>
        </a:p>
      </dgm:t>
    </dgm:pt>
    <dgm:pt modelId="{2B17B505-A581-411B-AC9E-37C5F775A795}" type="pres">
      <dgm:prSet presAssocID="{EB37BFA5-071D-4952-8712-834EAA5F9173}" presName="Name13" presStyleLbl="parChTrans1D2" presStyleIdx="3" presStyleCnt="10"/>
      <dgm:spPr/>
      <dgm:t>
        <a:bodyPr/>
        <a:lstStyle/>
        <a:p>
          <a:endParaRPr lang="tr-TR"/>
        </a:p>
      </dgm:t>
    </dgm:pt>
    <dgm:pt modelId="{7C9DE049-7BBA-4295-9C87-6FCE7D0CDA70}" type="pres">
      <dgm:prSet presAssocID="{90F0152A-BCE8-4DDF-A829-BCEFFD3F9339}" presName="childText" presStyleLbl="bgAcc1" presStyleIdx="3" presStyleCnt="10" custScaleX="144662" custLinFactNeighborX="-23904" custLinFactNeighborY="-4250">
        <dgm:presLayoutVars>
          <dgm:bulletEnabled val="1"/>
        </dgm:presLayoutVars>
      </dgm:prSet>
      <dgm:spPr/>
      <dgm:t>
        <a:bodyPr/>
        <a:lstStyle/>
        <a:p>
          <a:endParaRPr lang="tr-TR"/>
        </a:p>
      </dgm:t>
    </dgm:pt>
    <dgm:pt modelId="{90EE9FA6-EB0B-4F93-84F8-D5746E3458D1}" type="pres">
      <dgm:prSet presAssocID="{39E8AB6D-A04F-4E2C-A0B7-0D20DA6114CB}" presName="Name13" presStyleLbl="parChTrans1D2" presStyleIdx="4" presStyleCnt="10"/>
      <dgm:spPr/>
      <dgm:t>
        <a:bodyPr/>
        <a:lstStyle/>
        <a:p>
          <a:endParaRPr lang="tr-TR"/>
        </a:p>
      </dgm:t>
    </dgm:pt>
    <dgm:pt modelId="{5B2E68F4-FA20-4AF9-B13A-AB32762F8618}" type="pres">
      <dgm:prSet presAssocID="{771C4053-BB31-489E-A52E-46336BE3A872}" presName="childText" presStyleLbl="bgAcc1" presStyleIdx="4" presStyleCnt="10" custScaleX="156573" custScaleY="128209" custLinFactNeighborX="-25674" custLinFactNeighborY="-4250">
        <dgm:presLayoutVars>
          <dgm:bulletEnabled val="1"/>
        </dgm:presLayoutVars>
      </dgm:prSet>
      <dgm:spPr/>
      <dgm:t>
        <a:bodyPr/>
        <a:lstStyle/>
        <a:p>
          <a:endParaRPr lang="tr-TR"/>
        </a:p>
      </dgm:t>
    </dgm:pt>
    <dgm:pt modelId="{3E70E7FD-31E4-4438-AD27-715A5604B7DD}" type="pres">
      <dgm:prSet presAssocID="{92C04EE6-0B5B-42AB-ADC1-7663ECB99DAE}" presName="root" presStyleCnt="0"/>
      <dgm:spPr/>
      <dgm:t>
        <a:bodyPr/>
        <a:lstStyle/>
        <a:p>
          <a:endParaRPr lang="tr-TR"/>
        </a:p>
      </dgm:t>
    </dgm:pt>
    <dgm:pt modelId="{5C6F85D1-21FE-4A4E-8F0D-70ED84EA1E28}" type="pres">
      <dgm:prSet presAssocID="{92C04EE6-0B5B-42AB-ADC1-7663ECB99DAE}" presName="rootComposite" presStyleCnt="0"/>
      <dgm:spPr/>
      <dgm:t>
        <a:bodyPr/>
        <a:lstStyle/>
        <a:p>
          <a:endParaRPr lang="tr-TR"/>
        </a:p>
      </dgm:t>
    </dgm:pt>
    <dgm:pt modelId="{C692800C-897A-4B5F-84E1-528B42895FD2}" type="pres">
      <dgm:prSet presAssocID="{92C04EE6-0B5B-42AB-ADC1-7663ECB99DAE}" presName="rootText" presStyleLbl="node1" presStyleIdx="1" presStyleCnt="2"/>
      <dgm:spPr/>
      <dgm:t>
        <a:bodyPr/>
        <a:lstStyle/>
        <a:p>
          <a:endParaRPr lang="tr-TR"/>
        </a:p>
      </dgm:t>
    </dgm:pt>
    <dgm:pt modelId="{A9C174CC-2B4D-41CA-8F32-B6C570335AAC}" type="pres">
      <dgm:prSet presAssocID="{92C04EE6-0B5B-42AB-ADC1-7663ECB99DAE}" presName="rootConnector" presStyleLbl="node1" presStyleIdx="1" presStyleCnt="2"/>
      <dgm:spPr/>
      <dgm:t>
        <a:bodyPr/>
        <a:lstStyle/>
        <a:p>
          <a:endParaRPr lang="tr-TR"/>
        </a:p>
      </dgm:t>
    </dgm:pt>
    <dgm:pt modelId="{AD8CC694-D5C9-47B6-826C-EF093295B01E}" type="pres">
      <dgm:prSet presAssocID="{92C04EE6-0B5B-42AB-ADC1-7663ECB99DAE}" presName="childShape" presStyleCnt="0"/>
      <dgm:spPr/>
      <dgm:t>
        <a:bodyPr/>
        <a:lstStyle/>
        <a:p>
          <a:endParaRPr lang="tr-TR"/>
        </a:p>
      </dgm:t>
    </dgm:pt>
    <dgm:pt modelId="{0B9334E1-28F4-46E1-A07E-B33116BEF8D3}" type="pres">
      <dgm:prSet presAssocID="{2CC4C94D-E04B-4BA0-89C7-9DC89C5B476C}" presName="Name13" presStyleLbl="parChTrans1D2" presStyleIdx="5" presStyleCnt="10"/>
      <dgm:spPr/>
      <dgm:t>
        <a:bodyPr/>
        <a:lstStyle/>
        <a:p>
          <a:endParaRPr lang="tr-TR"/>
        </a:p>
      </dgm:t>
    </dgm:pt>
    <dgm:pt modelId="{6B24950D-EA06-4E04-B9BA-4AA3EED27335}" type="pres">
      <dgm:prSet presAssocID="{55ED4522-93A3-4E21-BAD8-4D57EDAF99BF}" presName="childText" presStyleLbl="bgAcc1" presStyleIdx="5" presStyleCnt="10" custScaleX="202336" custLinFactNeighborX="-2952" custLinFactNeighborY="-15351">
        <dgm:presLayoutVars>
          <dgm:bulletEnabled val="1"/>
        </dgm:presLayoutVars>
      </dgm:prSet>
      <dgm:spPr/>
      <dgm:t>
        <a:bodyPr/>
        <a:lstStyle/>
        <a:p>
          <a:endParaRPr lang="tr-TR"/>
        </a:p>
      </dgm:t>
    </dgm:pt>
    <dgm:pt modelId="{2C2DACC1-9868-44B6-8F91-050A3DA4835C}" type="pres">
      <dgm:prSet presAssocID="{5FFA85B2-5935-412F-B412-7F823C3CAA88}" presName="Name13" presStyleLbl="parChTrans1D2" presStyleIdx="6" presStyleCnt="10"/>
      <dgm:spPr/>
      <dgm:t>
        <a:bodyPr/>
        <a:lstStyle/>
        <a:p>
          <a:endParaRPr lang="tr-TR"/>
        </a:p>
      </dgm:t>
    </dgm:pt>
    <dgm:pt modelId="{57ED0D60-FE54-44CA-BF78-B9521A9B29BB}" type="pres">
      <dgm:prSet presAssocID="{BFF09E67-7BD3-4193-8218-493FBF5F75FF}" presName="childText" presStyleLbl="bgAcc1" presStyleIdx="6" presStyleCnt="10" custScaleX="198931" custScaleY="161904" custLinFactNeighborX="-738" custLinFactNeighborY="-16532">
        <dgm:presLayoutVars>
          <dgm:bulletEnabled val="1"/>
        </dgm:presLayoutVars>
      </dgm:prSet>
      <dgm:spPr/>
      <dgm:t>
        <a:bodyPr/>
        <a:lstStyle/>
        <a:p>
          <a:endParaRPr lang="tr-TR"/>
        </a:p>
      </dgm:t>
    </dgm:pt>
    <dgm:pt modelId="{F7D30957-4141-4A3C-923C-64EBA6EF46BA}" type="pres">
      <dgm:prSet presAssocID="{FD952C8F-EE80-42E6-B4E3-B04970C95480}" presName="Name13" presStyleLbl="parChTrans1D2" presStyleIdx="7" presStyleCnt="10"/>
      <dgm:spPr/>
      <dgm:t>
        <a:bodyPr/>
        <a:lstStyle/>
        <a:p>
          <a:endParaRPr lang="tr-TR"/>
        </a:p>
      </dgm:t>
    </dgm:pt>
    <dgm:pt modelId="{DE870EEA-058B-46B6-A80A-8714FD4E32B5}" type="pres">
      <dgm:prSet presAssocID="{E5E3745E-1E64-44BA-9444-559F2C700DCB}" presName="childText" presStyleLbl="bgAcc1" presStyleIdx="7" presStyleCnt="10" custScaleX="198750" custScaleY="169351" custLinFactNeighborX="-1576" custLinFactNeighborY="-23501">
        <dgm:presLayoutVars>
          <dgm:bulletEnabled val="1"/>
        </dgm:presLayoutVars>
      </dgm:prSet>
      <dgm:spPr/>
      <dgm:t>
        <a:bodyPr/>
        <a:lstStyle/>
        <a:p>
          <a:endParaRPr lang="tr-TR"/>
        </a:p>
      </dgm:t>
    </dgm:pt>
    <dgm:pt modelId="{69EE0D2C-F3BA-4A22-AFF9-7A6F37B8B575}" type="pres">
      <dgm:prSet presAssocID="{8E082465-4F54-4974-B740-E02E6C049830}" presName="Name13" presStyleLbl="parChTrans1D2" presStyleIdx="8" presStyleCnt="10"/>
      <dgm:spPr/>
      <dgm:t>
        <a:bodyPr/>
        <a:lstStyle/>
        <a:p>
          <a:endParaRPr lang="tr-TR"/>
        </a:p>
      </dgm:t>
    </dgm:pt>
    <dgm:pt modelId="{F59FC174-A298-4B45-B210-3AA710297857}" type="pres">
      <dgm:prSet presAssocID="{09292815-8D0B-4BC5-9372-9F7F327DF64F}" presName="childText" presStyleLbl="bgAcc1" presStyleIdx="8" presStyleCnt="10" custScaleX="203263" custScaleY="95846" custLinFactNeighborX="-5166" custLinFactNeighborY="-18818">
        <dgm:presLayoutVars>
          <dgm:bulletEnabled val="1"/>
        </dgm:presLayoutVars>
      </dgm:prSet>
      <dgm:spPr/>
      <dgm:t>
        <a:bodyPr/>
        <a:lstStyle/>
        <a:p>
          <a:endParaRPr lang="tr-TR"/>
        </a:p>
      </dgm:t>
    </dgm:pt>
    <dgm:pt modelId="{815081CB-9F20-46C7-8E22-80CD95DB7A3B}" type="pres">
      <dgm:prSet presAssocID="{2B9DF3A5-A6D7-49E7-9BD9-36259007584A}" presName="Name13" presStyleLbl="parChTrans1D2" presStyleIdx="9" presStyleCnt="10"/>
      <dgm:spPr/>
      <dgm:t>
        <a:bodyPr/>
        <a:lstStyle/>
        <a:p>
          <a:endParaRPr lang="tr-TR"/>
        </a:p>
      </dgm:t>
    </dgm:pt>
    <dgm:pt modelId="{3942AE15-ABA9-4CFD-A812-09316246001C}" type="pres">
      <dgm:prSet presAssocID="{0128F588-45D5-4722-9829-1C8FC7056CC2}" presName="childText" presStyleLbl="bgAcc1" presStyleIdx="9" presStyleCnt="10" custScaleX="195038" custScaleY="43874" custLinFactNeighborX="-738" custLinFactNeighborY="-9448">
        <dgm:presLayoutVars>
          <dgm:bulletEnabled val="1"/>
        </dgm:presLayoutVars>
      </dgm:prSet>
      <dgm:spPr/>
      <dgm:t>
        <a:bodyPr/>
        <a:lstStyle/>
        <a:p>
          <a:endParaRPr lang="tr-TR"/>
        </a:p>
      </dgm:t>
    </dgm:pt>
  </dgm:ptLst>
  <dgm:cxnLst>
    <dgm:cxn modelId="{F1AA4FE3-21AD-4623-9122-76A46D45D0DA}" type="presOf" srcId="{0128F588-45D5-4722-9829-1C8FC7056CC2}" destId="{3942AE15-ABA9-4CFD-A812-09316246001C}" srcOrd="0" destOrd="0" presId="urn:microsoft.com/office/officeart/2005/8/layout/hierarchy3"/>
    <dgm:cxn modelId="{54D87538-09E8-410C-9264-4373ADFFDE76}" type="presOf" srcId="{92C04EE6-0B5B-42AB-ADC1-7663ECB99DAE}" destId="{A9C174CC-2B4D-41CA-8F32-B6C570335AAC}" srcOrd="1" destOrd="0" presId="urn:microsoft.com/office/officeart/2005/8/layout/hierarchy3"/>
    <dgm:cxn modelId="{E79CFF90-9290-472C-B8A5-58E35B4E43FC}" srcId="{92C04EE6-0B5B-42AB-ADC1-7663ECB99DAE}" destId="{E5E3745E-1E64-44BA-9444-559F2C700DCB}" srcOrd="2" destOrd="0" parTransId="{FD952C8F-EE80-42E6-B4E3-B04970C95480}" sibTransId="{F4E48F5E-DB82-4A76-AA97-46235A2349A4}"/>
    <dgm:cxn modelId="{F9975BB7-49A3-46AF-A39A-0E7BE57DE317}" srcId="{56620B66-FE57-4AD2-BB3B-E297052B7286}" destId="{771C4053-BB31-489E-A52E-46336BE3A872}" srcOrd="4" destOrd="0" parTransId="{39E8AB6D-A04F-4E2C-A0B7-0D20DA6114CB}" sibTransId="{DE45B6AB-C5AA-4CFF-AE13-C4CD1F48613A}"/>
    <dgm:cxn modelId="{5E8357FF-43F7-437B-9A14-8FBCDB8B3A30}" type="presOf" srcId="{09292815-8D0B-4BC5-9372-9F7F327DF64F}" destId="{F59FC174-A298-4B45-B210-3AA710297857}" srcOrd="0" destOrd="0" presId="urn:microsoft.com/office/officeart/2005/8/layout/hierarchy3"/>
    <dgm:cxn modelId="{75F57383-175A-4ADB-B983-0301E74EA5B6}" type="presOf" srcId="{BFF09E67-7BD3-4193-8218-493FBF5F75FF}" destId="{57ED0D60-FE54-44CA-BF78-B9521A9B29BB}" srcOrd="0" destOrd="0" presId="urn:microsoft.com/office/officeart/2005/8/layout/hierarchy3"/>
    <dgm:cxn modelId="{47519940-066D-4F2F-9DF5-9F0A994ED486}" type="presOf" srcId="{19B9A81D-6508-4572-9F11-FD497AEF86B7}" destId="{E14B28A9-CED8-4C16-AD80-38F8C62FED03}" srcOrd="0" destOrd="0" presId="urn:microsoft.com/office/officeart/2005/8/layout/hierarchy3"/>
    <dgm:cxn modelId="{AC0B545E-FD9C-483F-8193-3F8F4114477B}" type="presOf" srcId="{55ED4522-93A3-4E21-BAD8-4D57EDAF99BF}" destId="{6B24950D-EA06-4E04-B9BA-4AA3EED27335}" srcOrd="0" destOrd="0" presId="urn:microsoft.com/office/officeart/2005/8/layout/hierarchy3"/>
    <dgm:cxn modelId="{6946272A-9B68-480E-85B9-1FA4FE0739E5}" srcId="{56620B66-FE57-4AD2-BB3B-E297052B7286}" destId="{90F0152A-BCE8-4DDF-A829-BCEFFD3F9339}" srcOrd="3" destOrd="0" parTransId="{EB37BFA5-071D-4952-8712-834EAA5F9173}" sibTransId="{BF9540D4-FBDB-4691-B9C1-C98CB97040DB}"/>
    <dgm:cxn modelId="{DE322735-479F-4FDC-846A-C6C3A07B0515}" type="presOf" srcId="{2CC4C94D-E04B-4BA0-89C7-9DC89C5B476C}" destId="{0B9334E1-28F4-46E1-A07E-B33116BEF8D3}" srcOrd="0" destOrd="0" presId="urn:microsoft.com/office/officeart/2005/8/layout/hierarchy3"/>
    <dgm:cxn modelId="{56F85675-065A-4DB9-91CD-D109EFF6A8C3}" type="presOf" srcId="{8E082465-4F54-4974-B740-E02E6C049830}" destId="{69EE0D2C-F3BA-4A22-AFF9-7A6F37B8B575}" srcOrd="0" destOrd="0" presId="urn:microsoft.com/office/officeart/2005/8/layout/hierarchy3"/>
    <dgm:cxn modelId="{D14554D9-B735-425F-934F-4DCFB8C6B37F}" type="presOf" srcId="{771C4053-BB31-489E-A52E-46336BE3A872}" destId="{5B2E68F4-FA20-4AF9-B13A-AB32762F8618}" srcOrd="0" destOrd="0" presId="urn:microsoft.com/office/officeart/2005/8/layout/hierarchy3"/>
    <dgm:cxn modelId="{8D7F72C2-C15C-4000-A2A8-229D1A0B671E}" srcId="{56620B66-FE57-4AD2-BB3B-E297052B7286}" destId="{42E64D61-83E1-4598-814F-90711A17FBC6}" srcOrd="0" destOrd="0" parTransId="{37D8E88E-E7D7-4FC7-94CA-082CD9AD80FB}" sibTransId="{6960D3C6-100F-4941-AF32-87CD567A40E3}"/>
    <dgm:cxn modelId="{C2A706F3-16F4-441C-AB96-818319079E25}" type="presOf" srcId="{37D8E88E-E7D7-4FC7-94CA-082CD9AD80FB}" destId="{B2F2D798-32EC-47F4-AFB3-4CA9CE32AA00}" srcOrd="0" destOrd="0" presId="urn:microsoft.com/office/officeart/2005/8/layout/hierarchy3"/>
    <dgm:cxn modelId="{BE760752-D217-40C1-AC9A-B624AF232EEE}" type="presOf" srcId="{582A9DF7-9E49-446D-B26F-56D0E1D68F5E}" destId="{77FF3C9E-C5CB-4EEF-85CF-87EFBD4865F3}" srcOrd="0" destOrd="0" presId="urn:microsoft.com/office/officeart/2005/8/layout/hierarchy3"/>
    <dgm:cxn modelId="{676A7D0B-0CFA-458F-97FD-2E00B3C34FF0}" type="presOf" srcId="{0642D23A-2558-4F25-B482-D4C57E93372F}" destId="{0F2D02EE-3A8D-4ABD-BF05-E333FAE8CC9E}" srcOrd="0" destOrd="0" presId="urn:microsoft.com/office/officeart/2005/8/layout/hierarchy3"/>
    <dgm:cxn modelId="{AE3BBF31-0FBE-4654-B917-754871815ECF}" type="presOf" srcId="{157521FA-7ECC-4DDA-A29D-C3AA2B9E930A}" destId="{2486A4C3-0D2A-42F4-AF13-CB890323E6D1}" srcOrd="0" destOrd="0" presId="urn:microsoft.com/office/officeart/2005/8/layout/hierarchy3"/>
    <dgm:cxn modelId="{B5C4F7BE-8957-45FC-BC13-E1E2DC649294}" srcId="{56620B66-FE57-4AD2-BB3B-E297052B7286}" destId="{582A9DF7-9E49-446D-B26F-56D0E1D68F5E}" srcOrd="2" destOrd="0" parTransId="{19B9A81D-6508-4572-9F11-FD497AEF86B7}" sibTransId="{0F6FAF02-B6DB-4424-8F16-7DE4F2DF10CB}"/>
    <dgm:cxn modelId="{9B020FAE-D64C-42EA-ADF6-4585F18D4335}" type="presOf" srcId="{EB37BFA5-071D-4952-8712-834EAA5F9173}" destId="{2B17B505-A581-411B-AC9E-37C5F775A795}" srcOrd="0" destOrd="0" presId="urn:microsoft.com/office/officeart/2005/8/layout/hierarchy3"/>
    <dgm:cxn modelId="{028EE1E1-F831-42CB-AF33-1F09CFC25259}" type="presOf" srcId="{2B9DF3A5-A6D7-49E7-9BD9-36259007584A}" destId="{815081CB-9F20-46C7-8E22-80CD95DB7A3B}" srcOrd="0" destOrd="0" presId="urn:microsoft.com/office/officeart/2005/8/layout/hierarchy3"/>
    <dgm:cxn modelId="{0B418F05-F1AB-428E-BFB8-EAED1B77E16B}" type="presOf" srcId="{5FFA85B2-5935-412F-B412-7F823C3CAA88}" destId="{2C2DACC1-9868-44B6-8F91-050A3DA4835C}" srcOrd="0" destOrd="0" presId="urn:microsoft.com/office/officeart/2005/8/layout/hierarchy3"/>
    <dgm:cxn modelId="{DBA412CE-F775-47FD-AA52-DABCFC37F54A}" srcId="{56620B66-FE57-4AD2-BB3B-E297052B7286}" destId="{0642D23A-2558-4F25-B482-D4C57E93372F}" srcOrd="1" destOrd="0" parTransId="{93F35DC7-4741-41CE-810D-F9E9BC3DC292}" sibTransId="{EBA75105-3148-46CD-A62E-1DD94278677A}"/>
    <dgm:cxn modelId="{3194A601-CC2B-4A2C-AD8D-E0D0B98471BC}" type="presOf" srcId="{93F35DC7-4741-41CE-810D-F9E9BC3DC292}" destId="{04445BD3-0A06-4BCA-B732-22EA8D2CCCAC}" srcOrd="0" destOrd="0" presId="urn:microsoft.com/office/officeart/2005/8/layout/hierarchy3"/>
    <dgm:cxn modelId="{F062E55F-EA6C-44D0-996E-0BA0E7960490}" type="presOf" srcId="{FD952C8F-EE80-42E6-B4E3-B04970C95480}" destId="{F7D30957-4141-4A3C-923C-64EBA6EF46BA}" srcOrd="0" destOrd="0" presId="urn:microsoft.com/office/officeart/2005/8/layout/hierarchy3"/>
    <dgm:cxn modelId="{05780F28-3E4E-4A5D-9F99-DFF393893BCE}" type="presOf" srcId="{92C04EE6-0B5B-42AB-ADC1-7663ECB99DAE}" destId="{C692800C-897A-4B5F-84E1-528B42895FD2}" srcOrd="0" destOrd="0" presId="urn:microsoft.com/office/officeart/2005/8/layout/hierarchy3"/>
    <dgm:cxn modelId="{037BE1E9-0D06-4667-BF61-C5F9FC2E2189}" srcId="{92C04EE6-0B5B-42AB-ADC1-7663ECB99DAE}" destId="{55ED4522-93A3-4E21-BAD8-4D57EDAF99BF}" srcOrd="0" destOrd="0" parTransId="{2CC4C94D-E04B-4BA0-89C7-9DC89C5B476C}" sibTransId="{A3EDABCB-CA92-44E9-AE74-30D14661C046}"/>
    <dgm:cxn modelId="{BCFA0D21-D351-4A17-A515-CF28B12D3D2F}" type="presOf" srcId="{90F0152A-BCE8-4DDF-A829-BCEFFD3F9339}" destId="{7C9DE049-7BBA-4295-9C87-6FCE7D0CDA70}" srcOrd="0" destOrd="0" presId="urn:microsoft.com/office/officeart/2005/8/layout/hierarchy3"/>
    <dgm:cxn modelId="{D44982BC-D9DE-468E-9575-1DDDAFC25DB9}" srcId="{92C04EE6-0B5B-42AB-ADC1-7663ECB99DAE}" destId="{09292815-8D0B-4BC5-9372-9F7F327DF64F}" srcOrd="3" destOrd="0" parTransId="{8E082465-4F54-4974-B740-E02E6C049830}" sibTransId="{CAB3E4A6-5A89-4EFF-B111-8EF0B0456C87}"/>
    <dgm:cxn modelId="{8246ACC4-B9E3-4016-8167-2205E05FB74D}" srcId="{157521FA-7ECC-4DDA-A29D-C3AA2B9E930A}" destId="{56620B66-FE57-4AD2-BB3B-E297052B7286}" srcOrd="0" destOrd="0" parTransId="{7BE1F737-8558-4B1A-B44D-73FD537600D8}" sibTransId="{C25630DF-C499-4CF5-9A3F-8277CAEDA49B}"/>
    <dgm:cxn modelId="{8B6C4913-774A-4F49-8197-F25BB47535F1}" type="presOf" srcId="{56620B66-FE57-4AD2-BB3B-E297052B7286}" destId="{2AD40DCE-073A-464E-A06E-801E47518629}" srcOrd="0" destOrd="0" presId="urn:microsoft.com/office/officeart/2005/8/layout/hierarchy3"/>
    <dgm:cxn modelId="{9CFC3EE4-4249-46BD-8E07-D35C65FE2FD5}" type="presOf" srcId="{E5E3745E-1E64-44BA-9444-559F2C700DCB}" destId="{DE870EEA-058B-46B6-A80A-8714FD4E32B5}" srcOrd="0" destOrd="0" presId="urn:microsoft.com/office/officeart/2005/8/layout/hierarchy3"/>
    <dgm:cxn modelId="{68CE8540-0084-4D92-8C58-3A9AE2F22D37}" type="presOf" srcId="{42E64D61-83E1-4598-814F-90711A17FBC6}" destId="{DBE2885E-C330-41E5-97C4-F2592F909F88}" srcOrd="0" destOrd="0" presId="urn:microsoft.com/office/officeart/2005/8/layout/hierarchy3"/>
    <dgm:cxn modelId="{91BBDD40-DDF7-4322-A49D-4BB21055EC6B}" srcId="{92C04EE6-0B5B-42AB-ADC1-7663ECB99DAE}" destId="{BFF09E67-7BD3-4193-8218-493FBF5F75FF}" srcOrd="1" destOrd="0" parTransId="{5FFA85B2-5935-412F-B412-7F823C3CAA88}" sibTransId="{F1A0A0A4-7A95-4BDF-9A13-4FC1765F0989}"/>
    <dgm:cxn modelId="{63844FFF-379A-4A6D-A7AD-94FDEEF338AD}" type="presOf" srcId="{39E8AB6D-A04F-4E2C-A0B7-0D20DA6114CB}" destId="{90EE9FA6-EB0B-4F93-84F8-D5746E3458D1}" srcOrd="0" destOrd="0" presId="urn:microsoft.com/office/officeart/2005/8/layout/hierarchy3"/>
    <dgm:cxn modelId="{6F460D7D-352B-4E2E-9E45-5FC3FD63019F}" srcId="{92C04EE6-0B5B-42AB-ADC1-7663ECB99DAE}" destId="{0128F588-45D5-4722-9829-1C8FC7056CC2}" srcOrd="4" destOrd="0" parTransId="{2B9DF3A5-A6D7-49E7-9BD9-36259007584A}" sibTransId="{A776CE30-90D9-4136-B059-70F99BE9ECAE}"/>
    <dgm:cxn modelId="{770D1354-9258-4451-9DFF-AB0187FAEAE9}" type="presOf" srcId="{56620B66-FE57-4AD2-BB3B-E297052B7286}" destId="{D2A51D8D-8C88-4A4F-95B1-5641645BB4B5}" srcOrd="1" destOrd="0" presId="urn:microsoft.com/office/officeart/2005/8/layout/hierarchy3"/>
    <dgm:cxn modelId="{2D25FAD8-B1D3-4A1B-AF5B-CC42853A1153}" srcId="{157521FA-7ECC-4DDA-A29D-C3AA2B9E930A}" destId="{92C04EE6-0B5B-42AB-ADC1-7663ECB99DAE}" srcOrd="1" destOrd="0" parTransId="{94E75639-9D5C-4B74-8162-3BADD1643395}" sibTransId="{4F7699D6-3099-4373-8218-97E4DE52E46F}"/>
    <dgm:cxn modelId="{DF69FCEF-1907-4DDC-8884-5E16E912BB9C}" type="presParOf" srcId="{2486A4C3-0D2A-42F4-AF13-CB890323E6D1}" destId="{94DCB1D1-C20E-4DA9-A5DE-9157B9163CBA}" srcOrd="0" destOrd="0" presId="urn:microsoft.com/office/officeart/2005/8/layout/hierarchy3"/>
    <dgm:cxn modelId="{F58E3AD7-B028-4264-AE13-24C3EA3D0644}" type="presParOf" srcId="{94DCB1D1-C20E-4DA9-A5DE-9157B9163CBA}" destId="{CC3020F4-5B25-4AC2-A1D4-E9343C319F99}" srcOrd="0" destOrd="0" presId="urn:microsoft.com/office/officeart/2005/8/layout/hierarchy3"/>
    <dgm:cxn modelId="{40B0C681-D72D-41F1-8138-F5BBDEFD25C5}" type="presParOf" srcId="{CC3020F4-5B25-4AC2-A1D4-E9343C319F99}" destId="{2AD40DCE-073A-464E-A06E-801E47518629}" srcOrd="0" destOrd="0" presId="urn:microsoft.com/office/officeart/2005/8/layout/hierarchy3"/>
    <dgm:cxn modelId="{3841E53F-4E77-402E-B08D-AD3E2167B96B}" type="presParOf" srcId="{CC3020F4-5B25-4AC2-A1D4-E9343C319F99}" destId="{D2A51D8D-8C88-4A4F-95B1-5641645BB4B5}" srcOrd="1" destOrd="0" presId="urn:microsoft.com/office/officeart/2005/8/layout/hierarchy3"/>
    <dgm:cxn modelId="{41613DAF-42AF-40DA-B8A9-BF27EB59B03D}" type="presParOf" srcId="{94DCB1D1-C20E-4DA9-A5DE-9157B9163CBA}" destId="{0B235AA9-5FEC-4AEA-86CB-A0FB6B46B7D0}" srcOrd="1" destOrd="0" presId="urn:microsoft.com/office/officeart/2005/8/layout/hierarchy3"/>
    <dgm:cxn modelId="{5D94BD5F-0EA9-4A15-B367-8DD11F890CA2}" type="presParOf" srcId="{0B235AA9-5FEC-4AEA-86CB-A0FB6B46B7D0}" destId="{B2F2D798-32EC-47F4-AFB3-4CA9CE32AA00}" srcOrd="0" destOrd="0" presId="urn:microsoft.com/office/officeart/2005/8/layout/hierarchy3"/>
    <dgm:cxn modelId="{DEE89EE4-5D30-430B-A1F6-EB299EC2AE58}" type="presParOf" srcId="{0B235AA9-5FEC-4AEA-86CB-A0FB6B46B7D0}" destId="{DBE2885E-C330-41E5-97C4-F2592F909F88}" srcOrd="1" destOrd="0" presId="urn:microsoft.com/office/officeart/2005/8/layout/hierarchy3"/>
    <dgm:cxn modelId="{170A8EA6-82E6-4FE9-B04C-6F756C2C971D}" type="presParOf" srcId="{0B235AA9-5FEC-4AEA-86CB-A0FB6B46B7D0}" destId="{04445BD3-0A06-4BCA-B732-22EA8D2CCCAC}" srcOrd="2" destOrd="0" presId="urn:microsoft.com/office/officeart/2005/8/layout/hierarchy3"/>
    <dgm:cxn modelId="{50134C19-5E6F-40F5-BC43-74197912208A}" type="presParOf" srcId="{0B235AA9-5FEC-4AEA-86CB-A0FB6B46B7D0}" destId="{0F2D02EE-3A8D-4ABD-BF05-E333FAE8CC9E}" srcOrd="3" destOrd="0" presId="urn:microsoft.com/office/officeart/2005/8/layout/hierarchy3"/>
    <dgm:cxn modelId="{536D7360-FF3D-43D1-ACD9-EAE9F2F1E3DC}" type="presParOf" srcId="{0B235AA9-5FEC-4AEA-86CB-A0FB6B46B7D0}" destId="{E14B28A9-CED8-4C16-AD80-38F8C62FED03}" srcOrd="4" destOrd="0" presId="urn:microsoft.com/office/officeart/2005/8/layout/hierarchy3"/>
    <dgm:cxn modelId="{DDFDF1E5-9458-4781-B30C-C781097D6D9D}" type="presParOf" srcId="{0B235AA9-5FEC-4AEA-86CB-A0FB6B46B7D0}" destId="{77FF3C9E-C5CB-4EEF-85CF-87EFBD4865F3}" srcOrd="5" destOrd="0" presId="urn:microsoft.com/office/officeart/2005/8/layout/hierarchy3"/>
    <dgm:cxn modelId="{926109C0-7834-4214-83E6-45F355C47187}" type="presParOf" srcId="{0B235AA9-5FEC-4AEA-86CB-A0FB6B46B7D0}" destId="{2B17B505-A581-411B-AC9E-37C5F775A795}" srcOrd="6" destOrd="0" presId="urn:microsoft.com/office/officeart/2005/8/layout/hierarchy3"/>
    <dgm:cxn modelId="{07A2F879-E6B1-4F8B-8C8A-4DF239958BDF}" type="presParOf" srcId="{0B235AA9-5FEC-4AEA-86CB-A0FB6B46B7D0}" destId="{7C9DE049-7BBA-4295-9C87-6FCE7D0CDA70}" srcOrd="7" destOrd="0" presId="urn:microsoft.com/office/officeart/2005/8/layout/hierarchy3"/>
    <dgm:cxn modelId="{D4468CAB-7C5D-4C82-BEBA-59B6EC49B345}" type="presParOf" srcId="{0B235AA9-5FEC-4AEA-86CB-A0FB6B46B7D0}" destId="{90EE9FA6-EB0B-4F93-84F8-D5746E3458D1}" srcOrd="8" destOrd="0" presId="urn:microsoft.com/office/officeart/2005/8/layout/hierarchy3"/>
    <dgm:cxn modelId="{06D0CA82-3325-4F0E-9560-5917A11E11D5}" type="presParOf" srcId="{0B235AA9-5FEC-4AEA-86CB-A0FB6B46B7D0}" destId="{5B2E68F4-FA20-4AF9-B13A-AB32762F8618}" srcOrd="9" destOrd="0" presId="urn:microsoft.com/office/officeart/2005/8/layout/hierarchy3"/>
    <dgm:cxn modelId="{FF31A71B-0258-445C-A778-AC2F74495A5F}" type="presParOf" srcId="{2486A4C3-0D2A-42F4-AF13-CB890323E6D1}" destId="{3E70E7FD-31E4-4438-AD27-715A5604B7DD}" srcOrd="1" destOrd="0" presId="urn:microsoft.com/office/officeart/2005/8/layout/hierarchy3"/>
    <dgm:cxn modelId="{3801730D-A26B-42AF-8952-39AA23E3CD6E}" type="presParOf" srcId="{3E70E7FD-31E4-4438-AD27-715A5604B7DD}" destId="{5C6F85D1-21FE-4A4E-8F0D-70ED84EA1E28}" srcOrd="0" destOrd="0" presId="urn:microsoft.com/office/officeart/2005/8/layout/hierarchy3"/>
    <dgm:cxn modelId="{85F509F0-DF50-447B-882D-ADE5F9CBF69F}" type="presParOf" srcId="{5C6F85D1-21FE-4A4E-8F0D-70ED84EA1E28}" destId="{C692800C-897A-4B5F-84E1-528B42895FD2}" srcOrd="0" destOrd="0" presId="urn:microsoft.com/office/officeart/2005/8/layout/hierarchy3"/>
    <dgm:cxn modelId="{4D7FF64B-5B98-4308-902A-602915D0D490}" type="presParOf" srcId="{5C6F85D1-21FE-4A4E-8F0D-70ED84EA1E28}" destId="{A9C174CC-2B4D-41CA-8F32-B6C570335AAC}" srcOrd="1" destOrd="0" presId="urn:microsoft.com/office/officeart/2005/8/layout/hierarchy3"/>
    <dgm:cxn modelId="{8E8BC396-33C9-4E23-8DEC-C5A2D4E89758}" type="presParOf" srcId="{3E70E7FD-31E4-4438-AD27-715A5604B7DD}" destId="{AD8CC694-D5C9-47B6-826C-EF093295B01E}" srcOrd="1" destOrd="0" presId="urn:microsoft.com/office/officeart/2005/8/layout/hierarchy3"/>
    <dgm:cxn modelId="{33624FE8-2F26-44FC-B015-B6989F9F1617}" type="presParOf" srcId="{AD8CC694-D5C9-47B6-826C-EF093295B01E}" destId="{0B9334E1-28F4-46E1-A07E-B33116BEF8D3}" srcOrd="0" destOrd="0" presId="urn:microsoft.com/office/officeart/2005/8/layout/hierarchy3"/>
    <dgm:cxn modelId="{5A91F24E-FA09-4E5F-A390-84C870E644B9}" type="presParOf" srcId="{AD8CC694-D5C9-47B6-826C-EF093295B01E}" destId="{6B24950D-EA06-4E04-B9BA-4AA3EED27335}" srcOrd="1" destOrd="0" presId="urn:microsoft.com/office/officeart/2005/8/layout/hierarchy3"/>
    <dgm:cxn modelId="{0C24A9C1-A3CB-4E32-87BF-605F8C9606B1}" type="presParOf" srcId="{AD8CC694-D5C9-47B6-826C-EF093295B01E}" destId="{2C2DACC1-9868-44B6-8F91-050A3DA4835C}" srcOrd="2" destOrd="0" presId="urn:microsoft.com/office/officeart/2005/8/layout/hierarchy3"/>
    <dgm:cxn modelId="{1DEB0CE9-2172-4F1E-AF3C-80018C942DB3}" type="presParOf" srcId="{AD8CC694-D5C9-47B6-826C-EF093295B01E}" destId="{57ED0D60-FE54-44CA-BF78-B9521A9B29BB}" srcOrd="3" destOrd="0" presId="urn:microsoft.com/office/officeart/2005/8/layout/hierarchy3"/>
    <dgm:cxn modelId="{93B3F2AB-008D-480F-968F-36E80C152ECC}" type="presParOf" srcId="{AD8CC694-D5C9-47B6-826C-EF093295B01E}" destId="{F7D30957-4141-4A3C-923C-64EBA6EF46BA}" srcOrd="4" destOrd="0" presId="urn:microsoft.com/office/officeart/2005/8/layout/hierarchy3"/>
    <dgm:cxn modelId="{15710704-A3D6-48AD-AB2B-8D0FF1B94FA8}" type="presParOf" srcId="{AD8CC694-D5C9-47B6-826C-EF093295B01E}" destId="{DE870EEA-058B-46B6-A80A-8714FD4E32B5}" srcOrd="5" destOrd="0" presId="urn:microsoft.com/office/officeart/2005/8/layout/hierarchy3"/>
    <dgm:cxn modelId="{F9C4F0BD-F891-4C6E-B974-DB113D511F09}" type="presParOf" srcId="{AD8CC694-D5C9-47B6-826C-EF093295B01E}" destId="{69EE0D2C-F3BA-4A22-AFF9-7A6F37B8B575}" srcOrd="6" destOrd="0" presId="urn:microsoft.com/office/officeart/2005/8/layout/hierarchy3"/>
    <dgm:cxn modelId="{37FDAF1E-C29C-4FF7-94DB-3856AF2D5274}" type="presParOf" srcId="{AD8CC694-D5C9-47B6-826C-EF093295B01E}" destId="{F59FC174-A298-4B45-B210-3AA710297857}" srcOrd="7" destOrd="0" presId="urn:microsoft.com/office/officeart/2005/8/layout/hierarchy3"/>
    <dgm:cxn modelId="{6C2092B4-FE90-4383-88BD-F1E3F78C98D9}" type="presParOf" srcId="{AD8CC694-D5C9-47B6-826C-EF093295B01E}" destId="{815081CB-9F20-46C7-8E22-80CD95DB7A3B}" srcOrd="8" destOrd="0" presId="urn:microsoft.com/office/officeart/2005/8/layout/hierarchy3"/>
    <dgm:cxn modelId="{85A759CB-9ABB-4037-BBC1-9E2FD610D6C9}" type="presParOf" srcId="{AD8CC694-D5C9-47B6-826C-EF093295B01E}" destId="{3942AE15-ABA9-4CFD-A812-09316246001C}" srcOrd="9" destOrd="0" presId="urn:microsoft.com/office/officeart/2005/8/layout/hierarchy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9D950-A4E4-4AD8-8F72-281C64405E53}">
      <dsp:nvSpPr>
        <dsp:cNvPr id="0" name=""/>
        <dsp:cNvSpPr/>
      </dsp:nvSpPr>
      <dsp:spPr>
        <a:xfrm>
          <a:off x="1339846" y="878"/>
          <a:ext cx="5149929" cy="46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tr-TR" sz="2100" kern="1200" dirty="0" smtClean="0"/>
            <a:t> </a:t>
          </a:r>
          <a:endParaRPr lang="tr-TR" sz="2100" kern="1200" dirty="0"/>
        </a:p>
      </dsp:txBody>
      <dsp:txXfrm>
        <a:off x="1339846" y="878"/>
        <a:ext cx="5149929" cy="468175"/>
      </dsp:txXfrm>
    </dsp:sp>
    <dsp:sp modelId="{9E3A6F2B-090B-4F2A-8534-DB1946F84CA7}">
      <dsp:nvSpPr>
        <dsp:cNvPr id="0" name=""/>
        <dsp:cNvSpPr/>
      </dsp:nvSpPr>
      <dsp:spPr>
        <a:xfrm>
          <a:off x="1339846" y="469054"/>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DBB5F95-D5FB-4D22-A5D1-0FE5B93A9163}">
      <dsp:nvSpPr>
        <dsp:cNvPr id="0" name=""/>
        <dsp:cNvSpPr/>
      </dsp:nvSpPr>
      <dsp:spPr>
        <a:xfrm>
          <a:off x="2063697" y="469054"/>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24BE390-A786-410A-8D35-9576DD27716F}">
      <dsp:nvSpPr>
        <dsp:cNvPr id="0" name=""/>
        <dsp:cNvSpPr/>
      </dsp:nvSpPr>
      <dsp:spPr>
        <a:xfrm>
          <a:off x="2788120" y="469054"/>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64E6E05-B27B-4FC0-8A95-EF088B4A92D9}">
      <dsp:nvSpPr>
        <dsp:cNvPr id="0" name=""/>
        <dsp:cNvSpPr/>
      </dsp:nvSpPr>
      <dsp:spPr>
        <a:xfrm>
          <a:off x="3511972" y="469054"/>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7D42409-F806-48A8-BAF0-61F4C5BC7250}">
      <dsp:nvSpPr>
        <dsp:cNvPr id="0" name=""/>
        <dsp:cNvSpPr/>
      </dsp:nvSpPr>
      <dsp:spPr>
        <a:xfrm>
          <a:off x="4236395" y="469054"/>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0F553E7-DB34-4307-88A8-4B40F7F7DB87}">
      <dsp:nvSpPr>
        <dsp:cNvPr id="0" name=""/>
        <dsp:cNvSpPr/>
      </dsp:nvSpPr>
      <dsp:spPr>
        <a:xfrm>
          <a:off x="4960246" y="469054"/>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1207D4F-D6CA-4B72-A4C2-3C8716BF7AFD}">
      <dsp:nvSpPr>
        <dsp:cNvPr id="0" name=""/>
        <dsp:cNvSpPr/>
      </dsp:nvSpPr>
      <dsp:spPr>
        <a:xfrm>
          <a:off x="5684670" y="469054"/>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7DD6992-B235-4CD1-AC67-60C3DE99F355}">
      <dsp:nvSpPr>
        <dsp:cNvPr id="0" name=""/>
        <dsp:cNvSpPr/>
      </dsp:nvSpPr>
      <dsp:spPr>
        <a:xfrm>
          <a:off x="1339846" y="564423"/>
          <a:ext cx="5216878" cy="76295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l" defTabSz="933450">
            <a:lnSpc>
              <a:spcPct val="90000"/>
            </a:lnSpc>
            <a:spcBef>
              <a:spcPct val="0"/>
            </a:spcBef>
            <a:spcAft>
              <a:spcPct val="35000"/>
            </a:spcAft>
          </a:pPr>
          <a:r>
            <a:rPr lang="tr-TR" sz="2100" kern="1200" dirty="0" smtClean="0"/>
            <a:t>Eğitimden beklentilerim</a:t>
          </a:r>
          <a:endParaRPr lang="tr-TR" sz="2100" kern="1200" dirty="0"/>
        </a:p>
      </dsp:txBody>
      <dsp:txXfrm>
        <a:off x="1339846" y="564423"/>
        <a:ext cx="5216878" cy="762952"/>
      </dsp:txXfrm>
    </dsp:sp>
    <dsp:sp modelId="{AE34DC98-D584-4E21-9CC4-41FF9AB89B41}">
      <dsp:nvSpPr>
        <dsp:cNvPr id="0" name=""/>
        <dsp:cNvSpPr/>
      </dsp:nvSpPr>
      <dsp:spPr>
        <a:xfrm>
          <a:off x="1339846" y="1483785"/>
          <a:ext cx="5149929" cy="46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tr-TR" sz="2100" kern="1200" dirty="0" smtClean="0"/>
            <a:t> </a:t>
          </a:r>
          <a:endParaRPr lang="tr-TR" sz="2100" kern="1200" dirty="0"/>
        </a:p>
      </dsp:txBody>
      <dsp:txXfrm>
        <a:off x="1339846" y="1483785"/>
        <a:ext cx="5149929" cy="468175"/>
      </dsp:txXfrm>
    </dsp:sp>
    <dsp:sp modelId="{01E0269B-70C2-4765-A499-91CBBBF1D1A8}">
      <dsp:nvSpPr>
        <dsp:cNvPr id="0" name=""/>
        <dsp:cNvSpPr/>
      </dsp:nvSpPr>
      <dsp:spPr>
        <a:xfrm>
          <a:off x="1339846" y="1951960"/>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47B40D9-654F-4301-9EF9-EEB0E02606A1}">
      <dsp:nvSpPr>
        <dsp:cNvPr id="0" name=""/>
        <dsp:cNvSpPr/>
      </dsp:nvSpPr>
      <dsp:spPr>
        <a:xfrm>
          <a:off x="2063697" y="1951960"/>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D94F79F-9497-4182-825E-79FB371E4072}">
      <dsp:nvSpPr>
        <dsp:cNvPr id="0" name=""/>
        <dsp:cNvSpPr/>
      </dsp:nvSpPr>
      <dsp:spPr>
        <a:xfrm>
          <a:off x="2788120" y="1951960"/>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CB6416-B132-4E9A-801F-246D831EE673}">
      <dsp:nvSpPr>
        <dsp:cNvPr id="0" name=""/>
        <dsp:cNvSpPr/>
      </dsp:nvSpPr>
      <dsp:spPr>
        <a:xfrm>
          <a:off x="3511972" y="1951960"/>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93125CA-8F9B-40DA-ACE0-AD63228C409E}">
      <dsp:nvSpPr>
        <dsp:cNvPr id="0" name=""/>
        <dsp:cNvSpPr/>
      </dsp:nvSpPr>
      <dsp:spPr>
        <a:xfrm>
          <a:off x="4236395" y="1951960"/>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05C01A5-7E24-4FA4-B064-F429D42F3A4A}">
      <dsp:nvSpPr>
        <dsp:cNvPr id="0" name=""/>
        <dsp:cNvSpPr/>
      </dsp:nvSpPr>
      <dsp:spPr>
        <a:xfrm>
          <a:off x="4960246" y="1951960"/>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B2B6388-B7CB-4ED4-960B-9D326BBA1591}">
      <dsp:nvSpPr>
        <dsp:cNvPr id="0" name=""/>
        <dsp:cNvSpPr/>
      </dsp:nvSpPr>
      <dsp:spPr>
        <a:xfrm>
          <a:off x="5684670" y="1951960"/>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EF4BE07-4C45-4D47-B89E-AF8483844FF0}">
      <dsp:nvSpPr>
        <dsp:cNvPr id="0" name=""/>
        <dsp:cNvSpPr/>
      </dsp:nvSpPr>
      <dsp:spPr>
        <a:xfrm>
          <a:off x="1339846" y="2047329"/>
          <a:ext cx="5216878" cy="76295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l" defTabSz="933450">
            <a:lnSpc>
              <a:spcPct val="90000"/>
            </a:lnSpc>
            <a:spcBef>
              <a:spcPct val="0"/>
            </a:spcBef>
            <a:spcAft>
              <a:spcPct val="35000"/>
            </a:spcAft>
          </a:pPr>
          <a:r>
            <a:rPr lang="tr-TR" sz="2100" kern="1200" dirty="0" smtClean="0"/>
            <a:t>Beklentilerimin gerçekleştirilmesinde benim yapacaklarım</a:t>
          </a:r>
          <a:endParaRPr lang="tr-TR" sz="2100" kern="1200" dirty="0"/>
        </a:p>
      </dsp:txBody>
      <dsp:txXfrm>
        <a:off x="1339846" y="2047329"/>
        <a:ext cx="5216878" cy="762952"/>
      </dsp:txXfrm>
    </dsp:sp>
    <dsp:sp modelId="{9F57B524-299B-4FBC-B578-82808CF820F2}">
      <dsp:nvSpPr>
        <dsp:cNvPr id="0" name=""/>
        <dsp:cNvSpPr/>
      </dsp:nvSpPr>
      <dsp:spPr>
        <a:xfrm>
          <a:off x="1339846" y="2966692"/>
          <a:ext cx="5149929" cy="46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tr-TR" sz="2100" kern="1200" dirty="0" smtClean="0"/>
            <a:t> </a:t>
          </a:r>
          <a:endParaRPr lang="tr-TR" sz="2100" kern="1200" dirty="0"/>
        </a:p>
      </dsp:txBody>
      <dsp:txXfrm>
        <a:off x="1339846" y="2966692"/>
        <a:ext cx="5149929" cy="468175"/>
      </dsp:txXfrm>
    </dsp:sp>
    <dsp:sp modelId="{B779FDE6-4E1B-43E8-B9C8-9B68F8754D43}">
      <dsp:nvSpPr>
        <dsp:cNvPr id="0" name=""/>
        <dsp:cNvSpPr/>
      </dsp:nvSpPr>
      <dsp:spPr>
        <a:xfrm>
          <a:off x="1339846" y="3434867"/>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67811CF-FE60-4757-8EA9-81FF89CA846F}">
      <dsp:nvSpPr>
        <dsp:cNvPr id="0" name=""/>
        <dsp:cNvSpPr/>
      </dsp:nvSpPr>
      <dsp:spPr>
        <a:xfrm>
          <a:off x="2063697" y="3434867"/>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78E2621-1E35-4956-8569-EBA2E3B36414}">
      <dsp:nvSpPr>
        <dsp:cNvPr id="0" name=""/>
        <dsp:cNvSpPr/>
      </dsp:nvSpPr>
      <dsp:spPr>
        <a:xfrm>
          <a:off x="2788120" y="3434867"/>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4B6756-CB04-48D2-853F-566AF666FCE0}">
      <dsp:nvSpPr>
        <dsp:cNvPr id="0" name=""/>
        <dsp:cNvSpPr/>
      </dsp:nvSpPr>
      <dsp:spPr>
        <a:xfrm>
          <a:off x="3511972" y="3434867"/>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02CC22A-0882-457E-949C-17ABEC7F5917}">
      <dsp:nvSpPr>
        <dsp:cNvPr id="0" name=""/>
        <dsp:cNvSpPr/>
      </dsp:nvSpPr>
      <dsp:spPr>
        <a:xfrm>
          <a:off x="4236395" y="3434867"/>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F9831B8-FEDB-4835-8BED-7DB4B5BEDB9F}">
      <dsp:nvSpPr>
        <dsp:cNvPr id="0" name=""/>
        <dsp:cNvSpPr/>
      </dsp:nvSpPr>
      <dsp:spPr>
        <a:xfrm>
          <a:off x="4960246" y="3434867"/>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F0579FF-9B06-4959-8A6C-BD706DAE06A3}">
      <dsp:nvSpPr>
        <dsp:cNvPr id="0" name=""/>
        <dsp:cNvSpPr/>
      </dsp:nvSpPr>
      <dsp:spPr>
        <a:xfrm>
          <a:off x="5684670" y="3434867"/>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AB0FEDB-2D42-4985-8A77-5F58C0F441DE}">
      <dsp:nvSpPr>
        <dsp:cNvPr id="0" name=""/>
        <dsp:cNvSpPr/>
      </dsp:nvSpPr>
      <dsp:spPr>
        <a:xfrm>
          <a:off x="1339846" y="3530236"/>
          <a:ext cx="5216878" cy="76295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l" defTabSz="933450">
            <a:lnSpc>
              <a:spcPct val="90000"/>
            </a:lnSpc>
            <a:spcBef>
              <a:spcPct val="0"/>
            </a:spcBef>
            <a:spcAft>
              <a:spcPct val="35000"/>
            </a:spcAft>
          </a:pPr>
          <a:r>
            <a:rPr lang="tr-TR" sz="2100" kern="1200" dirty="0" smtClean="0"/>
            <a:t>Bu beklentilerimi gerçekleştirmemi engelleyebilecek şeyler</a:t>
          </a:r>
          <a:endParaRPr lang="tr-TR" sz="2100" kern="1200" dirty="0"/>
        </a:p>
      </dsp:txBody>
      <dsp:txXfrm>
        <a:off x="1339846" y="3530236"/>
        <a:ext cx="5216878" cy="762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40DCE-073A-464E-A06E-801E47518629}">
      <dsp:nvSpPr>
        <dsp:cNvPr id="0" name=""/>
        <dsp:cNvSpPr/>
      </dsp:nvSpPr>
      <dsp:spPr>
        <a:xfrm>
          <a:off x="0" y="559"/>
          <a:ext cx="1347519" cy="67375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kern="1200"/>
            <a:t>Korunma İhtiyacı Olan Çocuklar</a:t>
          </a:r>
        </a:p>
      </dsp:txBody>
      <dsp:txXfrm>
        <a:off x="19734" y="20293"/>
        <a:ext cx="1308051" cy="634291"/>
      </dsp:txXfrm>
    </dsp:sp>
    <dsp:sp modelId="{B2F2D798-32EC-47F4-AFB3-4CA9CE32AA00}">
      <dsp:nvSpPr>
        <dsp:cNvPr id="0" name=""/>
        <dsp:cNvSpPr/>
      </dsp:nvSpPr>
      <dsp:spPr>
        <a:xfrm>
          <a:off x="134751" y="674319"/>
          <a:ext cx="154771" cy="558728"/>
        </a:xfrm>
        <a:custGeom>
          <a:avLst/>
          <a:gdLst/>
          <a:ahLst/>
          <a:cxnLst/>
          <a:rect l="0" t="0" r="0" b="0"/>
          <a:pathLst>
            <a:path>
              <a:moveTo>
                <a:pt x="0" y="0"/>
              </a:moveTo>
              <a:lnTo>
                <a:pt x="0" y="558728"/>
              </a:lnTo>
              <a:lnTo>
                <a:pt x="154771" y="55872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E2885E-C330-41E5-97C4-F2592F909F88}">
      <dsp:nvSpPr>
        <dsp:cNvPr id="0" name=""/>
        <dsp:cNvSpPr/>
      </dsp:nvSpPr>
      <dsp:spPr>
        <a:xfrm>
          <a:off x="289523" y="834047"/>
          <a:ext cx="1691093" cy="798001"/>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tr-TR" sz="1000" kern="1200"/>
            <a:t>Bedensel, zihinsel, duygusal, ahlaki ve sosyal gelişimi ve kişisel güvenliği tehlikede olan çocuklar </a:t>
          </a:r>
        </a:p>
      </dsp:txBody>
      <dsp:txXfrm>
        <a:off x="312896" y="857420"/>
        <a:ext cx="1644347" cy="751255"/>
      </dsp:txXfrm>
    </dsp:sp>
    <dsp:sp modelId="{04445BD3-0A06-4BCA-B732-22EA8D2CCCAC}">
      <dsp:nvSpPr>
        <dsp:cNvPr id="0" name=""/>
        <dsp:cNvSpPr/>
      </dsp:nvSpPr>
      <dsp:spPr>
        <a:xfrm>
          <a:off x="134751" y="674319"/>
          <a:ext cx="183403" cy="1463049"/>
        </a:xfrm>
        <a:custGeom>
          <a:avLst/>
          <a:gdLst/>
          <a:ahLst/>
          <a:cxnLst/>
          <a:rect l="0" t="0" r="0" b="0"/>
          <a:pathLst>
            <a:path>
              <a:moveTo>
                <a:pt x="0" y="0"/>
              </a:moveTo>
              <a:lnTo>
                <a:pt x="0" y="1463049"/>
              </a:lnTo>
              <a:lnTo>
                <a:pt x="183403" y="146304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2D02EE-3A8D-4ABD-BF05-E333FAE8CC9E}">
      <dsp:nvSpPr>
        <dsp:cNvPr id="0" name=""/>
        <dsp:cNvSpPr/>
      </dsp:nvSpPr>
      <dsp:spPr>
        <a:xfrm>
          <a:off x="318155" y="1800488"/>
          <a:ext cx="1649719" cy="67375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tr-TR" sz="1000" kern="1200"/>
            <a:t>İhmal ve istismar edilmiş çocuklar </a:t>
          </a:r>
        </a:p>
      </dsp:txBody>
      <dsp:txXfrm>
        <a:off x="337889" y="1820222"/>
        <a:ext cx="1610251" cy="634291"/>
      </dsp:txXfrm>
    </dsp:sp>
    <dsp:sp modelId="{E14B28A9-CED8-4C16-AD80-38F8C62FED03}">
      <dsp:nvSpPr>
        <dsp:cNvPr id="0" name=""/>
        <dsp:cNvSpPr/>
      </dsp:nvSpPr>
      <dsp:spPr>
        <a:xfrm>
          <a:off x="134751" y="674319"/>
          <a:ext cx="183403" cy="2314795"/>
        </a:xfrm>
        <a:custGeom>
          <a:avLst/>
          <a:gdLst/>
          <a:ahLst/>
          <a:cxnLst/>
          <a:rect l="0" t="0" r="0" b="0"/>
          <a:pathLst>
            <a:path>
              <a:moveTo>
                <a:pt x="0" y="0"/>
              </a:moveTo>
              <a:lnTo>
                <a:pt x="0" y="2314795"/>
              </a:lnTo>
              <a:lnTo>
                <a:pt x="183403" y="231479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FF3C9E-C5CB-4EEF-85CF-87EFBD4865F3}">
      <dsp:nvSpPr>
        <dsp:cNvPr id="0" name=""/>
        <dsp:cNvSpPr/>
      </dsp:nvSpPr>
      <dsp:spPr>
        <a:xfrm>
          <a:off x="318155" y="2652235"/>
          <a:ext cx="1668800" cy="67375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tr-TR" sz="1000" kern="1200"/>
            <a:t>Mağdur çocuklar </a:t>
          </a:r>
        </a:p>
      </dsp:txBody>
      <dsp:txXfrm>
        <a:off x="337889" y="2671969"/>
        <a:ext cx="1629332" cy="634291"/>
      </dsp:txXfrm>
    </dsp:sp>
    <dsp:sp modelId="{2B17B505-A581-411B-AC9E-37C5F775A795}">
      <dsp:nvSpPr>
        <dsp:cNvPr id="0" name=""/>
        <dsp:cNvSpPr/>
      </dsp:nvSpPr>
      <dsp:spPr>
        <a:xfrm>
          <a:off x="134751" y="674319"/>
          <a:ext cx="221576" cy="3128360"/>
        </a:xfrm>
        <a:custGeom>
          <a:avLst/>
          <a:gdLst/>
          <a:ahLst/>
          <a:cxnLst/>
          <a:rect l="0" t="0" r="0" b="0"/>
          <a:pathLst>
            <a:path>
              <a:moveTo>
                <a:pt x="0" y="0"/>
              </a:moveTo>
              <a:lnTo>
                <a:pt x="0" y="3128360"/>
              </a:lnTo>
              <a:lnTo>
                <a:pt x="221576" y="312836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9DE049-7BBA-4295-9C87-6FCE7D0CDA70}">
      <dsp:nvSpPr>
        <dsp:cNvPr id="0" name=""/>
        <dsp:cNvSpPr/>
      </dsp:nvSpPr>
      <dsp:spPr>
        <a:xfrm>
          <a:off x="356328" y="3465800"/>
          <a:ext cx="1559478" cy="67375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tr-TR" sz="1000" kern="1200"/>
            <a:t>Tanık çocuklar </a:t>
          </a:r>
        </a:p>
      </dsp:txBody>
      <dsp:txXfrm>
        <a:off x="376062" y="3485534"/>
        <a:ext cx="1520010" cy="634291"/>
      </dsp:txXfrm>
    </dsp:sp>
    <dsp:sp modelId="{90EE9FA6-EB0B-4F93-84F8-D5746E3458D1}">
      <dsp:nvSpPr>
        <dsp:cNvPr id="0" name=""/>
        <dsp:cNvSpPr/>
      </dsp:nvSpPr>
      <dsp:spPr>
        <a:xfrm>
          <a:off x="134751" y="674319"/>
          <a:ext cx="202495" cy="4065591"/>
        </a:xfrm>
        <a:custGeom>
          <a:avLst/>
          <a:gdLst/>
          <a:ahLst/>
          <a:cxnLst/>
          <a:rect l="0" t="0" r="0" b="0"/>
          <a:pathLst>
            <a:path>
              <a:moveTo>
                <a:pt x="0" y="0"/>
              </a:moveTo>
              <a:lnTo>
                <a:pt x="0" y="4065591"/>
              </a:lnTo>
              <a:lnTo>
                <a:pt x="202495" y="406559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E68F4-FA20-4AF9-B13A-AB32762F8618}">
      <dsp:nvSpPr>
        <dsp:cNvPr id="0" name=""/>
        <dsp:cNvSpPr/>
      </dsp:nvSpPr>
      <dsp:spPr>
        <a:xfrm>
          <a:off x="337247" y="4308000"/>
          <a:ext cx="1687881" cy="86382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tr-TR" sz="1000" kern="1200"/>
            <a:t>Suça sürüklenen ancak soruşturma veya kovuşturma evresinde korunma ihtiyacı tespit edilen çocuklar </a:t>
          </a:r>
        </a:p>
      </dsp:txBody>
      <dsp:txXfrm>
        <a:off x="362547" y="4333300"/>
        <a:ext cx="1637281" cy="813220"/>
      </dsp:txXfrm>
    </dsp:sp>
    <dsp:sp modelId="{C692800C-897A-4B5F-84E1-528B42895FD2}">
      <dsp:nvSpPr>
        <dsp:cNvPr id="0" name=""/>
        <dsp:cNvSpPr/>
      </dsp:nvSpPr>
      <dsp:spPr>
        <a:xfrm>
          <a:off x="2372486" y="1395"/>
          <a:ext cx="1347519" cy="67375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kern="1200"/>
            <a:t>Suça Sürüklenen Çocuklar</a:t>
          </a:r>
        </a:p>
      </dsp:txBody>
      <dsp:txXfrm>
        <a:off x="2392220" y="21129"/>
        <a:ext cx="1308051" cy="634291"/>
      </dsp:txXfrm>
    </dsp:sp>
    <dsp:sp modelId="{0B9334E1-28F4-46E1-A07E-B33116BEF8D3}">
      <dsp:nvSpPr>
        <dsp:cNvPr id="0" name=""/>
        <dsp:cNvSpPr/>
      </dsp:nvSpPr>
      <dsp:spPr>
        <a:xfrm>
          <a:off x="2507238" y="675155"/>
          <a:ext cx="102928" cy="401890"/>
        </a:xfrm>
        <a:custGeom>
          <a:avLst/>
          <a:gdLst/>
          <a:ahLst/>
          <a:cxnLst/>
          <a:rect l="0" t="0" r="0" b="0"/>
          <a:pathLst>
            <a:path>
              <a:moveTo>
                <a:pt x="0" y="0"/>
              </a:moveTo>
              <a:lnTo>
                <a:pt x="0" y="401890"/>
              </a:lnTo>
              <a:lnTo>
                <a:pt x="102928" y="40189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24950D-EA06-4E04-B9BA-4AA3EED27335}">
      <dsp:nvSpPr>
        <dsp:cNvPr id="0" name=""/>
        <dsp:cNvSpPr/>
      </dsp:nvSpPr>
      <dsp:spPr>
        <a:xfrm>
          <a:off x="2610167" y="740166"/>
          <a:ext cx="2181213" cy="67375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tr-TR" sz="1000" kern="1200"/>
            <a:t>0-12 yaş arasında ceza sorumluluğu olmayan  çocuklar </a:t>
          </a:r>
        </a:p>
      </dsp:txBody>
      <dsp:txXfrm>
        <a:off x="2629901" y="759900"/>
        <a:ext cx="2141745" cy="634291"/>
      </dsp:txXfrm>
    </dsp:sp>
    <dsp:sp modelId="{2C2DACC1-9868-44B6-8F91-050A3DA4835C}">
      <dsp:nvSpPr>
        <dsp:cNvPr id="0" name=""/>
        <dsp:cNvSpPr/>
      </dsp:nvSpPr>
      <dsp:spPr>
        <a:xfrm>
          <a:off x="2507238" y="675155"/>
          <a:ext cx="126796" cy="1444675"/>
        </a:xfrm>
        <a:custGeom>
          <a:avLst/>
          <a:gdLst/>
          <a:ahLst/>
          <a:cxnLst/>
          <a:rect l="0" t="0" r="0" b="0"/>
          <a:pathLst>
            <a:path>
              <a:moveTo>
                <a:pt x="0" y="0"/>
              </a:moveTo>
              <a:lnTo>
                <a:pt x="0" y="1444675"/>
              </a:lnTo>
              <a:lnTo>
                <a:pt x="126796" y="144467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ED0D60-FE54-44CA-BF78-B9521A9B29BB}">
      <dsp:nvSpPr>
        <dsp:cNvPr id="0" name=""/>
        <dsp:cNvSpPr/>
      </dsp:nvSpPr>
      <dsp:spPr>
        <a:xfrm>
          <a:off x="2634035" y="1574408"/>
          <a:ext cx="2144507" cy="109084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tr-TR" sz="1000" kern="1200"/>
            <a:t>12-15 yaş arasında üzerine atılı suçun hukuki anlam ve sonuçlarını algılayamayan  ve davranışlarını yönlendirme yeteneği bulunmayan çocuklar </a:t>
          </a:r>
        </a:p>
      </dsp:txBody>
      <dsp:txXfrm>
        <a:off x="2665985" y="1606358"/>
        <a:ext cx="2080607" cy="1026943"/>
      </dsp:txXfrm>
    </dsp:sp>
    <dsp:sp modelId="{F7D30957-4141-4A3C-923C-64EBA6EF46BA}">
      <dsp:nvSpPr>
        <dsp:cNvPr id="0" name=""/>
        <dsp:cNvSpPr/>
      </dsp:nvSpPr>
      <dsp:spPr>
        <a:xfrm>
          <a:off x="2507238" y="675155"/>
          <a:ext cx="117762" cy="2682092"/>
        </a:xfrm>
        <a:custGeom>
          <a:avLst/>
          <a:gdLst/>
          <a:ahLst/>
          <a:cxnLst/>
          <a:rect l="0" t="0" r="0" b="0"/>
          <a:pathLst>
            <a:path>
              <a:moveTo>
                <a:pt x="0" y="0"/>
              </a:moveTo>
              <a:lnTo>
                <a:pt x="0" y="2682092"/>
              </a:lnTo>
              <a:lnTo>
                <a:pt x="117762" y="268209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870EEA-058B-46B6-A80A-8714FD4E32B5}">
      <dsp:nvSpPr>
        <dsp:cNvPr id="0" name=""/>
        <dsp:cNvSpPr/>
      </dsp:nvSpPr>
      <dsp:spPr>
        <a:xfrm>
          <a:off x="2625001" y="2786738"/>
          <a:ext cx="2142556" cy="1141018"/>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tr-TR" sz="1000" kern="1200"/>
            <a:t>15-18 yaş arasında sağır ve dilsiz olup arasında üzerine atılı suçun hukuki anlam ve sonuçlarını algılayamayan  ve davarnışlarını yönlendirme yeteneği bulunmayan çocuklar </a:t>
          </a:r>
        </a:p>
      </dsp:txBody>
      <dsp:txXfrm>
        <a:off x="2658420" y="2820157"/>
        <a:ext cx="2075718" cy="1074180"/>
      </dsp:txXfrm>
    </dsp:sp>
    <dsp:sp modelId="{69EE0D2C-F3BA-4A22-AFF9-7A6F37B8B575}">
      <dsp:nvSpPr>
        <dsp:cNvPr id="0" name=""/>
        <dsp:cNvSpPr/>
      </dsp:nvSpPr>
      <dsp:spPr>
        <a:xfrm>
          <a:off x="2461518" y="675155"/>
          <a:ext cx="91440" cy="3775480"/>
        </a:xfrm>
        <a:custGeom>
          <a:avLst/>
          <a:gdLst/>
          <a:ahLst/>
          <a:cxnLst/>
          <a:rect l="0" t="0" r="0" b="0"/>
          <a:pathLst>
            <a:path>
              <a:moveTo>
                <a:pt x="45720" y="0"/>
              </a:moveTo>
              <a:lnTo>
                <a:pt x="45720" y="3775480"/>
              </a:lnTo>
              <a:lnTo>
                <a:pt x="124781" y="377548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9FC174-A298-4B45-B210-3AA710297857}">
      <dsp:nvSpPr>
        <dsp:cNvPr id="0" name=""/>
        <dsp:cNvSpPr/>
      </dsp:nvSpPr>
      <dsp:spPr>
        <a:xfrm>
          <a:off x="2586300" y="4127749"/>
          <a:ext cx="2191206" cy="645771"/>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tr-TR" sz="1000" kern="1200"/>
            <a:t>Akıl hastalığı nedeniyle ceza sorumluluğu bulunmayan çocuklar</a:t>
          </a:r>
          <a:endParaRPr lang="tr-TR" sz="700" kern="1200"/>
        </a:p>
      </dsp:txBody>
      <dsp:txXfrm>
        <a:off x="2605214" y="4146663"/>
        <a:ext cx="2153378" cy="607943"/>
      </dsp:txXfrm>
    </dsp:sp>
    <dsp:sp modelId="{815081CB-9F20-46C7-8E22-80CD95DB7A3B}">
      <dsp:nvSpPr>
        <dsp:cNvPr id="0" name=""/>
        <dsp:cNvSpPr/>
      </dsp:nvSpPr>
      <dsp:spPr>
        <a:xfrm>
          <a:off x="2507238" y="675155"/>
          <a:ext cx="126796" cy="4477739"/>
        </a:xfrm>
        <a:custGeom>
          <a:avLst/>
          <a:gdLst/>
          <a:ahLst/>
          <a:cxnLst/>
          <a:rect l="0" t="0" r="0" b="0"/>
          <a:pathLst>
            <a:path>
              <a:moveTo>
                <a:pt x="0" y="0"/>
              </a:moveTo>
              <a:lnTo>
                <a:pt x="0" y="4477739"/>
              </a:lnTo>
              <a:lnTo>
                <a:pt x="126796" y="447773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42AE15-ABA9-4CFD-A812-09316246001C}">
      <dsp:nvSpPr>
        <dsp:cNvPr id="0" name=""/>
        <dsp:cNvSpPr/>
      </dsp:nvSpPr>
      <dsp:spPr>
        <a:xfrm>
          <a:off x="2634035" y="5005092"/>
          <a:ext cx="2102540" cy="29560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tr-TR" sz="1000" kern="1200"/>
            <a:t>Ceza sorumluluğu olan çocuklar</a:t>
          </a:r>
          <a:r>
            <a:rPr lang="tr-TR" sz="700" kern="1200"/>
            <a:t> </a:t>
          </a:r>
        </a:p>
      </dsp:txBody>
      <dsp:txXfrm>
        <a:off x="2642693" y="5013750"/>
        <a:ext cx="2085224" cy="278289"/>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tr-TR"/>
          </a:p>
        </p:txBody>
      </p:sp>
      <p:sp>
        <p:nvSpPr>
          <p:cNvPr id="1792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tr-TR"/>
          </a:p>
        </p:txBody>
      </p:sp>
      <p:sp>
        <p:nvSpPr>
          <p:cNvPr id="189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92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792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tr-TR"/>
          </a:p>
        </p:txBody>
      </p:sp>
      <p:sp>
        <p:nvSpPr>
          <p:cNvPr id="1792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3061946-2340-401B-8445-597406685F32}" type="slidenum">
              <a:rPr lang="tr-TR"/>
              <a:pPr/>
              <a:t>‹#›</a:t>
            </a:fld>
            <a:endParaRPr lang="tr-TR"/>
          </a:p>
        </p:txBody>
      </p:sp>
    </p:spTree>
    <p:extLst>
      <p:ext uri="{BB962C8B-B14F-4D97-AF65-F5344CB8AC3E}">
        <p14:creationId xmlns="" xmlns:p14="http://schemas.microsoft.com/office/powerpoint/2010/main" val="2682567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19046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861FCE-1171-4CDC-851B-D51DBF02147B}" type="slidenum">
              <a:rPr lang="tr-TR"/>
              <a:pPr eaLnBrk="1" hangingPunct="1"/>
              <a:t>3</a:t>
            </a:fld>
            <a:endParaRPr lang="tr-TR"/>
          </a:p>
        </p:txBody>
      </p:sp>
    </p:spTree>
    <p:extLst>
      <p:ext uri="{BB962C8B-B14F-4D97-AF65-F5344CB8AC3E}">
        <p14:creationId xmlns="" xmlns:p14="http://schemas.microsoft.com/office/powerpoint/2010/main" val="240809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2007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EBD82E-AAC8-44BF-95DF-F078B1C5E7C3}" type="slidenum">
              <a:rPr lang="tr-TR"/>
              <a:pPr eaLnBrk="1" hangingPunct="1"/>
              <a:t>13</a:t>
            </a:fld>
            <a:endParaRPr lang="tr-TR"/>
          </a:p>
        </p:txBody>
      </p:sp>
    </p:spTree>
    <p:extLst>
      <p:ext uri="{BB962C8B-B14F-4D97-AF65-F5344CB8AC3E}">
        <p14:creationId xmlns="" xmlns:p14="http://schemas.microsoft.com/office/powerpoint/2010/main" val="1711943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1996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37D783-EA9A-4CC0-8B8C-B24B4248B9F2}" type="slidenum">
              <a:rPr lang="tr-TR"/>
              <a:pPr eaLnBrk="1" hangingPunct="1"/>
              <a:t>14</a:t>
            </a:fld>
            <a:endParaRPr lang="tr-TR"/>
          </a:p>
        </p:txBody>
      </p:sp>
    </p:spTree>
    <p:extLst>
      <p:ext uri="{BB962C8B-B14F-4D97-AF65-F5344CB8AC3E}">
        <p14:creationId xmlns="" xmlns:p14="http://schemas.microsoft.com/office/powerpoint/2010/main" val="3482749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2017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886D17-CDB4-486C-928B-1606AA92D0F9}" type="slidenum">
              <a:rPr lang="tr-TR"/>
              <a:pPr eaLnBrk="1" hangingPunct="1"/>
              <a:t>15</a:t>
            </a:fld>
            <a:endParaRPr lang="tr-TR"/>
          </a:p>
        </p:txBody>
      </p:sp>
    </p:spTree>
    <p:extLst>
      <p:ext uri="{BB962C8B-B14F-4D97-AF65-F5344CB8AC3E}">
        <p14:creationId xmlns="" xmlns:p14="http://schemas.microsoft.com/office/powerpoint/2010/main" val="1843667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20275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7382E1-7B1C-4B94-85FD-B69146B12AFC}" type="slidenum">
              <a:rPr lang="tr-TR"/>
              <a:pPr eaLnBrk="1" hangingPunct="1"/>
              <a:t>16</a:t>
            </a:fld>
            <a:endParaRPr lang="tr-TR"/>
          </a:p>
        </p:txBody>
      </p:sp>
    </p:spTree>
    <p:extLst>
      <p:ext uri="{BB962C8B-B14F-4D97-AF65-F5344CB8AC3E}">
        <p14:creationId xmlns="" xmlns:p14="http://schemas.microsoft.com/office/powerpoint/2010/main" val="1233745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2037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C6C4F0-503B-4C63-985F-E9A71A3F7AA3}" type="slidenum">
              <a:rPr lang="tr-TR"/>
              <a:pPr eaLnBrk="1" hangingPunct="1"/>
              <a:t>17</a:t>
            </a:fld>
            <a:endParaRPr lang="tr-TR"/>
          </a:p>
        </p:txBody>
      </p:sp>
    </p:spTree>
    <p:extLst>
      <p:ext uri="{BB962C8B-B14F-4D97-AF65-F5344CB8AC3E}">
        <p14:creationId xmlns="" xmlns:p14="http://schemas.microsoft.com/office/powerpoint/2010/main" val="806371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20480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F2A433-5A8C-47E1-A3BA-6CE913AB828F}" type="slidenum">
              <a:rPr lang="tr-TR"/>
              <a:pPr eaLnBrk="1" hangingPunct="1"/>
              <a:t>18</a:t>
            </a:fld>
            <a:endParaRPr lang="tr-TR"/>
          </a:p>
        </p:txBody>
      </p:sp>
    </p:spTree>
    <p:extLst>
      <p:ext uri="{BB962C8B-B14F-4D97-AF65-F5344CB8AC3E}">
        <p14:creationId xmlns="" xmlns:p14="http://schemas.microsoft.com/office/powerpoint/2010/main" val="3993611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20582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96476D-3BB3-40E5-97E4-081170AE7B30}" type="slidenum">
              <a:rPr lang="tr-TR"/>
              <a:pPr eaLnBrk="1" hangingPunct="1"/>
              <a:t>19</a:t>
            </a:fld>
            <a:endParaRPr lang="tr-TR"/>
          </a:p>
        </p:txBody>
      </p:sp>
    </p:spTree>
    <p:extLst>
      <p:ext uri="{BB962C8B-B14F-4D97-AF65-F5344CB8AC3E}">
        <p14:creationId xmlns="" xmlns:p14="http://schemas.microsoft.com/office/powerpoint/2010/main" val="223265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20685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116C1E-FE83-4FE2-A948-0BFE379857C2}" type="slidenum">
              <a:rPr lang="tr-TR"/>
              <a:pPr eaLnBrk="1" hangingPunct="1"/>
              <a:t>20</a:t>
            </a:fld>
            <a:endParaRPr lang="tr-TR"/>
          </a:p>
        </p:txBody>
      </p:sp>
    </p:spTree>
    <p:extLst>
      <p:ext uri="{BB962C8B-B14F-4D97-AF65-F5344CB8AC3E}">
        <p14:creationId xmlns="" xmlns:p14="http://schemas.microsoft.com/office/powerpoint/2010/main" val="2448943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2078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AEDE06C-F778-495C-9651-51DB5A04C2DC}" type="slidenum">
              <a:rPr lang="tr-TR"/>
              <a:pPr eaLnBrk="1" hangingPunct="1"/>
              <a:t>21</a:t>
            </a:fld>
            <a:endParaRPr lang="tr-TR"/>
          </a:p>
        </p:txBody>
      </p:sp>
    </p:spTree>
    <p:extLst>
      <p:ext uri="{BB962C8B-B14F-4D97-AF65-F5344CB8AC3E}">
        <p14:creationId xmlns="" xmlns:p14="http://schemas.microsoft.com/office/powerpoint/2010/main" val="3259640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20890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7D8E312-9055-425C-9B88-7F496C07F009}" type="slidenum">
              <a:rPr lang="tr-TR"/>
              <a:pPr eaLnBrk="1" hangingPunct="1"/>
              <a:t>22</a:t>
            </a:fld>
            <a:endParaRPr lang="tr-TR"/>
          </a:p>
        </p:txBody>
      </p:sp>
    </p:spTree>
    <p:extLst>
      <p:ext uri="{BB962C8B-B14F-4D97-AF65-F5344CB8AC3E}">
        <p14:creationId xmlns="" xmlns:p14="http://schemas.microsoft.com/office/powerpoint/2010/main" val="3696802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19149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9D88DB-46DD-4868-A3FA-DCCE3E403759}" type="slidenum">
              <a:rPr lang="tr-TR"/>
              <a:pPr eaLnBrk="1" hangingPunct="1"/>
              <a:t>4</a:t>
            </a:fld>
            <a:endParaRPr lang="tr-TR"/>
          </a:p>
        </p:txBody>
      </p:sp>
    </p:spTree>
    <p:extLst>
      <p:ext uri="{BB962C8B-B14F-4D97-AF65-F5344CB8AC3E}">
        <p14:creationId xmlns="" xmlns:p14="http://schemas.microsoft.com/office/powerpoint/2010/main" val="3777107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2099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902BA7-BE7E-4B49-B5F2-B5B13ACC30DC}" type="slidenum">
              <a:rPr lang="tr-TR"/>
              <a:pPr eaLnBrk="1" hangingPunct="1"/>
              <a:t>23</a:t>
            </a:fld>
            <a:endParaRPr lang="tr-TR"/>
          </a:p>
        </p:txBody>
      </p:sp>
    </p:spTree>
    <p:extLst>
      <p:ext uri="{BB962C8B-B14F-4D97-AF65-F5344CB8AC3E}">
        <p14:creationId xmlns="" xmlns:p14="http://schemas.microsoft.com/office/powerpoint/2010/main" val="3390490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dirty="0" smtClean="0"/>
          </a:p>
        </p:txBody>
      </p:sp>
      <p:sp>
        <p:nvSpPr>
          <p:cNvPr id="21094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35D476A-0E0D-4CDB-B29A-67C07343A64D}" type="slidenum">
              <a:rPr lang="tr-TR"/>
              <a:pPr eaLnBrk="1" hangingPunct="1"/>
              <a:t>24</a:t>
            </a:fld>
            <a:endParaRPr lang="tr-TR" dirty="0"/>
          </a:p>
        </p:txBody>
      </p:sp>
    </p:spTree>
    <p:extLst>
      <p:ext uri="{BB962C8B-B14F-4D97-AF65-F5344CB8AC3E}">
        <p14:creationId xmlns="" xmlns:p14="http://schemas.microsoft.com/office/powerpoint/2010/main" val="3554444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dirty="0" smtClean="0"/>
          </a:p>
        </p:txBody>
      </p:sp>
      <p:sp>
        <p:nvSpPr>
          <p:cNvPr id="21197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D03438-1582-4C3B-9DBB-B3CE9A5E8469}" type="slidenum">
              <a:rPr lang="tr-TR"/>
              <a:pPr eaLnBrk="1" hangingPunct="1"/>
              <a:t>25</a:t>
            </a:fld>
            <a:endParaRPr lang="tr-TR" dirty="0"/>
          </a:p>
        </p:txBody>
      </p:sp>
    </p:spTree>
    <p:extLst>
      <p:ext uri="{BB962C8B-B14F-4D97-AF65-F5344CB8AC3E}">
        <p14:creationId xmlns="" xmlns:p14="http://schemas.microsoft.com/office/powerpoint/2010/main" val="393026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dirty="0" smtClean="0"/>
          </a:p>
        </p:txBody>
      </p:sp>
      <p:sp>
        <p:nvSpPr>
          <p:cNvPr id="21299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C59DC4-CD0B-4A40-A2AB-436F78BD78AA}" type="slidenum">
              <a:rPr lang="tr-TR"/>
              <a:pPr eaLnBrk="1" hangingPunct="1"/>
              <a:t>26</a:t>
            </a:fld>
            <a:endParaRPr lang="tr-TR" dirty="0"/>
          </a:p>
        </p:txBody>
      </p:sp>
    </p:spTree>
    <p:extLst>
      <p:ext uri="{BB962C8B-B14F-4D97-AF65-F5344CB8AC3E}">
        <p14:creationId xmlns="" xmlns:p14="http://schemas.microsoft.com/office/powerpoint/2010/main" val="3661077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dirty="0" smtClean="0"/>
          </a:p>
        </p:txBody>
      </p:sp>
      <p:sp>
        <p:nvSpPr>
          <p:cNvPr id="21402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B75E6C-84A8-4ACE-8A82-CA62E7ABE935}" type="slidenum">
              <a:rPr lang="tr-TR"/>
              <a:pPr eaLnBrk="1" hangingPunct="1"/>
              <a:t>27</a:t>
            </a:fld>
            <a:endParaRPr lang="tr-TR" dirty="0"/>
          </a:p>
        </p:txBody>
      </p:sp>
    </p:spTree>
    <p:extLst>
      <p:ext uri="{BB962C8B-B14F-4D97-AF65-F5344CB8AC3E}">
        <p14:creationId xmlns="" xmlns:p14="http://schemas.microsoft.com/office/powerpoint/2010/main" val="2821822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dirty="0" smtClean="0"/>
          </a:p>
        </p:txBody>
      </p:sp>
      <p:sp>
        <p:nvSpPr>
          <p:cNvPr id="21504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B7EB06-C1F6-43D8-B3E5-34E5C6DB0241}" type="slidenum">
              <a:rPr lang="tr-TR"/>
              <a:pPr eaLnBrk="1" hangingPunct="1"/>
              <a:t>28</a:t>
            </a:fld>
            <a:endParaRPr lang="tr-TR" dirty="0"/>
          </a:p>
        </p:txBody>
      </p:sp>
    </p:spTree>
    <p:extLst>
      <p:ext uri="{BB962C8B-B14F-4D97-AF65-F5344CB8AC3E}">
        <p14:creationId xmlns="" xmlns:p14="http://schemas.microsoft.com/office/powerpoint/2010/main" val="119575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21606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F4E8C6-88B3-4ABA-8F9D-97E12E6D5AE6}" type="slidenum">
              <a:rPr lang="tr-TR"/>
              <a:pPr eaLnBrk="1" hangingPunct="1"/>
              <a:t>29</a:t>
            </a:fld>
            <a:endParaRPr lang="tr-TR"/>
          </a:p>
        </p:txBody>
      </p:sp>
    </p:spTree>
    <p:extLst>
      <p:ext uri="{BB962C8B-B14F-4D97-AF65-F5344CB8AC3E}">
        <p14:creationId xmlns="" xmlns:p14="http://schemas.microsoft.com/office/powerpoint/2010/main" val="2858464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21709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2104D2-8A7D-4D4C-9046-CE0696659640}" type="slidenum">
              <a:rPr lang="tr-TR"/>
              <a:pPr eaLnBrk="1" hangingPunct="1"/>
              <a:t>30</a:t>
            </a:fld>
            <a:endParaRPr lang="tr-TR"/>
          </a:p>
        </p:txBody>
      </p:sp>
    </p:spTree>
    <p:extLst>
      <p:ext uri="{BB962C8B-B14F-4D97-AF65-F5344CB8AC3E}">
        <p14:creationId xmlns="" xmlns:p14="http://schemas.microsoft.com/office/powerpoint/2010/main" val="3728362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21811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C0879D-3907-4D17-8449-83FDF57F8906}" type="slidenum">
              <a:rPr lang="tr-TR"/>
              <a:pPr eaLnBrk="1" hangingPunct="1"/>
              <a:t>31</a:t>
            </a:fld>
            <a:endParaRPr lang="tr-TR"/>
          </a:p>
        </p:txBody>
      </p:sp>
    </p:spTree>
    <p:extLst>
      <p:ext uri="{BB962C8B-B14F-4D97-AF65-F5344CB8AC3E}">
        <p14:creationId xmlns="" xmlns:p14="http://schemas.microsoft.com/office/powerpoint/2010/main" val="3103749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21914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0A6784-5F4B-4D3F-A21D-84EA9709D683}" type="slidenum">
              <a:rPr lang="tr-TR"/>
              <a:pPr eaLnBrk="1" hangingPunct="1"/>
              <a:t>32</a:t>
            </a:fld>
            <a:endParaRPr lang="tr-TR"/>
          </a:p>
        </p:txBody>
      </p:sp>
    </p:spTree>
    <p:extLst>
      <p:ext uri="{BB962C8B-B14F-4D97-AF65-F5344CB8AC3E}">
        <p14:creationId xmlns="" xmlns:p14="http://schemas.microsoft.com/office/powerpoint/2010/main" val="2146703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19251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79D479-4BE5-4208-8806-E5E424941C1E}" type="slidenum">
              <a:rPr lang="tr-TR"/>
              <a:pPr eaLnBrk="1" hangingPunct="1"/>
              <a:t>5</a:t>
            </a:fld>
            <a:endParaRPr lang="tr-TR"/>
          </a:p>
        </p:txBody>
      </p:sp>
    </p:spTree>
    <p:extLst>
      <p:ext uri="{BB962C8B-B14F-4D97-AF65-F5344CB8AC3E}">
        <p14:creationId xmlns="" xmlns:p14="http://schemas.microsoft.com/office/powerpoint/2010/main" val="25754134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22016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94A3E5-E2C2-47DF-8E5F-A68F8F86C24E}" type="slidenum">
              <a:rPr lang="tr-TR"/>
              <a:pPr eaLnBrk="1" hangingPunct="1"/>
              <a:t>33</a:t>
            </a:fld>
            <a:endParaRPr lang="tr-TR"/>
          </a:p>
        </p:txBody>
      </p:sp>
    </p:spTree>
    <p:extLst>
      <p:ext uri="{BB962C8B-B14F-4D97-AF65-F5344CB8AC3E}">
        <p14:creationId xmlns="" xmlns:p14="http://schemas.microsoft.com/office/powerpoint/2010/main" val="1826404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22118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3ACD78-2187-4785-8DEF-903C63C48571}" type="slidenum">
              <a:rPr lang="tr-TR"/>
              <a:pPr eaLnBrk="1" hangingPunct="1"/>
              <a:t>34</a:t>
            </a:fld>
            <a:endParaRPr lang="tr-TR"/>
          </a:p>
        </p:txBody>
      </p:sp>
    </p:spTree>
    <p:extLst>
      <p:ext uri="{BB962C8B-B14F-4D97-AF65-F5344CB8AC3E}">
        <p14:creationId xmlns="" xmlns:p14="http://schemas.microsoft.com/office/powerpoint/2010/main" val="7131878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2232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DEE3A7-14EF-4334-B30B-F76D718D2314}" type="slidenum">
              <a:rPr lang="tr-TR"/>
              <a:pPr eaLnBrk="1" hangingPunct="1"/>
              <a:t>35</a:t>
            </a:fld>
            <a:endParaRPr lang="tr-TR"/>
          </a:p>
        </p:txBody>
      </p:sp>
    </p:spTree>
    <p:extLst>
      <p:ext uri="{BB962C8B-B14F-4D97-AF65-F5344CB8AC3E}">
        <p14:creationId xmlns="" xmlns:p14="http://schemas.microsoft.com/office/powerpoint/2010/main" val="21157744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2222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F77963-A0A4-46F0-970A-4A7464E5B9A4}" type="slidenum">
              <a:rPr lang="tr-TR"/>
              <a:pPr eaLnBrk="1" hangingPunct="1"/>
              <a:t>36</a:t>
            </a:fld>
            <a:endParaRPr lang="tr-TR"/>
          </a:p>
        </p:txBody>
      </p:sp>
    </p:spTree>
    <p:extLst>
      <p:ext uri="{BB962C8B-B14F-4D97-AF65-F5344CB8AC3E}">
        <p14:creationId xmlns="" xmlns:p14="http://schemas.microsoft.com/office/powerpoint/2010/main" val="1497383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22426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5FE4A7-B1B7-4D98-AE6C-680A0E2821A5}" type="slidenum">
              <a:rPr lang="tr-TR"/>
              <a:pPr eaLnBrk="1" hangingPunct="1"/>
              <a:t>37</a:t>
            </a:fld>
            <a:endParaRPr lang="tr-TR"/>
          </a:p>
        </p:txBody>
      </p:sp>
    </p:spTree>
    <p:extLst>
      <p:ext uri="{BB962C8B-B14F-4D97-AF65-F5344CB8AC3E}">
        <p14:creationId xmlns="" xmlns:p14="http://schemas.microsoft.com/office/powerpoint/2010/main" val="400562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2263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4F1A4B-B063-4169-B2C8-62DF2C08DCD7}" type="slidenum">
              <a:rPr lang="tr-TR"/>
              <a:pPr eaLnBrk="1" hangingPunct="1"/>
              <a:t>38</a:t>
            </a:fld>
            <a:endParaRPr lang="tr-TR"/>
          </a:p>
        </p:txBody>
      </p:sp>
    </p:spTree>
    <p:extLst>
      <p:ext uri="{BB962C8B-B14F-4D97-AF65-F5344CB8AC3E}">
        <p14:creationId xmlns="" xmlns:p14="http://schemas.microsoft.com/office/powerpoint/2010/main" val="5019865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2252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5AC393-80CD-4376-B7CE-782BD9CB3B6D}" type="slidenum">
              <a:rPr lang="tr-TR"/>
              <a:pPr eaLnBrk="1" hangingPunct="1"/>
              <a:t>39</a:t>
            </a:fld>
            <a:endParaRPr lang="tr-TR"/>
          </a:p>
        </p:txBody>
      </p:sp>
    </p:spTree>
    <p:extLst>
      <p:ext uri="{BB962C8B-B14F-4D97-AF65-F5344CB8AC3E}">
        <p14:creationId xmlns="" xmlns:p14="http://schemas.microsoft.com/office/powerpoint/2010/main" val="11944453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2273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D8C0C5-34C5-49F6-A32D-7175132373E5}" type="slidenum">
              <a:rPr lang="tr-TR"/>
              <a:pPr eaLnBrk="1" hangingPunct="1"/>
              <a:t>40</a:t>
            </a:fld>
            <a:endParaRPr lang="tr-TR"/>
          </a:p>
        </p:txBody>
      </p:sp>
    </p:spTree>
    <p:extLst>
      <p:ext uri="{BB962C8B-B14F-4D97-AF65-F5344CB8AC3E}">
        <p14:creationId xmlns="" xmlns:p14="http://schemas.microsoft.com/office/powerpoint/2010/main" val="21577952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22835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68A74C-2711-402C-B3FA-5CCB723049DD}" type="slidenum">
              <a:rPr lang="tr-TR"/>
              <a:pPr eaLnBrk="1" hangingPunct="1"/>
              <a:t>41</a:t>
            </a:fld>
            <a:endParaRPr lang="tr-TR"/>
          </a:p>
        </p:txBody>
      </p:sp>
    </p:spTree>
    <p:extLst>
      <p:ext uri="{BB962C8B-B14F-4D97-AF65-F5344CB8AC3E}">
        <p14:creationId xmlns="" xmlns:p14="http://schemas.microsoft.com/office/powerpoint/2010/main" val="6953143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2293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CCD625-8CB2-42EF-AC47-55F3F902C506}" type="slidenum">
              <a:rPr lang="tr-TR"/>
              <a:pPr eaLnBrk="1" hangingPunct="1"/>
              <a:t>42</a:t>
            </a:fld>
            <a:endParaRPr lang="tr-TR"/>
          </a:p>
        </p:txBody>
      </p:sp>
    </p:spTree>
    <p:extLst>
      <p:ext uri="{BB962C8B-B14F-4D97-AF65-F5344CB8AC3E}">
        <p14:creationId xmlns="" xmlns:p14="http://schemas.microsoft.com/office/powerpoint/2010/main" val="2068079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19354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311D9F-D5A0-47B1-825F-A992E723AB83}" type="slidenum">
              <a:rPr lang="tr-TR"/>
              <a:pPr eaLnBrk="1" hangingPunct="1"/>
              <a:t>6</a:t>
            </a:fld>
            <a:endParaRPr lang="tr-TR"/>
          </a:p>
        </p:txBody>
      </p:sp>
    </p:spTree>
    <p:extLst>
      <p:ext uri="{BB962C8B-B14F-4D97-AF65-F5344CB8AC3E}">
        <p14:creationId xmlns="" xmlns:p14="http://schemas.microsoft.com/office/powerpoint/2010/main" val="30111061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23040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121931-9695-4C9B-A8A2-8364645D797A}" type="slidenum">
              <a:rPr lang="tr-TR"/>
              <a:pPr eaLnBrk="1" hangingPunct="1"/>
              <a:t>43</a:t>
            </a:fld>
            <a:endParaRPr lang="tr-TR"/>
          </a:p>
        </p:txBody>
      </p:sp>
    </p:spTree>
    <p:extLst>
      <p:ext uri="{BB962C8B-B14F-4D97-AF65-F5344CB8AC3E}">
        <p14:creationId xmlns="" xmlns:p14="http://schemas.microsoft.com/office/powerpoint/2010/main" val="20004514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23142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7F89DA-E297-4DB7-81DD-9B541D28F215}" type="slidenum">
              <a:rPr lang="tr-TR"/>
              <a:pPr eaLnBrk="1" hangingPunct="1"/>
              <a:t>44</a:t>
            </a:fld>
            <a:endParaRPr lang="tr-TR"/>
          </a:p>
        </p:txBody>
      </p:sp>
    </p:spTree>
    <p:extLst>
      <p:ext uri="{BB962C8B-B14F-4D97-AF65-F5344CB8AC3E}">
        <p14:creationId xmlns="" xmlns:p14="http://schemas.microsoft.com/office/powerpoint/2010/main" val="32562143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23245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34E356-E662-4B03-B901-7941CE2384EE}" type="slidenum">
              <a:rPr lang="tr-TR"/>
              <a:pPr eaLnBrk="1" hangingPunct="1"/>
              <a:t>45</a:t>
            </a:fld>
            <a:endParaRPr lang="tr-TR"/>
          </a:p>
        </p:txBody>
      </p:sp>
    </p:spTree>
    <p:extLst>
      <p:ext uri="{BB962C8B-B14F-4D97-AF65-F5344CB8AC3E}">
        <p14:creationId xmlns="" xmlns:p14="http://schemas.microsoft.com/office/powerpoint/2010/main" val="10859695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2334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1BFD24-0310-485E-8A03-1CFB414BDC5E}" type="slidenum">
              <a:rPr lang="tr-TR"/>
              <a:pPr eaLnBrk="1" hangingPunct="1"/>
              <a:t>46</a:t>
            </a:fld>
            <a:endParaRPr lang="tr-TR"/>
          </a:p>
        </p:txBody>
      </p:sp>
    </p:spTree>
    <p:extLst>
      <p:ext uri="{BB962C8B-B14F-4D97-AF65-F5344CB8AC3E}">
        <p14:creationId xmlns="" xmlns:p14="http://schemas.microsoft.com/office/powerpoint/2010/main" val="12997483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2355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4851290-55BF-4261-97B1-0C02D7153C36}" type="slidenum">
              <a:rPr lang="tr-TR"/>
              <a:pPr eaLnBrk="1" hangingPunct="1"/>
              <a:t>47</a:t>
            </a:fld>
            <a:endParaRPr lang="tr-TR"/>
          </a:p>
        </p:txBody>
      </p:sp>
    </p:spTree>
    <p:extLst>
      <p:ext uri="{BB962C8B-B14F-4D97-AF65-F5344CB8AC3E}">
        <p14:creationId xmlns="" xmlns:p14="http://schemas.microsoft.com/office/powerpoint/2010/main" val="35442329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23654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5CBE58-A8F5-4C67-A506-0CF0DCD33ACB}" type="slidenum">
              <a:rPr lang="tr-TR"/>
              <a:pPr eaLnBrk="1" hangingPunct="1"/>
              <a:t>48</a:t>
            </a:fld>
            <a:endParaRPr lang="tr-TR"/>
          </a:p>
        </p:txBody>
      </p:sp>
    </p:spTree>
    <p:extLst>
      <p:ext uri="{BB962C8B-B14F-4D97-AF65-F5344CB8AC3E}">
        <p14:creationId xmlns="" xmlns:p14="http://schemas.microsoft.com/office/powerpoint/2010/main" val="26736659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23757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A9E8076-132A-4FFC-BE11-08ACC485C2FC}" type="slidenum">
              <a:rPr lang="tr-TR"/>
              <a:pPr eaLnBrk="1" hangingPunct="1"/>
              <a:t>49</a:t>
            </a:fld>
            <a:endParaRPr lang="tr-TR"/>
          </a:p>
        </p:txBody>
      </p:sp>
    </p:spTree>
    <p:extLst>
      <p:ext uri="{BB962C8B-B14F-4D97-AF65-F5344CB8AC3E}">
        <p14:creationId xmlns="" xmlns:p14="http://schemas.microsoft.com/office/powerpoint/2010/main" val="42045551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23859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5EB312-B5C3-4329-95E3-AA9E5D2ACB59}" type="slidenum">
              <a:rPr lang="tr-TR"/>
              <a:pPr eaLnBrk="1" hangingPunct="1"/>
              <a:t>50</a:t>
            </a:fld>
            <a:endParaRPr lang="tr-TR"/>
          </a:p>
        </p:txBody>
      </p:sp>
    </p:spTree>
    <p:extLst>
      <p:ext uri="{BB962C8B-B14F-4D97-AF65-F5344CB8AC3E}">
        <p14:creationId xmlns="" xmlns:p14="http://schemas.microsoft.com/office/powerpoint/2010/main" val="22381893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23962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017378-47E0-43AF-92D4-192504552603}" type="slidenum">
              <a:rPr lang="tr-TR"/>
              <a:pPr eaLnBrk="1" hangingPunct="1"/>
              <a:t>51</a:t>
            </a:fld>
            <a:endParaRPr lang="tr-TR"/>
          </a:p>
        </p:txBody>
      </p:sp>
    </p:spTree>
    <p:extLst>
      <p:ext uri="{BB962C8B-B14F-4D97-AF65-F5344CB8AC3E}">
        <p14:creationId xmlns="" xmlns:p14="http://schemas.microsoft.com/office/powerpoint/2010/main" val="24129993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1D4334-DC33-4FBE-9468-8487A5F3DA88}" type="slidenum">
              <a:rPr lang="tr-TR"/>
              <a:pPr eaLnBrk="1" hangingPunct="1"/>
              <a:t>82</a:t>
            </a:fld>
            <a:endParaRPr lang="tr-TR"/>
          </a:p>
        </p:txBody>
      </p:sp>
      <p:sp>
        <p:nvSpPr>
          <p:cNvPr id="240643" name="Rectangle 2"/>
          <p:cNvSpPr>
            <a:spLocks noGrp="1" noRot="1" noChangeAspect="1" noChangeArrowheads="1" noTextEdit="1"/>
          </p:cNvSpPr>
          <p:nvPr>
            <p:ph type="sldImg"/>
          </p:nvPr>
        </p:nvSpPr>
        <p:spPr>
          <a:xfrm>
            <a:off x="1125538" y="711200"/>
            <a:ext cx="4606925" cy="3454400"/>
          </a:xfrm>
          <a:ln/>
        </p:spPr>
      </p:sp>
      <p:sp>
        <p:nvSpPr>
          <p:cNvPr id="240644" name="Rectangle 3"/>
          <p:cNvSpPr>
            <a:spLocks noGrp="1" noChangeArrowheads="1"/>
          </p:cNvSpPr>
          <p:nvPr>
            <p:ph type="body" idx="1"/>
          </p:nvPr>
        </p:nvSpPr>
        <p:spPr>
          <a:xfrm>
            <a:off x="914400" y="4367213"/>
            <a:ext cx="5029200" cy="4065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tr-TR" dirty="0" smtClean="0">
                <a:latin typeface="Times New Roman" pitchFamily="18" charset="0"/>
              </a:rPr>
              <a:t>Çocuklardan ifade alınması söz konusu olduğunda büyüklerin ifadelerinden farklı olan pek çok faktör karşımıza çıkmaktadır. Yapılmış olan bilimsel araştırmalardan elde edilen sonuçlar, çocukların yaşlarının ve gelişim düzeylerinin görüşmeye doğrudan etki ettiğini bildirmektedir. Çocuklarla yapılacak kriminolojik amaçlı görüşmelerin başarılı olabilmesi, hedeflenen bilgilerin elde edile</a:t>
            </a:r>
            <a:r>
              <a:rPr lang="tr-TR" dirty="0" smtClean="0"/>
              <a:t>b</a:t>
            </a:r>
            <a:r>
              <a:rPr lang="tr-TR" dirty="0" smtClean="0">
                <a:latin typeface="Times New Roman" pitchFamily="18" charset="0"/>
              </a:rPr>
              <a:t>ilmesi için öncelikle çocuğun gelişim </a:t>
            </a:r>
            <a:r>
              <a:rPr lang="tr-TR" dirty="0" err="1" smtClean="0">
                <a:latin typeface="Times New Roman" pitchFamily="18" charset="0"/>
              </a:rPr>
              <a:t>basmaklarını</a:t>
            </a:r>
            <a:r>
              <a:rPr lang="tr-TR" dirty="0" smtClean="0">
                <a:latin typeface="Times New Roman" pitchFamily="18" charset="0"/>
              </a:rPr>
              <a:t> çok iyi tanımak ve uygun görüşme tekniğini etkin biçimde kullanabilme gerekliliği ortaya çıkmaktadır </a:t>
            </a:r>
          </a:p>
          <a:p>
            <a:pPr eaLnBrk="1" hangingPunct="1"/>
            <a:r>
              <a:rPr lang="tr-TR" dirty="0" smtClean="0">
                <a:latin typeface="Times New Roman" pitchFamily="18" charset="0"/>
              </a:rPr>
              <a:t>Yapılmış olan araştırmalar çocukların kriminolojik amaçlı görüşmelerde verecekleri ifadelerde ayrıntıların yaşla artığını göstermektedir. Kriminolojik amaçlı görüşmelerde çocuğun gelişim düzeyine bağlı olarak değerlendirilmesi gereken başlıca konular hafıza, telkine yatkınlık, dil gelişimi ve  aldatma-kandırma motivasyonudur</a:t>
            </a:r>
          </a:p>
          <a:p>
            <a:pPr eaLnBrk="1" hangingPunct="1"/>
            <a:r>
              <a:rPr lang="tr-TR" dirty="0" smtClean="0">
                <a:latin typeface="Times New Roman" pitchFamily="18" charset="0"/>
              </a:rPr>
              <a:t>Çocuklarla yapılacak kriminolojik amaçlı görüşmelerde önemle üzerinde durulması gereken bir başka konunun, iletişimin açık ve net biçimde kurulabilmesi ve çocuğun ilettiklerinin doğru anlaşılabilmesi olduğu da bildirilmektedir</a:t>
            </a:r>
            <a:endParaRPr lang="tr-TR" dirty="0" smtClean="0"/>
          </a:p>
          <a:p>
            <a:pPr eaLnBrk="1" hangingPunct="1"/>
            <a:r>
              <a:rPr lang="tr-TR" dirty="0" smtClean="0">
                <a:latin typeface="Times New Roman" pitchFamily="18" charset="0"/>
              </a:rPr>
              <a:t>Kriminolojik amaçlı bir görüşme sırasında görüşmecinin  sorular sorması, cevapları dikkatli bir biçimde izlemesi, konudan konuya geçerek, görüşmenin temposunu yüksek tutmaya çalışması ve görüşülen kişinin kendisinde uyandırdığı intibaları kaydetmesi beklenmektedir.  Bu türden bir görüşme "hazırlık" aşamasıyla başlar </a:t>
            </a:r>
            <a:endParaRPr lang="tr-TR" dirty="0" smtClean="0"/>
          </a:p>
          <a:p>
            <a:pPr eaLnBrk="1" hangingPunct="1"/>
            <a:endParaRPr lang="en-US" dirty="0" smtClean="0">
              <a:latin typeface="Times New Roman" pitchFamily="18" charset="0"/>
            </a:endParaRPr>
          </a:p>
        </p:txBody>
      </p:sp>
    </p:spTree>
    <p:extLst>
      <p:ext uri="{BB962C8B-B14F-4D97-AF65-F5344CB8AC3E}">
        <p14:creationId xmlns="" xmlns:p14="http://schemas.microsoft.com/office/powerpoint/2010/main" val="2386746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19456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DCC5E8-3F3F-4EEE-8AD7-7A01BF866CA5}" type="slidenum">
              <a:rPr lang="tr-TR"/>
              <a:pPr eaLnBrk="1" hangingPunct="1"/>
              <a:t>7</a:t>
            </a:fld>
            <a:endParaRPr lang="tr-TR"/>
          </a:p>
        </p:txBody>
      </p:sp>
    </p:spTree>
    <p:extLst>
      <p:ext uri="{BB962C8B-B14F-4D97-AF65-F5344CB8AC3E}">
        <p14:creationId xmlns="" xmlns:p14="http://schemas.microsoft.com/office/powerpoint/2010/main" val="19869435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3061946-2340-401B-8445-597406685F32}" type="slidenum">
              <a:rPr lang="tr-TR" smtClean="0"/>
              <a:pPr/>
              <a:t>85</a:t>
            </a:fld>
            <a:endParaRPr lang="tr-TR"/>
          </a:p>
        </p:txBody>
      </p:sp>
    </p:spTree>
    <p:extLst>
      <p:ext uri="{BB962C8B-B14F-4D97-AF65-F5344CB8AC3E}">
        <p14:creationId xmlns="" xmlns:p14="http://schemas.microsoft.com/office/powerpoint/2010/main" val="41754435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98D592-1723-4D8D-A188-06640DD9C926}" type="slidenum">
              <a:rPr lang="tr-TR"/>
              <a:pPr eaLnBrk="1" hangingPunct="1"/>
              <a:t>91</a:t>
            </a:fld>
            <a:endParaRPr lang="tr-TR"/>
          </a:p>
        </p:txBody>
      </p:sp>
      <p:sp>
        <p:nvSpPr>
          <p:cNvPr id="241667" name="Rectangle 2"/>
          <p:cNvSpPr>
            <a:spLocks noGrp="1" noRot="1" noChangeAspect="1" noChangeArrowheads="1" noTextEdit="1"/>
          </p:cNvSpPr>
          <p:nvPr>
            <p:ph type="sldImg"/>
          </p:nvPr>
        </p:nvSpPr>
        <p:spPr>
          <a:xfrm>
            <a:off x="1125538" y="711200"/>
            <a:ext cx="4605337" cy="3454400"/>
          </a:xfrm>
          <a:ln/>
        </p:spPr>
      </p:sp>
      <p:sp>
        <p:nvSpPr>
          <p:cNvPr id="241668" name="Rectangle 3"/>
          <p:cNvSpPr>
            <a:spLocks noGrp="1" noChangeArrowheads="1"/>
          </p:cNvSpPr>
          <p:nvPr>
            <p:ph type="body" idx="1"/>
          </p:nvPr>
        </p:nvSpPr>
        <p:spPr>
          <a:xfrm>
            <a:off x="914400" y="4368800"/>
            <a:ext cx="5029200" cy="40640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extLst>
      <p:ext uri="{BB962C8B-B14F-4D97-AF65-F5344CB8AC3E}">
        <p14:creationId xmlns="" xmlns:p14="http://schemas.microsoft.com/office/powerpoint/2010/main" val="14965089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Dürtüsel</a:t>
            </a:r>
            <a:r>
              <a:rPr lang="tr-TR" dirty="0" smtClean="0"/>
              <a:t>, </a:t>
            </a:r>
            <a:r>
              <a:rPr lang="tr-TR" dirty="0" err="1" smtClean="0"/>
              <a:t>içtepisel</a:t>
            </a:r>
            <a:r>
              <a:rPr lang="tr-TR" dirty="0" smtClean="0"/>
              <a:t> mi davranıyor</a:t>
            </a:r>
            <a:endParaRPr lang="tr-TR" dirty="0"/>
          </a:p>
        </p:txBody>
      </p:sp>
      <p:sp>
        <p:nvSpPr>
          <p:cNvPr id="4" name="Slayt Numarası Yer Tutucusu 3"/>
          <p:cNvSpPr>
            <a:spLocks noGrp="1"/>
          </p:cNvSpPr>
          <p:nvPr>
            <p:ph type="sldNum" sz="quarter" idx="10"/>
          </p:nvPr>
        </p:nvSpPr>
        <p:spPr/>
        <p:txBody>
          <a:bodyPr/>
          <a:lstStyle/>
          <a:p>
            <a:fld id="{F3061946-2340-401B-8445-597406685F32}" type="slidenum">
              <a:rPr lang="tr-TR" smtClean="0"/>
              <a:pPr/>
              <a:t>119</a:t>
            </a:fld>
            <a:endParaRPr lang="tr-TR"/>
          </a:p>
        </p:txBody>
      </p:sp>
    </p:spTree>
    <p:extLst>
      <p:ext uri="{BB962C8B-B14F-4D97-AF65-F5344CB8AC3E}">
        <p14:creationId xmlns="" xmlns:p14="http://schemas.microsoft.com/office/powerpoint/2010/main" val="32591276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4167C4-B6F5-47A7-B3C2-E8161FB2A4D0}" type="slidenum">
              <a:rPr lang="tr-TR"/>
              <a:pPr eaLnBrk="1" hangingPunct="1"/>
              <a:t>127</a:t>
            </a:fld>
            <a:endParaRPr lang="tr-T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 xmlns:p14="http://schemas.microsoft.com/office/powerpoint/2010/main" val="21916109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7AE6D7-6A5A-46C7-A15B-BE18E9C4A94C}" type="slidenum">
              <a:rPr lang="tr-TR"/>
              <a:pPr eaLnBrk="1" hangingPunct="1"/>
              <a:t>128</a:t>
            </a:fld>
            <a:endParaRPr lang="tr-T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 xmlns:p14="http://schemas.microsoft.com/office/powerpoint/2010/main" val="24878917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4DE553-6439-47A5-8C30-3CB6C42C6C64}" type="slidenum">
              <a:rPr lang="tr-TR"/>
              <a:pPr eaLnBrk="1" hangingPunct="1"/>
              <a:t>129</a:t>
            </a:fld>
            <a:endParaRPr lang="tr-T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 xmlns:p14="http://schemas.microsoft.com/office/powerpoint/2010/main" val="28468295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C14FFBF-0B01-4469-906C-482E6E99FA1E}" type="slidenum">
              <a:rPr lang="tr-TR"/>
              <a:pPr eaLnBrk="1" hangingPunct="1"/>
              <a:t>130</a:t>
            </a:fld>
            <a:endParaRPr lang="tr-T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 xmlns:p14="http://schemas.microsoft.com/office/powerpoint/2010/main" val="39346045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84829E-491B-4432-A766-D3BB8F56C8D8}" type="slidenum">
              <a:rPr lang="tr-TR"/>
              <a:pPr eaLnBrk="1" hangingPunct="1"/>
              <a:t>131</a:t>
            </a:fld>
            <a:endParaRPr lang="tr-TR"/>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 xmlns:p14="http://schemas.microsoft.com/office/powerpoint/2010/main" val="1881061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84A1D6-7DEC-480A-931F-ACAEBD99FE80}" type="slidenum">
              <a:rPr lang="tr-TR"/>
              <a:pPr eaLnBrk="1" hangingPunct="1"/>
              <a:t>132</a:t>
            </a:fld>
            <a:endParaRPr lang="tr-T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 xmlns:p14="http://schemas.microsoft.com/office/powerpoint/2010/main" val="23800574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18E3951-CA1D-4EBD-A040-6B64525F959B}" type="slidenum">
              <a:rPr lang="tr-TR"/>
              <a:pPr eaLnBrk="1" hangingPunct="1"/>
              <a:t>133</a:t>
            </a:fld>
            <a:endParaRPr lang="tr-T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dirty="0" smtClean="0"/>
          </a:p>
        </p:txBody>
      </p:sp>
    </p:spTree>
    <p:extLst>
      <p:ext uri="{BB962C8B-B14F-4D97-AF65-F5344CB8AC3E}">
        <p14:creationId xmlns="" xmlns:p14="http://schemas.microsoft.com/office/powerpoint/2010/main" val="3526112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19558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383D4D-18D8-4A82-A473-E4EAB29A650D}" type="slidenum">
              <a:rPr lang="tr-TR"/>
              <a:pPr eaLnBrk="1" hangingPunct="1"/>
              <a:t>8</a:t>
            </a:fld>
            <a:endParaRPr lang="tr-TR"/>
          </a:p>
        </p:txBody>
      </p:sp>
    </p:spTree>
    <p:extLst>
      <p:ext uri="{BB962C8B-B14F-4D97-AF65-F5344CB8AC3E}">
        <p14:creationId xmlns="" xmlns:p14="http://schemas.microsoft.com/office/powerpoint/2010/main" val="3910381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255A47-9B7C-4753-BE75-7C8D27551FCF}" type="slidenum">
              <a:rPr lang="tr-TR"/>
              <a:pPr eaLnBrk="1" hangingPunct="1"/>
              <a:t>134</a:t>
            </a:fld>
            <a:endParaRPr lang="tr-T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 xmlns:p14="http://schemas.microsoft.com/office/powerpoint/2010/main" val="12548122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56E8E6-B231-447D-A0A6-230FCB65E36A}" type="slidenum">
              <a:rPr lang="tr-TR"/>
              <a:pPr eaLnBrk="1" hangingPunct="1"/>
              <a:t>135</a:t>
            </a:fld>
            <a:endParaRPr lang="tr-TR"/>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 xmlns:p14="http://schemas.microsoft.com/office/powerpoint/2010/main" val="175177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8A66B2-0F03-4B90-9FB0-579BBE712783}" type="slidenum">
              <a:rPr lang="tr-TR"/>
              <a:pPr eaLnBrk="1" hangingPunct="1"/>
              <a:t>136</a:t>
            </a:fld>
            <a:endParaRPr lang="tr-T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 xmlns:p14="http://schemas.microsoft.com/office/powerpoint/2010/main" val="10470538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5DEE5B-4383-4858-9C30-B1756B7EC545}" type="slidenum">
              <a:rPr lang="tr-TR"/>
              <a:pPr eaLnBrk="1" hangingPunct="1"/>
              <a:t>137</a:t>
            </a:fld>
            <a:endParaRPr lang="tr-TR"/>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 xmlns:p14="http://schemas.microsoft.com/office/powerpoint/2010/main" val="39169718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14EBA3-9F3F-44AA-8A81-BDEAA37A6770}" type="slidenum">
              <a:rPr lang="tr-TR"/>
              <a:pPr eaLnBrk="1" hangingPunct="1"/>
              <a:t>138</a:t>
            </a:fld>
            <a:endParaRPr lang="tr-T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 xmlns:p14="http://schemas.microsoft.com/office/powerpoint/2010/main" val="13630822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AF1CBD-4A49-4670-87D3-D7902E705D4A}" type="slidenum">
              <a:rPr lang="tr-TR"/>
              <a:pPr eaLnBrk="1" hangingPunct="1"/>
              <a:t>139</a:t>
            </a:fld>
            <a:endParaRPr lang="tr-TR"/>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 xmlns:p14="http://schemas.microsoft.com/office/powerpoint/2010/main" val="4824051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327D8F-5EC6-45B9-B0CD-ABB0408B1C0F}" type="slidenum">
              <a:rPr lang="tr-TR"/>
              <a:pPr eaLnBrk="1" hangingPunct="1"/>
              <a:t>140</a:t>
            </a:fld>
            <a:endParaRPr lang="tr-T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 xmlns:p14="http://schemas.microsoft.com/office/powerpoint/2010/main" val="18439471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A9D35A-2577-479E-97BF-E14137A5B9FB}" type="slidenum">
              <a:rPr lang="tr-TR"/>
              <a:pPr eaLnBrk="1" hangingPunct="1"/>
              <a:t>141</a:t>
            </a:fld>
            <a:endParaRPr lang="tr-T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 xmlns:p14="http://schemas.microsoft.com/office/powerpoint/2010/main" val="14601389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ED458A-E2A3-48B5-916C-77ABB86A5348}" type="slidenum">
              <a:rPr lang="tr-TR"/>
              <a:pPr eaLnBrk="1" hangingPunct="1"/>
              <a:t>142</a:t>
            </a:fld>
            <a:endParaRPr lang="tr-T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 xmlns:p14="http://schemas.microsoft.com/office/powerpoint/2010/main" val="29719905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D00B29-914C-4466-A33B-66988B29B9A9}" type="slidenum">
              <a:rPr lang="tr-TR"/>
              <a:pPr eaLnBrk="1" hangingPunct="1"/>
              <a:t>143</a:t>
            </a:fld>
            <a:endParaRPr lang="tr-T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 xmlns:p14="http://schemas.microsoft.com/office/powerpoint/2010/main" val="2735739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dirty="0" smtClean="0"/>
              <a:t>Bir diğer tanım «kendilerine yönelik işlenen bir suç sonunda herhangi bir zarar gören çocukları kapsamaktadır» olarak şekillenmiştir. Sunudaki tanımın öncelikli görülmesinin</a:t>
            </a:r>
            <a:r>
              <a:rPr lang="tr-TR" baseline="0" dirty="0" smtClean="0"/>
              <a:t> temel nedeni her hangi bir zarar görmeden de mağdur olunabileceğidir</a:t>
            </a:r>
            <a:r>
              <a:rPr lang="tr-TR" dirty="0" smtClean="0"/>
              <a:t>.</a:t>
            </a:r>
          </a:p>
          <a:p>
            <a:endParaRPr lang="tr-TR" dirty="0" smtClean="0"/>
          </a:p>
        </p:txBody>
      </p:sp>
      <p:sp>
        <p:nvSpPr>
          <p:cNvPr id="1966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670C29-9C33-4982-B07F-95815998A9A2}" type="slidenum">
              <a:rPr lang="tr-TR"/>
              <a:pPr eaLnBrk="1" hangingPunct="1"/>
              <a:t>9</a:t>
            </a:fld>
            <a:endParaRPr lang="tr-TR"/>
          </a:p>
        </p:txBody>
      </p:sp>
    </p:spTree>
    <p:extLst>
      <p:ext uri="{BB962C8B-B14F-4D97-AF65-F5344CB8AC3E}">
        <p14:creationId xmlns="" xmlns:p14="http://schemas.microsoft.com/office/powerpoint/2010/main" val="26505507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C2B296-5818-4BCE-AABA-11BAC9E8B259}" type="slidenum">
              <a:rPr lang="tr-TR"/>
              <a:pPr eaLnBrk="1" hangingPunct="1"/>
              <a:t>144</a:t>
            </a:fld>
            <a:endParaRPr lang="tr-T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xfrm>
            <a:off x="685800" y="4343400"/>
            <a:ext cx="5486400" cy="426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tr-TR" dirty="0" smtClean="0"/>
              <a:t>Kişi önce maddeye karşı merak duyar. Kullansam acaba neler olur diye merak eder ama aynı zamanda maddenin etkilerinden korkar. </a:t>
            </a:r>
          </a:p>
          <a:p>
            <a:pPr eaLnBrk="1" hangingPunct="1">
              <a:spcBef>
                <a:spcPct val="0"/>
              </a:spcBef>
              <a:buFontTx/>
              <a:buChar char="•"/>
            </a:pPr>
            <a:r>
              <a:rPr lang="tr-TR" dirty="0" smtClean="0"/>
              <a:t>Merak korkuyu yener ve kişi “Bir kereden bir şey olmaz” diyerek kullanmaya başlar. </a:t>
            </a:r>
          </a:p>
          <a:p>
            <a:pPr eaLnBrk="1" hangingPunct="1">
              <a:spcBef>
                <a:spcPct val="0"/>
              </a:spcBef>
              <a:buFontTx/>
              <a:buChar char="•"/>
            </a:pPr>
            <a:r>
              <a:rPr lang="tr-TR" dirty="0" smtClean="0"/>
              <a:t>Bundan sonraki her kullanışı son kullanışı olacaktır ama beklenen son hiç gelmez. </a:t>
            </a:r>
          </a:p>
          <a:p>
            <a:pPr eaLnBrk="1" hangingPunct="1">
              <a:spcBef>
                <a:spcPct val="0"/>
              </a:spcBef>
              <a:buFontTx/>
              <a:buChar char="•"/>
            </a:pPr>
            <a:r>
              <a:rPr lang="tr-TR" dirty="0" smtClean="0"/>
              <a:t>Bağımlı olduğunu inkar eder ve maddeyi kontrol edebileceğini iddia eder. </a:t>
            </a:r>
          </a:p>
          <a:p>
            <a:pPr eaLnBrk="1" hangingPunct="1">
              <a:spcBef>
                <a:spcPct val="0"/>
              </a:spcBef>
              <a:buFontTx/>
              <a:buChar char="•"/>
            </a:pPr>
            <a:r>
              <a:rPr lang="tr-TR" dirty="0" smtClean="0"/>
              <a:t>Kişi dibe vurduğunda artık bırakmak zorunda olduğunu anlar. </a:t>
            </a:r>
          </a:p>
          <a:p>
            <a:pPr eaLnBrk="1" hangingPunct="1">
              <a:spcBef>
                <a:spcPct val="0"/>
              </a:spcBef>
              <a:buFontTx/>
              <a:buChar char="•"/>
            </a:pPr>
            <a:r>
              <a:rPr lang="tr-TR" dirty="0" smtClean="0"/>
              <a:t>Bir süre temiz kalır</a:t>
            </a:r>
          </a:p>
          <a:p>
            <a:pPr eaLnBrk="1" hangingPunct="1">
              <a:spcBef>
                <a:spcPct val="0"/>
              </a:spcBef>
              <a:buFontTx/>
              <a:buChar char="•"/>
            </a:pPr>
            <a:r>
              <a:rPr lang="tr-TR" dirty="0" smtClean="0"/>
              <a:t>Fakat kişi kendine güven kazandıkça madde ile ilgili sıkıntılarını unutacak ve tekrar “bir kere” deneyecektir. </a:t>
            </a:r>
          </a:p>
          <a:p>
            <a:pPr eaLnBrk="1" hangingPunct="1">
              <a:spcBef>
                <a:spcPct val="0"/>
              </a:spcBef>
              <a:buFontTx/>
              <a:buChar char="•"/>
            </a:pPr>
            <a:r>
              <a:rPr lang="tr-TR" dirty="0" smtClean="0"/>
              <a:t>Bir kere denemekle kalmayıp kullanımı eskisi gibi olacaktır (“Battı balık yan gider” mantığıyla).</a:t>
            </a:r>
          </a:p>
          <a:p>
            <a:pPr eaLnBrk="1" hangingPunct="1">
              <a:spcBef>
                <a:spcPct val="0"/>
              </a:spcBef>
              <a:buFontTx/>
              <a:buChar char="•"/>
            </a:pPr>
            <a:r>
              <a:rPr lang="tr-TR" dirty="0" smtClean="0"/>
              <a:t>Böylece bağımlılık bir kısır döngü haline gelecektir. </a:t>
            </a:r>
          </a:p>
          <a:p>
            <a:pPr eaLnBrk="1" hangingPunct="1">
              <a:spcBef>
                <a:spcPct val="0"/>
              </a:spcBef>
            </a:pPr>
            <a:endParaRPr lang="tr-TR" dirty="0" smtClean="0"/>
          </a:p>
        </p:txBody>
      </p:sp>
    </p:spTree>
    <p:extLst>
      <p:ext uri="{BB962C8B-B14F-4D97-AF65-F5344CB8AC3E}">
        <p14:creationId xmlns="" xmlns:p14="http://schemas.microsoft.com/office/powerpoint/2010/main" val="14772599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B6E3FA-DADD-4640-AEC0-26049257E583}" type="slidenum">
              <a:rPr lang="tr-TR"/>
              <a:pPr eaLnBrk="1" hangingPunct="1"/>
              <a:t>145</a:t>
            </a:fld>
            <a:endParaRPr lang="tr-TR"/>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 xmlns:p14="http://schemas.microsoft.com/office/powerpoint/2010/main" val="16613488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81FDAF-06F9-4053-829B-F9D32AAA1480}" type="slidenum">
              <a:rPr lang="tr-TR"/>
              <a:pPr eaLnBrk="1" hangingPunct="1"/>
              <a:t>146</a:t>
            </a:fld>
            <a:endParaRPr lang="tr-T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 xmlns:p14="http://schemas.microsoft.com/office/powerpoint/2010/main" val="4504304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A665B4-E9F8-4A93-9B8E-CA292BF022A4}" type="slidenum">
              <a:rPr lang="tr-TR"/>
              <a:pPr eaLnBrk="1" hangingPunct="1"/>
              <a:t>147</a:t>
            </a:fld>
            <a:endParaRPr lang="tr-T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 xmlns:p14="http://schemas.microsoft.com/office/powerpoint/2010/main" val="29105280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68F456-D72E-4A28-AE64-B114AA62A633}" type="slidenum">
              <a:rPr lang="tr-TR"/>
              <a:pPr eaLnBrk="1" hangingPunct="1"/>
              <a:t>148</a:t>
            </a:fld>
            <a:endParaRPr lang="tr-T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 xmlns:p14="http://schemas.microsoft.com/office/powerpoint/2010/main" val="41673659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D8D435-E548-414F-9C84-B459CD0A4F6B}" type="slidenum">
              <a:rPr lang="tr-TR"/>
              <a:pPr eaLnBrk="1" hangingPunct="1"/>
              <a:t>149</a:t>
            </a:fld>
            <a:endParaRPr lang="tr-TR"/>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 xmlns:p14="http://schemas.microsoft.com/office/powerpoint/2010/main" val="21065131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86886B-C964-4224-870E-3AF4E2146FEF}" type="slidenum">
              <a:rPr lang="tr-TR"/>
              <a:pPr eaLnBrk="1" hangingPunct="1"/>
              <a:t>150</a:t>
            </a:fld>
            <a:endParaRPr lang="tr-T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 xmlns:p14="http://schemas.microsoft.com/office/powerpoint/2010/main" val="24420465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8FDCA2-54A4-4387-8069-91B1BD5E2D44}" type="slidenum">
              <a:rPr lang="tr-TR"/>
              <a:pPr eaLnBrk="1" hangingPunct="1"/>
              <a:t>151</a:t>
            </a:fld>
            <a:endParaRPr lang="tr-TR"/>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 xmlns:p14="http://schemas.microsoft.com/office/powerpoint/2010/main" val="2095255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1976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28D4CC-B2F8-4A96-876F-B6FA5E091752}" type="slidenum">
              <a:rPr lang="tr-TR"/>
              <a:pPr eaLnBrk="1" hangingPunct="1"/>
              <a:t>11</a:t>
            </a:fld>
            <a:endParaRPr lang="tr-TR"/>
          </a:p>
        </p:txBody>
      </p:sp>
    </p:spTree>
    <p:extLst>
      <p:ext uri="{BB962C8B-B14F-4D97-AF65-F5344CB8AC3E}">
        <p14:creationId xmlns="" xmlns:p14="http://schemas.microsoft.com/office/powerpoint/2010/main" val="2983557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
        <p:nvSpPr>
          <p:cNvPr id="19866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958437-F427-41ED-9D08-6D180813E761}" type="slidenum">
              <a:rPr lang="tr-TR"/>
              <a:pPr eaLnBrk="1" hangingPunct="1"/>
              <a:t>12</a:t>
            </a:fld>
            <a:endParaRPr lang="tr-TR"/>
          </a:p>
        </p:txBody>
      </p:sp>
    </p:spTree>
    <p:extLst>
      <p:ext uri="{BB962C8B-B14F-4D97-AF65-F5344CB8AC3E}">
        <p14:creationId xmlns="" xmlns:p14="http://schemas.microsoft.com/office/powerpoint/2010/main" val="1415230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a:prstGeom prst="rect">
            <a:avLst/>
          </a:prstGeom>
        </p:spPr>
        <p:txBody>
          <a:bodyPr/>
          <a:lstStyle>
            <a:lvl1pPr>
              <a:defRPr sz="2800"/>
            </a:lvl1pPr>
          </a:lstStyle>
          <a:p>
            <a:r>
              <a:rPr lang="en-US" dirty="0" smtClean="0"/>
              <a:t>Click to edit Master title style</a:t>
            </a:r>
            <a:endParaRPr lang="en-GB" dirty="0"/>
          </a:p>
        </p:txBody>
      </p:sp>
      <p:sp>
        <p:nvSpPr>
          <p:cNvPr id="3" name="2 Alt Başlık"/>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 xmlns:p14="http://schemas.microsoft.com/office/powerpoint/2010/main" val="683490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2 Dikey Metin Yer Tutucusu"/>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3 Veri Yer Tutucusu"/>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D5D0704F-2E85-403D-88AA-B8AF1A11FA29}" type="datetimeFigureOut">
              <a:rPr lang="en-GB">
                <a:solidFill>
                  <a:prstClr val="black"/>
                </a:solidFill>
                <a:cs typeface="+mn-cs"/>
              </a:rPr>
              <a:pPr>
                <a:defRPr/>
              </a:pPr>
              <a:t>07/11/2017</a:t>
            </a:fld>
            <a:endParaRPr lang="en-GB">
              <a:solidFill>
                <a:prstClr val="black"/>
              </a:solidFill>
              <a:cs typeface="+mn-cs"/>
            </a:endParaRP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solidFill>
                <a:prstClr val="black"/>
              </a:solidFill>
              <a:cs typeface="+mn-cs"/>
            </a:endParaRP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8BA5ABF9-D8A2-415F-A212-CA2FC9F9A05F}" type="slidenum">
              <a:rPr lang="en-GB">
                <a:solidFill>
                  <a:prstClr val="black"/>
                </a:solidFill>
                <a:cs typeface="+mn-cs"/>
              </a:rPr>
              <a:pPr>
                <a:defRPr/>
              </a:pPr>
              <a:t>‹#›</a:t>
            </a:fld>
            <a:endParaRPr lang="en-GB">
              <a:solidFill>
                <a:prstClr val="black"/>
              </a:solidFill>
              <a:cs typeface="+mn-cs"/>
            </a:endParaRPr>
          </a:p>
        </p:txBody>
      </p:sp>
    </p:spTree>
    <p:extLst>
      <p:ext uri="{BB962C8B-B14F-4D97-AF65-F5344CB8AC3E}">
        <p14:creationId xmlns="" xmlns:p14="http://schemas.microsoft.com/office/powerpoint/2010/main" val="2831663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2 Dikey Metin Yer Tutucusu"/>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3 Veri Yer Tutucusu"/>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99F229E0-37DA-4F4E-9E17-BD726F6D0651}" type="datetimeFigureOut">
              <a:rPr lang="en-GB">
                <a:solidFill>
                  <a:prstClr val="black"/>
                </a:solidFill>
                <a:cs typeface="+mn-cs"/>
              </a:rPr>
              <a:pPr>
                <a:defRPr/>
              </a:pPr>
              <a:t>07/11/2017</a:t>
            </a:fld>
            <a:endParaRPr lang="en-GB">
              <a:solidFill>
                <a:prstClr val="black"/>
              </a:solidFill>
              <a:cs typeface="+mn-cs"/>
            </a:endParaRP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solidFill>
                <a:prstClr val="black"/>
              </a:solidFill>
              <a:cs typeface="+mn-cs"/>
            </a:endParaRP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54263A4E-8D79-42A3-B7BA-AF7D569D96EA}" type="slidenum">
              <a:rPr lang="en-GB">
                <a:solidFill>
                  <a:prstClr val="black"/>
                </a:solidFill>
                <a:cs typeface="+mn-cs"/>
              </a:rPr>
              <a:pPr>
                <a:defRPr/>
              </a:pPr>
              <a:t>‹#›</a:t>
            </a:fld>
            <a:endParaRPr lang="en-GB">
              <a:solidFill>
                <a:prstClr val="black"/>
              </a:solidFill>
              <a:cs typeface="+mn-cs"/>
            </a:endParaRPr>
          </a:p>
        </p:txBody>
      </p:sp>
    </p:spTree>
    <p:extLst>
      <p:ext uri="{BB962C8B-B14F-4D97-AF65-F5344CB8AC3E}">
        <p14:creationId xmlns="" xmlns:p14="http://schemas.microsoft.com/office/powerpoint/2010/main" val="1046669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6174"/>
            <a:ext cx="8229600" cy="1143000"/>
          </a:xfrm>
          <a:prstGeom prst="rect">
            <a:avLst/>
          </a:prstGeom>
        </p:spPr>
        <p:txBody>
          <a:bodyPr/>
          <a:lstStyle/>
          <a:p>
            <a:r>
              <a:rPr lang="tr-TR" smtClean="0"/>
              <a:t>Asıl başlık stili için tıklatın</a:t>
            </a:r>
            <a:endParaRPr lang="en-US"/>
          </a:p>
        </p:txBody>
      </p:sp>
      <p:sp>
        <p:nvSpPr>
          <p:cNvPr id="3" name="2 İçerik Yer Tutucusu"/>
          <p:cNvSpPr>
            <a:spLocks noGrp="1"/>
          </p:cNvSpPr>
          <p:nvPr>
            <p:ph idx="1"/>
          </p:nvPr>
        </p:nvSpPr>
        <p:spPr>
          <a:xfrm>
            <a:off x="457200" y="2376488"/>
            <a:ext cx="8229600" cy="4389437"/>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 xmlns:p14="http://schemas.microsoft.com/office/powerpoint/2010/main" val="32862454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8638" y="2996952"/>
            <a:ext cx="6400800" cy="648072"/>
          </a:xfrm>
        </p:spPr>
        <p:txBody>
          <a:bodyPr>
            <a:normAutofit/>
          </a:bodyPr>
          <a:lstStyle>
            <a:lvl1pPr marL="0" indent="0" algn="ctr">
              <a:buNone/>
              <a:defRPr sz="2000">
                <a:solidFill>
                  <a:schemeClr val="bg1">
                    <a:lumMod val="9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 xmlns:p14="http://schemas.microsoft.com/office/powerpoint/2010/main" val="8907260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796950"/>
          </a:xfrm>
        </p:spPr>
        <p:txBody>
          <a:bodyPr>
            <a:normAutofit/>
          </a:bodyPr>
          <a:lstStyle>
            <a:lvl1pPr>
              <a:defRPr sz="3200" b="1">
                <a:solidFill>
                  <a:schemeClr val="tx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53324390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221438603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796950"/>
          </a:xfrm>
        </p:spPr>
        <p:txBody>
          <a:bodyPr>
            <a:normAutofit/>
          </a:bodyPr>
          <a:lstStyle>
            <a:lvl1pPr>
              <a:defRPr sz="40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988840"/>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88840"/>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99225961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0024"/>
            <a:ext cx="8229600" cy="79695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05444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94211"/>
            <a:ext cx="4040188"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05444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694211"/>
            <a:ext cx="4041775"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77875083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796950"/>
          </a:xfrm>
        </p:spPr>
        <p:txBody>
          <a:bodyPr/>
          <a:lstStyle>
            <a:lvl1pPr>
              <a:defRPr sz="4000"/>
            </a:lvl1pPr>
          </a:lstStyle>
          <a:p>
            <a:r>
              <a:rPr lang="en-US" smtClean="0"/>
              <a:t>Click to edit Master title style</a:t>
            </a:r>
            <a:endParaRPr lang="en-US" dirty="0"/>
          </a:p>
        </p:txBody>
      </p:sp>
    </p:spTree>
    <p:extLst>
      <p:ext uri="{BB962C8B-B14F-4D97-AF65-F5344CB8AC3E}">
        <p14:creationId xmlns="" xmlns:p14="http://schemas.microsoft.com/office/powerpoint/2010/main" val="68603119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182001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604637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3008313" cy="108012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764705"/>
            <a:ext cx="5111750" cy="504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44825"/>
            <a:ext cx="3008313" cy="39604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1CB230A-AE79-4AD2-81B0-4C27A0D293B6}" type="slidenum">
              <a:rPr lang="en-US" altLang="en-US"/>
              <a:pPr>
                <a:defRPr/>
              </a:pPr>
              <a:t>‹#›</a:t>
            </a:fld>
            <a:endParaRPr lang="en-US" altLang="en-US"/>
          </a:p>
        </p:txBody>
      </p:sp>
    </p:spTree>
    <p:extLst>
      <p:ext uri="{BB962C8B-B14F-4D97-AF65-F5344CB8AC3E}">
        <p14:creationId xmlns="" xmlns:p14="http://schemas.microsoft.com/office/powerpoint/2010/main" val="36310876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3688" y="5307086"/>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274637"/>
            <a:ext cx="5486400" cy="403487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949280"/>
            <a:ext cx="5486400" cy="5099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8893400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Başlık Slaydı">
    <p:bg>
      <p:bgPr>
        <a:solidFill>
          <a:schemeClr val="bg1"/>
        </a:solidFill>
        <a:effectLst/>
      </p:bgPr>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prstGeom prst="rect">
            <a:avLst/>
          </a:prstGeo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lang="tr-TR" sz="4800"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defRPr>
            </a:lvl1pPr>
          </a:lstStyle>
          <a:p>
            <a:r>
              <a:rPr lang="tr-TR" dirty="0" smtClean="0"/>
              <a:t>Asıl başlık stili için tıklatın</a:t>
            </a:r>
            <a:endParaRPr lang="en-US" dirty="0"/>
          </a:p>
        </p:txBody>
      </p:sp>
      <p:sp>
        <p:nvSpPr>
          <p:cNvPr id="17" name="16 Alt Başlık"/>
          <p:cNvSpPr>
            <a:spLocks noGrp="1"/>
          </p:cNvSpPr>
          <p:nvPr>
            <p:ph type="subTitle" idx="1"/>
          </p:nvPr>
        </p:nvSpPr>
        <p:spPr>
          <a:xfrm>
            <a:off x="533400" y="3228536"/>
            <a:ext cx="7854696" cy="1752600"/>
          </a:xfrm>
          <a:prstGeom prst="rect">
            <a:avLst/>
          </a:prstGeom>
        </p:spPr>
        <p:txBody>
          <a:bodyPr lIns="0" rIns="18288"/>
          <a:lstStyle>
            <a:lvl1pPr marL="0" marR="45718" indent="0" algn="r">
              <a:buNone/>
              <a:defRPr>
                <a:solidFill>
                  <a:schemeClr val="tx1"/>
                </a:solidFill>
              </a:defRPr>
            </a:lvl1pPr>
            <a:lvl2pPr marL="457177" indent="0" algn="ctr">
              <a:buNone/>
            </a:lvl2pPr>
            <a:lvl3pPr marL="914353" indent="0" algn="ctr">
              <a:buNone/>
            </a:lvl3pPr>
            <a:lvl4pPr marL="1371530" indent="0" algn="ctr">
              <a:buNone/>
            </a:lvl4pPr>
            <a:lvl5pPr marL="1828706" indent="0" algn="ctr">
              <a:buNone/>
            </a:lvl5pPr>
            <a:lvl6pPr marL="2285883" indent="0" algn="ctr">
              <a:buNone/>
            </a:lvl6pPr>
            <a:lvl7pPr marL="2743060" indent="0" algn="ctr">
              <a:buNone/>
            </a:lvl7pPr>
            <a:lvl8pPr marL="3200236" indent="0" algn="ctr">
              <a:buNone/>
            </a:lvl8pPr>
            <a:lvl9pPr marL="3657413" indent="0" algn="ctr">
              <a:buNone/>
            </a:lvl9pPr>
          </a:lstStyle>
          <a:p>
            <a:r>
              <a:rPr lang="tr-TR" dirty="0" smtClean="0"/>
              <a:t>Asıl alt başlık stilini düzenlemek için tıklatın</a:t>
            </a:r>
            <a:endParaRPr lang="en-US" dirty="0"/>
          </a:p>
        </p:txBody>
      </p:sp>
    </p:spTree>
    <p:extLst>
      <p:ext uri="{BB962C8B-B14F-4D97-AF65-F5344CB8AC3E}">
        <p14:creationId xmlns="" xmlns:p14="http://schemas.microsoft.com/office/powerpoint/2010/main" val="31565608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6174"/>
            <a:ext cx="8229600" cy="1143000"/>
          </a:xfrm>
          <a:prstGeom prst="rect">
            <a:avLst/>
          </a:prstGeom>
        </p:spPr>
        <p:txBody>
          <a:bodyPr/>
          <a:lstStyle/>
          <a:p>
            <a:r>
              <a:rPr lang="tr-TR" smtClean="0"/>
              <a:t>Asıl başlık stili için tıklatın</a:t>
            </a:r>
            <a:endParaRPr lang="en-US"/>
          </a:p>
        </p:txBody>
      </p:sp>
      <p:sp>
        <p:nvSpPr>
          <p:cNvPr id="3" name="2 İçerik Yer Tutucusu"/>
          <p:cNvSpPr>
            <a:spLocks noGrp="1"/>
          </p:cNvSpPr>
          <p:nvPr>
            <p:ph idx="1"/>
          </p:nvPr>
        </p:nvSpPr>
        <p:spPr>
          <a:xfrm>
            <a:off x="457200" y="2376488"/>
            <a:ext cx="8229600" cy="4389437"/>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 xmlns:p14="http://schemas.microsoft.com/office/powerpoint/2010/main" val="32262930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2 Metin Yer Tutucusu"/>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3 Veri Yer Tutucusu"/>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5C009AC5-8344-4ECE-9427-34242805A141}" type="datetimeFigureOut">
              <a:rPr lang="en-GB">
                <a:solidFill>
                  <a:prstClr val="black"/>
                </a:solidFill>
                <a:cs typeface="+mn-cs"/>
              </a:rPr>
              <a:pPr>
                <a:defRPr/>
              </a:pPr>
              <a:t>07/11/2017</a:t>
            </a:fld>
            <a:endParaRPr lang="en-GB">
              <a:solidFill>
                <a:prstClr val="black"/>
              </a:solidFill>
              <a:cs typeface="+mn-cs"/>
            </a:endParaRP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solidFill>
                <a:prstClr val="black"/>
              </a:solidFill>
              <a:cs typeface="+mn-cs"/>
            </a:endParaRP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9515E066-D42A-4F24-8756-759BC9E0E124}" type="slidenum">
              <a:rPr lang="en-GB">
                <a:solidFill>
                  <a:prstClr val="black"/>
                </a:solidFill>
                <a:cs typeface="+mn-cs"/>
              </a:rPr>
              <a:pPr>
                <a:defRPr/>
              </a:pPr>
              <a:t>‹#›</a:t>
            </a:fld>
            <a:endParaRPr lang="en-GB">
              <a:solidFill>
                <a:prstClr val="black"/>
              </a:solidFill>
              <a:cs typeface="+mn-cs"/>
            </a:endParaRPr>
          </a:p>
        </p:txBody>
      </p:sp>
    </p:spTree>
    <p:extLst>
      <p:ext uri="{BB962C8B-B14F-4D97-AF65-F5344CB8AC3E}">
        <p14:creationId xmlns="" xmlns:p14="http://schemas.microsoft.com/office/powerpoint/2010/main" val="1099083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2 İçerik Yer Tutucusu"/>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3 İçerik Yer Tutucusu"/>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4 Veri Yer Tutucusu"/>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A13CB34C-4F8C-4B73-A24D-ED6D6255467A}" type="datetimeFigureOut">
              <a:rPr lang="en-GB">
                <a:solidFill>
                  <a:prstClr val="black"/>
                </a:solidFill>
                <a:cs typeface="+mn-cs"/>
              </a:rPr>
              <a:pPr>
                <a:defRPr/>
              </a:pPr>
              <a:t>07/11/2017</a:t>
            </a:fld>
            <a:endParaRPr lang="en-GB">
              <a:solidFill>
                <a:prstClr val="black"/>
              </a:solidFill>
              <a:cs typeface="+mn-cs"/>
            </a:endParaRPr>
          </a:p>
        </p:txBody>
      </p:sp>
      <p:sp>
        <p:nvSpPr>
          <p:cNvPr id="6" name="5 Altbilgi Yer Tutucusu"/>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solidFill>
                <a:prstClr val="black"/>
              </a:solidFill>
              <a:cs typeface="+mn-cs"/>
            </a:endParaRP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95157613-0EF3-422E-9335-35C839FBFEA5}" type="slidenum">
              <a:rPr lang="en-GB">
                <a:solidFill>
                  <a:prstClr val="black"/>
                </a:solidFill>
                <a:cs typeface="+mn-cs"/>
              </a:rPr>
              <a:pPr>
                <a:defRPr/>
              </a:pPr>
              <a:t>‹#›</a:t>
            </a:fld>
            <a:endParaRPr lang="en-GB">
              <a:solidFill>
                <a:prstClr val="black"/>
              </a:solidFill>
              <a:cs typeface="+mn-cs"/>
            </a:endParaRPr>
          </a:p>
        </p:txBody>
      </p:sp>
    </p:spTree>
    <p:extLst>
      <p:ext uri="{BB962C8B-B14F-4D97-AF65-F5344CB8AC3E}">
        <p14:creationId xmlns="" xmlns:p14="http://schemas.microsoft.com/office/powerpoint/2010/main" val="2663551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2 Metin Yer Tutucusu"/>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İçerik Yer Tutucusu"/>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4 Metin Yer Tutucusu"/>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İçerik Yer Tutucusu"/>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6 Veri Yer Tutucusu"/>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EF57674B-87F7-4749-B4EB-8B78BA8C762F}" type="datetimeFigureOut">
              <a:rPr lang="en-GB">
                <a:solidFill>
                  <a:prstClr val="black"/>
                </a:solidFill>
                <a:cs typeface="+mn-cs"/>
              </a:rPr>
              <a:pPr>
                <a:defRPr/>
              </a:pPr>
              <a:t>07/11/2017</a:t>
            </a:fld>
            <a:endParaRPr lang="en-GB">
              <a:solidFill>
                <a:prstClr val="black"/>
              </a:solidFill>
              <a:cs typeface="+mn-cs"/>
            </a:endParaRPr>
          </a:p>
        </p:txBody>
      </p:sp>
      <p:sp>
        <p:nvSpPr>
          <p:cNvPr id="8" name="7 Altbilgi Yer Tutucusu"/>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solidFill>
                <a:prstClr val="black"/>
              </a:solidFill>
              <a:cs typeface="+mn-cs"/>
            </a:endParaRPr>
          </a:p>
        </p:txBody>
      </p:sp>
      <p:sp>
        <p:nvSpPr>
          <p:cNvPr id="9" name="8 Slayt Numarası Yer Tutucusu"/>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B35EC8C3-6BB4-4F94-8F41-BDAC8CC6899C}" type="slidenum">
              <a:rPr lang="en-GB">
                <a:solidFill>
                  <a:prstClr val="black"/>
                </a:solidFill>
                <a:cs typeface="+mn-cs"/>
              </a:rPr>
              <a:pPr>
                <a:defRPr/>
              </a:pPr>
              <a:t>‹#›</a:t>
            </a:fld>
            <a:endParaRPr lang="en-GB">
              <a:solidFill>
                <a:prstClr val="black"/>
              </a:solidFill>
              <a:cs typeface="+mn-cs"/>
            </a:endParaRPr>
          </a:p>
        </p:txBody>
      </p:sp>
    </p:spTree>
    <p:extLst>
      <p:ext uri="{BB962C8B-B14F-4D97-AF65-F5344CB8AC3E}">
        <p14:creationId xmlns="" xmlns:p14="http://schemas.microsoft.com/office/powerpoint/2010/main" val="294887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2 Veri Yer Tutucusu"/>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4236278C-F724-4A4A-A4DA-87EB08F50B20}" type="datetimeFigureOut">
              <a:rPr lang="en-GB">
                <a:solidFill>
                  <a:prstClr val="black"/>
                </a:solidFill>
                <a:cs typeface="+mn-cs"/>
              </a:rPr>
              <a:pPr>
                <a:defRPr/>
              </a:pPr>
              <a:t>07/11/2017</a:t>
            </a:fld>
            <a:endParaRPr lang="en-GB">
              <a:solidFill>
                <a:prstClr val="black"/>
              </a:solidFill>
              <a:cs typeface="+mn-cs"/>
            </a:endParaRPr>
          </a:p>
        </p:txBody>
      </p:sp>
      <p:sp>
        <p:nvSpPr>
          <p:cNvPr id="4" name="3 Altbilgi Yer Tutucusu"/>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solidFill>
                <a:prstClr val="black"/>
              </a:solidFill>
              <a:cs typeface="+mn-cs"/>
            </a:endParaRPr>
          </a:p>
        </p:txBody>
      </p:sp>
      <p:sp>
        <p:nvSpPr>
          <p:cNvPr id="5" name="4 Slayt Numarası Yer Tutucusu"/>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ED572EF4-CF68-4E9F-B6C8-ABC509A7932F}" type="slidenum">
              <a:rPr lang="en-GB">
                <a:solidFill>
                  <a:prstClr val="black"/>
                </a:solidFill>
                <a:cs typeface="+mn-cs"/>
              </a:rPr>
              <a:pPr>
                <a:defRPr/>
              </a:pPr>
              <a:t>‹#›</a:t>
            </a:fld>
            <a:endParaRPr lang="en-GB">
              <a:solidFill>
                <a:prstClr val="black"/>
              </a:solidFill>
              <a:cs typeface="+mn-cs"/>
            </a:endParaRPr>
          </a:p>
        </p:txBody>
      </p:sp>
    </p:spTree>
    <p:extLst>
      <p:ext uri="{BB962C8B-B14F-4D97-AF65-F5344CB8AC3E}">
        <p14:creationId xmlns="" xmlns:p14="http://schemas.microsoft.com/office/powerpoint/2010/main" val="192272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EE6428E3-30D2-469D-A5E0-6A3397C3F452}" type="datetimeFigureOut">
              <a:rPr lang="en-GB">
                <a:solidFill>
                  <a:prstClr val="black"/>
                </a:solidFill>
                <a:cs typeface="+mn-cs"/>
              </a:rPr>
              <a:pPr>
                <a:defRPr/>
              </a:pPr>
              <a:t>07/11/2017</a:t>
            </a:fld>
            <a:endParaRPr lang="en-GB">
              <a:solidFill>
                <a:prstClr val="black"/>
              </a:solidFill>
              <a:cs typeface="+mn-cs"/>
            </a:endParaRPr>
          </a:p>
        </p:txBody>
      </p:sp>
      <p:sp>
        <p:nvSpPr>
          <p:cNvPr id="3" name="2 Altbilgi Yer Tutucusu"/>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solidFill>
                <a:prstClr val="black"/>
              </a:solidFill>
              <a:cs typeface="+mn-cs"/>
            </a:endParaRPr>
          </a:p>
        </p:txBody>
      </p:sp>
      <p:sp>
        <p:nvSpPr>
          <p:cNvPr id="4" name="3 Slayt Numarası Yer Tutucusu"/>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8BC46DE1-05EE-4B74-AF94-2966E55872D3}" type="slidenum">
              <a:rPr lang="en-GB">
                <a:solidFill>
                  <a:prstClr val="black"/>
                </a:solidFill>
                <a:cs typeface="+mn-cs"/>
              </a:rPr>
              <a:pPr>
                <a:defRPr/>
              </a:pPr>
              <a:t>‹#›</a:t>
            </a:fld>
            <a:endParaRPr lang="en-GB">
              <a:solidFill>
                <a:prstClr val="black"/>
              </a:solidFill>
              <a:cs typeface="+mn-cs"/>
            </a:endParaRPr>
          </a:p>
        </p:txBody>
      </p:sp>
    </p:spTree>
    <p:extLst>
      <p:ext uri="{BB962C8B-B14F-4D97-AF65-F5344CB8AC3E}">
        <p14:creationId xmlns="" xmlns:p14="http://schemas.microsoft.com/office/powerpoint/2010/main" val="64188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2 İçerik Yer Tutucusu"/>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3 Metin Yer Tutucusu"/>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Veri Yer Tutucusu"/>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B61D0350-A78D-475E-97CE-62B5FD585EA6}" type="datetimeFigureOut">
              <a:rPr lang="en-GB">
                <a:solidFill>
                  <a:prstClr val="black"/>
                </a:solidFill>
                <a:cs typeface="+mn-cs"/>
              </a:rPr>
              <a:pPr>
                <a:defRPr/>
              </a:pPr>
              <a:t>07/11/2017</a:t>
            </a:fld>
            <a:endParaRPr lang="en-GB">
              <a:solidFill>
                <a:prstClr val="black"/>
              </a:solidFill>
              <a:cs typeface="+mn-cs"/>
            </a:endParaRPr>
          </a:p>
        </p:txBody>
      </p:sp>
      <p:sp>
        <p:nvSpPr>
          <p:cNvPr id="6" name="5 Altbilgi Yer Tutucusu"/>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solidFill>
                <a:prstClr val="black"/>
              </a:solidFill>
              <a:cs typeface="+mn-cs"/>
            </a:endParaRP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C17041D8-AADD-4619-B846-7CF3976ABCCC}" type="slidenum">
              <a:rPr lang="en-GB">
                <a:solidFill>
                  <a:prstClr val="black"/>
                </a:solidFill>
                <a:cs typeface="+mn-cs"/>
              </a:rPr>
              <a:pPr>
                <a:defRPr/>
              </a:pPr>
              <a:t>‹#›</a:t>
            </a:fld>
            <a:endParaRPr lang="en-GB">
              <a:solidFill>
                <a:prstClr val="black"/>
              </a:solidFill>
              <a:cs typeface="+mn-cs"/>
            </a:endParaRPr>
          </a:p>
        </p:txBody>
      </p:sp>
    </p:spTree>
    <p:extLst>
      <p:ext uri="{BB962C8B-B14F-4D97-AF65-F5344CB8AC3E}">
        <p14:creationId xmlns="" xmlns:p14="http://schemas.microsoft.com/office/powerpoint/2010/main" val="1348011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2 Resim Yer Tutucusu"/>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3 Metin Yer Tutucusu"/>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Veri Yer Tutucusu"/>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3FF62E05-5C87-4489-BCB9-5C7374E4C640}" type="datetimeFigureOut">
              <a:rPr lang="en-GB">
                <a:solidFill>
                  <a:prstClr val="black"/>
                </a:solidFill>
                <a:cs typeface="+mn-cs"/>
              </a:rPr>
              <a:pPr>
                <a:defRPr/>
              </a:pPr>
              <a:t>07/11/2017</a:t>
            </a:fld>
            <a:endParaRPr lang="en-GB">
              <a:solidFill>
                <a:prstClr val="black"/>
              </a:solidFill>
              <a:cs typeface="+mn-cs"/>
            </a:endParaRPr>
          </a:p>
        </p:txBody>
      </p:sp>
      <p:sp>
        <p:nvSpPr>
          <p:cNvPr id="6" name="5 Altbilgi Yer Tutucusu"/>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solidFill>
                <a:prstClr val="black"/>
              </a:solidFill>
              <a:cs typeface="+mn-cs"/>
            </a:endParaRP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7F76C16B-9704-46BA-BBC6-9C87F2C071C1}" type="slidenum">
              <a:rPr lang="en-GB">
                <a:solidFill>
                  <a:prstClr val="black"/>
                </a:solidFill>
                <a:cs typeface="+mn-cs"/>
              </a:rPr>
              <a:pPr>
                <a:defRPr/>
              </a:pPr>
              <a:t>‹#›</a:t>
            </a:fld>
            <a:endParaRPr lang="en-GB">
              <a:solidFill>
                <a:prstClr val="black"/>
              </a:solidFill>
              <a:cs typeface="+mn-cs"/>
            </a:endParaRPr>
          </a:p>
        </p:txBody>
      </p:sp>
    </p:spTree>
    <p:extLst>
      <p:ext uri="{BB962C8B-B14F-4D97-AF65-F5344CB8AC3E}">
        <p14:creationId xmlns="" xmlns:p14="http://schemas.microsoft.com/office/powerpoint/2010/main" val="1411895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wmf"/><Relationship Id="rId2" Type="http://schemas.openxmlformats.org/officeDocument/2006/relationships/slideLayout" Target="../slideLayouts/slideLayout2.xml"/><Relationship Id="rId16" Type="http://schemas.openxmlformats.org/officeDocument/2006/relationships/image" Target="../media/image3.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w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7.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1193800" y="6129338"/>
            <a:ext cx="5365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6 Resim" descr="MEBlogo"/>
          <p:cNvPicPr>
            <a:picLocks noChangeAspect="1" noChangeArrowheads="1"/>
          </p:cNvPicPr>
          <p:nvPr userDrawn="1"/>
        </p:nvPicPr>
        <p:blipFill>
          <a:blip r:embed="rId15">
            <a:extLst>
              <a:ext uri="{28A0092B-C50C-407E-A947-70E740481C1C}">
                <a14:useLocalDpi xmlns="" xmlns:a14="http://schemas.microsoft.com/office/drawing/2010/main" val="0"/>
              </a:ext>
            </a:extLst>
          </a:blip>
          <a:srcRect/>
          <a:stretch>
            <a:fillRect/>
          </a:stretch>
        </p:blipFill>
        <p:spPr bwMode="auto">
          <a:xfrm>
            <a:off x="7386638" y="6057900"/>
            <a:ext cx="539750" cy="51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Rectangle 9"/>
          <p:cNvSpPr>
            <a:spLocks noChangeArrowheads="1"/>
          </p:cNvSpPr>
          <p:nvPr userDrawn="1"/>
        </p:nvSpPr>
        <p:spPr bwMode="auto">
          <a:xfrm>
            <a:off x="2987675" y="5876925"/>
            <a:ext cx="3059113"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GB" altLang="tr-TR" sz="800" b="1">
                <a:solidFill>
                  <a:srgbClr val="7F7F7F"/>
                </a:solidFill>
                <a:ea typeface="Arial" panose="020B0604020202020204" pitchFamily="34" charset="0"/>
                <a:cs typeface="Calibri" panose="020F0502020204030204" pitchFamily="34" charset="0"/>
              </a:rPr>
              <a:t>IBF in consortium with HIFAB, Norm Consulting, Early Years, YORET.</a:t>
            </a:r>
            <a:endParaRPr lang="en-GB" altLang="tr-TR" b="1">
              <a:solidFill>
                <a:srgbClr val="7F7F7F"/>
              </a:solidFill>
              <a:ea typeface="Arial" panose="020B0604020202020204" pitchFamily="34" charset="0"/>
              <a:cs typeface="Calibri" panose="020F0502020204030204" pitchFamily="34" charset="0"/>
            </a:endParaRPr>
          </a:p>
        </p:txBody>
      </p:sp>
      <p:pic>
        <p:nvPicPr>
          <p:cNvPr id="1029" name="8 Resim" descr="ab_tr_en_color.eps"/>
          <p:cNvPicPr>
            <a:picLocks noChangeAspect="1"/>
          </p:cNvPicPr>
          <p:nvPr userDrawn="1"/>
        </p:nvPicPr>
        <p:blipFill>
          <a:blip r:embed="rId16" cstate="print">
            <a:extLst>
              <a:ext uri="{28A0092B-C50C-407E-A947-70E740481C1C}">
                <a14:useLocalDpi xmlns="" xmlns:a14="http://schemas.microsoft.com/office/drawing/2010/main" val="0"/>
              </a:ext>
            </a:extLst>
          </a:blip>
          <a:srcRect/>
          <a:stretch>
            <a:fillRect/>
          </a:stretch>
        </p:blipFill>
        <p:spPr bwMode="auto">
          <a:xfrm>
            <a:off x="617538" y="152400"/>
            <a:ext cx="1874837" cy="75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0" name="9 Metin kutusu"/>
          <p:cNvSpPr txBox="1">
            <a:spLocks noChangeArrowheads="1"/>
          </p:cNvSpPr>
          <p:nvPr userDrawn="1"/>
        </p:nvSpPr>
        <p:spPr bwMode="auto">
          <a:xfrm>
            <a:off x="465138" y="908050"/>
            <a:ext cx="21844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tr-TR" altLang="tr-TR" sz="700" b="1" dirty="0">
                <a:solidFill>
                  <a:prstClr val="black"/>
                </a:solidFill>
                <a:latin typeface="Arial" panose="020B0604020202020204" pitchFamily="34" charset="0"/>
                <a:cs typeface="Arial" panose="020B0604020202020204" pitchFamily="34" charset="0"/>
              </a:rPr>
              <a:t>Bu proje Avrupa Birliği ve Türkiye Cumhuriyeti</a:t>
            </a:r>
          </a:p>
          <a:p>
            <a:pPr algn="ctr">
              <a:defRPr/>
            </a:pPr>
            <a:r>
              <a:rPr lang="tr-TR" altLang="tr-TR" sz="700" b="1" dirty="0">
                <a:solidFill>
                  <a:prstClr val="black"/>
                </a:solidFill>
                <a:latin typeface="Arial" panose="020B0604020202020204" pitchFamily="34" charset="0"/>
                <a:cs typeface="Arial" panose="020B0604020202020204" pitchFamily="34" charset="0"/>
              </a:rPr>
              <a:t> tarafından finanse edilmektedir.</a:t>
            </a:r>
          </a:p>
        </p:txBody>
      </p:sp>
      <p:sp>
        <p:nvSpPr>
          <p:cNvPr id="1031" name="Metin kutusu 1"/>
          <p:cNvSpPr txBox="1">
            <a:spLocks noChangeArrowheads="1"/>
          </p:cNvSpPr>
          <p:nvPr userDrawn="1"/>
        </p:nvSpPr>
        <p:spPr bwMode="auto">
          <a:xfrm>
            <a:off x="2987675" y="385763"/>
            <a:ext cx="3890963"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tr-TR" altLang="tr-TR" sz="1400" b="1">
                <a:solidFill>
                  <a:prstClr val="black"/>
                </a:solidFill>
                <a:latin typeface="Arial" panose="020B0604020202020204" pitchFamily="34" charset="0"/>
                <a:cs typeface="Arial" panose="020B0604020202020204" pitchFamily="34" charset="0"/>
              </a:rPr>
              <a:t>Çocuğa Yönelik Şiddetin Önlenmesi Projesi</a:t>
            </a:r>
          </a:p>
          <a:p>
            <a:pPr algn="ctr">
              <a:defRPr/>
            </a:pPr>
            <a:r>
              <a:rPr lang="en-GB" altLang="tr-TR" sz="1400" b="1">
                <a:solidFill>
                  <a:prstClr val="black"/>
                </a:solidFill>
                <a:latin typeface="Arial" panose="020B0604020202020204" pitchFamily="34" charset="0"/>
                <a:cs typeface="Arial" panose="020B0604020202020204" pitchFamily="34" charset="0"/>
              </a:rPr>
              <a:t>Fight against Violence towards Children</a:t>
            </a:r>
          </a:p>
        </p:txBody>
      </p:sp>
      <p:sp>
        <p:nvSpPr>
          <p:cNvPr id="1032" name="Metin kutusu 2"/>
          <p:cNvSpPr txBox="1">
            <a:spLocks noChangeArrowheads="1"/>
          </p:cNvSpPr>
          <p:nvPr userDrawn="1"/>
        </p:nvSpPr>
        <p:spPr bwMode="auto">
          <a:xfrm>
            <a:off x="7246938" y="827088"/>
            <a:ext cx="17430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tr-TR" altLang="tr-TR" sz="900" b="1">
                <a:solidFill>
                  <a:srgbClr val="00B0F0"/>
                </a:solidFill>
                <a:latin typeface="Arial" panose="020B0604020202020204" pitchFamily="34" charset="0"/>
                <a:cs typeface="Arial" panose="020B0604020202020204" pitchFamily="34" charset="0"/>
              </a:rPr>
              <a:t>Çocuklar Sevgiyle Büyüsün!</a:t>
            </a:r>
          </a:p>
          <a:p>
            <a:pPr algn="ctr">
              <a:defRPr/>
            </a:pPr>
            <a:r>
              <a:rPr lang="en-GB" altLang="tr-TR" sz="900" b="1">
                <a:solidFill>
                  <a:srgbClr val="00B0F0"/>
                </a:solidFill>
                <a:latin typeface="Arial" panose="020B0604020202020204" pitchFamily="34" charset="0"/>
                <a:cs typeface="Arial" panose="020B0604020202020204" pitchFamily="34" charset="0"/>
              </a:rPr>
              <a:t>We Love Our Children!</a:t>
            </a:r>
          </a:p>
        </p:txBody>
      </p:sp>
      <p:pic>
        <p:nvPicPr>
          <p:cNvPr id="1033" name="Resim 13"/>
          <p:cNvPicPr>
            <a:picLocks noChangeAspect="1"/>
          </p:cNvPicPr>
          <p:nvPr userDrawn="1"/>
        </p:nvPicPr>
        <p:blipFill>
          <a:blip r:embed="rId17" cstate="print">
            <a:extLst>
              <a:ext uri="{28A0092B-C50C-407E-A947-70E740481C1C}">
                <a14:useLocalDpi xmlns="" xmlns:a14="http://schemas.microsoft.com/office/drawing/2010/main" val="0"/>
              </a:ext>
            </a:extLst>
          </a:blip>
          <a:srcRect/>
          <a:stretch>
            <a:fillRect/>
          </a:stretch>
        </p:blipFill>
        <p:spPr bwMode="auto">
          <a:xfrm>
            <a:off x="7812088" y="196850"/>
            <a:ext cx="636587"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4" name="Picture 3"/>
          <p:cNvPicPr>
            <a:picLocks noChangeAspect="1" noChangeArrowheads="1"/>
          </p:cNvPicPr>
          <p:nvPr userDrawn="1"/>
        </p:nvPicPr>
        <p:blipFill>
          <a:blip r:embed="rId18" cstate="print">
            <a:extLst>
              <a:ext uri="{28A0092B-C50C-407E-A947-70E740481C1C}">
                <a14:useLocalDpi xmlns="" xmlns:a14="http://schemas.microsoft.com/office/drawing/2010/main" val="0"/>
              </a:ext>
            </a:extLst>
          </a:blip>
          <a:srcRect/>
          <a:stretch>
            <a:fillRect/>
          </a:stretch>
        </p:blipFill>
        <p:spPr bwMode="auto">
          <a:xfrm>
            <a:off x="4284663" y="6118225"/>
            <a:ext cx="533400"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1756237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153026"/>
            <a:ext cx="8229600" cy="725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962872"/>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12" name="8 Resim" descr="ab_tr_en_color.eps"/>
          <p:cNvPicPr>
            <a:picLocks noChangeAspect="1"/>
          </p:cNvPicPr>
          <p:nvPr userDrawn="1"/>
        </p:nvPicPr>
        <p:blipFill>
          <a:blip r:embed="rId13" cstate="print"/>
          <a:stretch>
            <a:fillRect/>
          </a:stretch>
        </p:blipFill>
        <p:spPr>
          <a:xfrm>
            <a:off x="616869" y="152720"/>
            <a:ext cx="1875647" cy="756000"/>
          </a:xfrm>
          <a:prstGeom prst="rect">
            <a:avLst/>
          </a:prstGeom>
        </p:spPr>
      </p:pic>
      <p:sp>
        <p:nvSpPr>
          <p:cNvPr id="13" name="Metin kutusu 1"/>
          <p:cNvSpPr txBox="1"/>
          <p:nvPr userDrawn="1"/>
        </p:nvSpPr>
        <p:spPr>
          <a:xfrm>
            <a:off x="2987824" y="385500"/>
            <a:ext cx="3890744" cy="523220"/>
          </a:xfrm>
          <a:prstGeom prst="rect">
            <a:avLst/>
          </a:prstGeom>
          <a:noFill/>
        </p:spPr>
        <p:txBody>
          <a:bodyPr wrap="none" rtlCol="0">
            <a:spAutoFit/>
          </a:bodyPr>
          <a:lstStyle/>
          <a:p>
            <a:pPr algn="ctr"/>
            <a:r>
              <a:rPr lang="tr-TR" sz="1400" b="1" dirty="0" smtClean="0">
                <a:latin typeface="Arial" pitchFamily="34" charset="0"/>
                <a:cs typeface="Arial" pitchFamily="34" charset="0"/>
              </a:rPr>
              <a:t>Çocuğa Yönelik Şiddetin Önlenmesi Projesi</a:t>
            </a:r>
          </a:p>
          <a:p>
            <a:pPr algn="ctr"/>
            <a:r>
              <a:rPr lang="en-GB" sz="1400" b="1" dirty="0" smtClean="0">
                <a:latin typeface="Arial" pitchFamily="34" charset="0"/>
                <a:cs typeface="Arial" pitchFamily="34" charset="0"/>
              </a:rPr>
              <a:t>Fight against Violence towards Children</a:t>
            </a:r>
            <a:endParaRPr lang="en-GB" sz="1400" b="1" dirty="0">
              <a:latin typeface="Arial" pitchFamily="34" charset="0"/>
              <a:cs typeface="Arial" pitchFamily="34" charset="0"/>
            </a:endParaRPr>
          </a:p>
        </p:txBody>
      </p:sp>
      <p:sp>
        <p:nvSpPr>
          <p:cNvPr id="14" name="Metin kutusu 2"/>
          <p:cNvSpPr txBox="1"/>
          <p:nvPr userDrawn="1"/>
        </p:nvSpPr>
        <p:spPr>
          <a:xfrm>
            <a:off x="7247644" y="827420"/>
            <a:ext cx="1742785" cy="369332"/>
          </a:xfrm>
          <a:prstGeom prst="rect">
            <a:avLst/>
          </a:prstGeom>
          <a:noFill/>
        </p:spPr>
        <p:txBody>
          <a:bodyPr wrap="none" rtlCol="0">
            <a:spAutoFit/>
          </a:bodyPr>
          <a:lstStyle/>
          <a:p>
            <a:pPr algn="ctr"/>
            <a:r>
              <a:rPr lang="tr-TR" sz="900" b="1" dirty="0" smtClean="0">
                <a:solidFill>
                  <a:srgbClr val="00B0F0"/>
                </a:solidFill>
                <a:latin typeface="Arial" pitchFamily="34" charset="0"/>
                <a:cs typeface="Arial" pitchFamily="34" charset="0"/>
              </a:rPr>
              <a:t>Çocuklar Sevgiyle Büyüsün!</a:t>
            </a:r>
          </a:p>
          <a:p>
            <a:pPr algn="ctr"/>
            <a:r>
              <a:rPr lang="en-GB" sz="900" b="1" dirty="0" smtClean="0">
                <a:solidFill>
                  <a:srgbClr val="00B0F0"/>
                </a:solidFill>
                <a:latin typeface="Arial" pitchFamily="34" charset="0"/>
                <a:cs typeface="Arial" pitchFamily="34" charset="0"/>
              </a:rPr>
              <a:t>We Love Our Children!</a:t>
            </a:r>
          </a:p>
        </p:txBody>
      </p:sp>
      <p:pic>
        <p:nvPicPr>
          <p:cNvPr id="15" name="Resim 13"/>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7812360" y="196632"/>
            <a:ext cx="635794" cy="640080"/>
          </a:xfrm>
          <a:prstGeom prst="rect">
            <a:avLst/>
          </a:prstGeom>
        </p:spPr>
      </p:pic>
    </p:spTree>
    <p:extLst>
      <p:ext uri="{BB962C8B-B14F-4D97-AF65-F5344CB8AC3E}">
        <p14:creationId xmlns="" xmlns:p14="http://schemas.microsoft.com/office/powerpoint/2010/main" val="22241975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28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2pPr>
      <a:lvl3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3pPr>
      <a:lvl4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4pPr>
      <a:lvl5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rgbClr val="FFC000"/>
          </a:solidFill>
          <a:latin typeface="Calibri" pitchFamily="34" charset="0"/>
        </a:defRPr>
      </a:lvl6pPr>
      <a:lvl7pPr marL="914400" algn="ctr" rtl="0" fontAlgn="base">
        <a:spcBef>
          <a:spcPct val="0"/>
        </a:spcBef>
        <a:spcAft>
          <a:spcPct val="0"/>
        </a:spcAft>
        <a:defRPr sz="4400">
          <a:solidFill>
            <a:srgbClr val="FFC000"/>
          </a:solidFill>
          <a:latin typeface="Calibri" pitchFamily="34" charset="0"/>
        </a:defRPr>
      </a:lvl7pPr>
      <a:lvl8pPr marL="1371600" algn="ctr" rtl="0" fontAlgn="base">
        <a:spcBef>
          <a:spcPct val="0"/>
        </a:spcBef>
        <a:spcAft>
          <a:spcPct val="0"/>
        </a:spcAft>
        <a:defRPr sz="4400">
          <a:solidFill>
            <a:srgbClr val="FFC000"/>
          </a:solidFill>
          <a:latin typeface="Calibri" pitchFamily="34" charset="0"/>
        </a:defRPr>
      </a:lvl8pPr>
      <a:lvl9pPr marL="1828800" algn="ctr" rtl="0" fontAlgn="base">
        <a:spcBef>
          <a:spcPct val="0"/>
        </a:spcBef>
        <a:spcAft>
          <a:spcPct val="0"/>
        </a:spcAft>
        <a:defRPr sz="4400">
          <a:solidFill>
            <a:srgbClr val="FFC000"/>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9.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9.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9.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9.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9.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9.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9.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9.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9.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9.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google.com.tr/imgres?imgurl=http://estb.msn.com/i/CB/A7F4F8C73AD10DDEEBC7A435A075.jpg&amp;imgrefurl=http://ldscinema.blogspot.com/2008/06/why-latter-day-saints-should-be.html&amp;usg=__5ag-qxlMVVh-iDgMREGTIwRuCuw=&amp;h=350&amp;w=349&amp;sz=28&amp;hl=tr&amp;start=15&amp;tbnid=zaq2YhVjL0dA7M:&amp;tbnh=120&amp;tbnw=120&amp;prev=/images?q=brad+pitt+fight+club&amp;gbv=2&amp;hl=tr" TargetMode="Externa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images.google.com.tr/imgres?imgurl=http://www.autographdealer.com/images/BradPittO13.jpg&amp;imgrefurl=http://www.autographdealer.com/product_info.php?cPath=33&amp;products_id=7997&amp;osCsid=8d&amp;usg=__RgWxW2IJQ0WauT1ApOQjy0JeSaM=&amp;h=574&amp;w=456&amp;sz=42&amp;hl=tr&amp;start=26&amp;tbnid=EtJut8OEJVCbsM:&amp;tbnh=134&amp;tbnw=106&amp;prev=/images?q=brad+pitt+foto&amp;gbv=2&amp;ndsp=18&amp;hl=tr&amp;sa=N&amp;start=18" TargetMode="Externa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04800" y="2057400"/>
            <a:ext cx="8080248" cy="1828800"/>
          </a:xfrm>
        </p:spPr>
        <p:txBody>
          <a:bodyPr>
            <a:normAutofit/>
          </a:bodyPr>
          <a:lstStyle/>
          <a:p>
            <a:pPr fontAlgn="auto">
              <a:spcAft>
                <a:spcPts val="0"/>
              </a:spcAft>
              <a:defRPr/>
            </a:pPr>
            <a:r>
              <a:rPr lang="tr-TR" sz="4800" b="1" dirty="0" smtClean="0"/>
              <a:t>Danışmanlık Tedbiri Kararları</a:t>
            </a:r>
            <a:endParaRPr lang="tr-TR" sz="4800" b="1" dirty="0"/>
          </a:p>
        </p:txBody>
      </p:sp>
      <p:sp>
        <p:nvSpPr>
          <p:cNvPr id="15363" name="2 Alt Başlık"/>
          <p:cNvSpPr>
            <a:spLocks noGrp="1"/>
          </p:cNvSpPr>
          <p:nvPr>
            <p:ph type="subTitle" idx="1"/>
          </p:nvPr>
        </p:nvSpPr>
        <p:spPr/>
        <p:txBody>
          <a:bodyPr/>
          <a:lstStyle/>
          <a:p>
            <a:pPr marR="0"/>
            <a:endParaRPr lang="tr-TR" dirty="0" smtClean="0"/>
          </a:p>
          <a:p>
            <a:pPr marR="0"/>
            <a:r>
              <a:rPr lang="tr-TR" dirty="0" err="1" smtClean="0">
                <a:solidFill>
                  <a:schemeClr val="tx1"/>
                </a:solidFill>
              </a:rPr>
              <a:t>Formatör</a:t>
            </a:r>
            <a:r>
              <a:rPr lang="tr-TR" dirty="0" smtClean="0">
                <a:solidFill>
                  <a:schemeClr val="tx1"/>
                </a:solidFill>
              </a:rPr>
              <a:t>/Eğitici Eğitimi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1146175"/>
            <a:ext cx="8229600" cy="1143000"/>
          </a:xfrm>
        </p:spPr>
        <p:txBody>
          <a:bodyPr/>
          <a:lstStyle/>
          <a:p>
            <a:r>
              <a:rPr lang="tr-TR" dirty="0" smtClean="0"/>
              <a:t>Tanık Çocuk</a:t>
            </a:r>
            <a:endParaRPr lang="tr-TR" dirty="0"/>
          </a:p>
        </p:txBody>
      </p:sp>
      <p:sp>
        <p:nvSpPr>
          <p:cNvPr id="3" name="İçerik Yer Tutucusu 2"/>
          <p:cNvSpPr>
            <a:spLocks noGrp="1"/>
          </p:cNvSpPr>
          <p:nvPr>
            <p:ph idx="4294967295"/>
          </p:nvPr>
        </p:nvSpPr>
        <p:spPr>
          <a:xfrm>
            <a:off x="609600" y="2133600"/>
            <a:ext cx="8229600" cy="4389437"/>
          </a:xfrm>
        </p:spPr>
        <p:txBody>
          <a:bodyPr/>
          <a:lstStyle/>
          <a:p>
            <a:endParaRPr lang="tr-TR" b="1" dirty="0" smtClean="0"/>
          </a:p>
          <a:p>
            <a:pPr marL="0" indent="0">
              <a:buNone/>
            </a:pPr>
            <a:r>
              <a:rPr lang="tr-TR" dirty="0" smtClean="0"/>
              <a:t>Soruşturma </a:t>
            </a:r>
            <a:r>
              <a:rPr lang="tr-TR" dirty="0"/>
              <a:t>ve kovuşturmada </a:t>
            </a:r>
            <a:r>
              <a:rPr lang="tr-TR" b="1" i="1" u="sng" dirty="0">
                <a:solidFill>
                  <a:srgbClr val="FF0000"/>
                </a:solidFill>
                <a:effectLst>
                  <a:outerShdw blurRad="38100" dist="38100" dir="2700000" algn="tl">
                    <a:srgbClr val="000000">
                      <a:alpha val="43137"/>
                    </a:srgbClr>
                  </a:outerShdw>
                </a:effectLst>
              </a:rPr>
              <a:t>bilgi ve görgüsüne başvurulan</a:t>
            </a:r>
            <a:r>
              <a:rPr lang="tr-TR" dirty="0"/>
              <a:t> </a:t>
            </a:r>
            <a:r>
              <a:rPr lang="tr-TR" dirty="0" smtClean="0"/>
              <a:t>çocukları tanımlamaktadır. </a:t>
            </a:r>
          </a:p>
          <a:p>
            <a:pPr marL="0" indent="0">
              <a:buNone/>
            </a:pPr>
            <a:endParaRPr lang="tr-TR" dirty="0"/>
          </a:p>
          <a:p>
            <a:r>
              <a:rPr lang="tr-TR" b="1" dirty="0"/>
              <a:t>Tanık Sıfatıyla Dinlenen Mağdur Çocuk: </a:t>
            </a:r>
            <a:r>
              <a:rPr lang="tr-TR" dirty="0"/>
              <a:t>Kendisine karşı işlenen suçta bilgi ve görgüsüne başvurulan </a:t>
            </a:r>
            <a:r>
              <a:rPr lang="tr-TR" dirty="0" smtClean="0"/>
              <a:t>çocuklar.</a:t>
            </a:r>
            <a:endParaRPr lang="tr-TR" dirty="0"/>
          </a:p>
          <a:p>
            <a:endParaRPr lang="tr-TR" dirty="0"/>
          </a:p>
        </p:txBody>
      </p:sp>
    </p:spTree>
    <p:extLst>
      <p:ext uri="{BB962C8B-B14F-4D97-AF65-F5344CB8AC3E}">
        <p14:creationId xmlns="" xmlns:p14="http://schemas.microsoft.com/office/powerpoint/2010/main" val="68464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ctrTitle" idx="4294967295"/>
          </p:nvPr>
        </p:nvSpPr>
        <p:spPr>
          <a:xfrm>
            <a:off x="0" y="2130425"/>
            <a:ext cx="7772400" cy="1470025"/>
          </a:xfrm>
        </p:spPr>
        <p:txBody>
          <a:bodyPr/>
          <a:lstStyle/>
          <a:p>
            <a:pPr fontAlgn="auto">
              <a:spcAft>
                <a:spcPts val="0"/>
              </a:spcAft>
              <a:defRPr/>
            </a:pPr>
            <a:r>
              <a:rPr lang="tr-TR" dirty="0" smtClean="0"/>
              <a:t>Planlama / Raporlama  </a:t>
            </a:r>
            <a:endParaRPr lang="tr-TR"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0" y="1146175"/>
            <a:ext cx="8229600" cy="1143000"/>
          </a:xfrm>
        </p:spPr>
        <p:txBody>
          <a:bodyPr/>
          <a:lstStyle/>
          <a:p>
            <a:pPr algn="ctr"/>
            <a:r>
              <a:rPr lang="tr-TR" smtClean="0"/>
              <a:t>Kontrat</a:t>
            </a:r>
          </a:p>
        </p:txBody>
      </p:sp>
      <p:sp>
        <p:nvSpPr>
          <p:cNvPr id="135171" name="Rectangle 3"/>
          <p:cNvSpPr>
            <a:spLocks noGrp="1" noChangeArrowheads="1"/>
          </p:cNvSpPr>
          <p:nvPr>
            <p:ph idx="4294967295"/>
          </p:nvPr>
        </p:nvSpPr>
        <p:spPr>
          <a:xfrm>
            <a:off x="0" y="2376488"/>
            <a:ext cx="8229600" cy="4389437"/>
          </a:xfrm>
        </p:spPr>
        <p:txBody>
          <a:bodyPr/>
          <a:lstStyle/>
          <a:p>
            <a:pPr>
              <a:lnSpc>
                <a:spcPct val="80000"/>
              </a:lnSpc>
            </a:pPr>
            <a:r>
              <a:rPr lang="tr-TR" dirty="0" smtClean="0"/>
              <a:t>Danışmanlık tedbiri sürecinden beklentilerim</a:t>
            </a:r>
          </a:p>
          <a:p>
            <a:pPr>
              <a:lnSpc>
                <a:spcPct val="80000"/>
              </a:lnSpc>
            </a:pPr>
            <a:endParaRPr lang="tr-TR" dirty="0" smtClean="0"/>
          </a:p>
          <a:p>
            <a:pPr>
              <a:lnSpc>
                <a:spcPct val="80000"/>
              </a:lnSpc>
            </a:pPr>
            <a:endParaRPr lang="tr-TR" dirty="0" smtClean="0"/>
          </a:p>
          <a:p>
            <a:pPr>
              <a:lnSpc>
                <a:spcPct val="80000"/>
              </a:lnSpc>
            </a:pPr>
            <a:r>
              <a:rPr lang="tr-TR" dirty="0" smtClean="0"/>
              <a:t>Bu beklentilerimi gerçekleştirmek için yapacaklarım</a:t>
            </a:r>
          </a:p>
          <a:p>
            <a:pPr>
              <a:lnSpc>
                <a:spcPct val="80000"/>
              </a:lnSpc>
            </a:pPr>
            <a:endParaRPr lang="tr-TR" dirty="0" smtClean="0"/>
          </a:p>
          <a:p>
            <a:pPr>
              <a:lnSpc>
                <a:spcPct val="80000"/>
              </a:lnSpc>
            </a:pPr>
            <a:endParaRPr lang="tr-TR" dirty="0" smtClean="0"/>
          </a:p>
          <a:p>
            <a:pPr>
              <a:lnSpc>
                <a:spcPct val="80000"/>
              </a:lnSpc>
            </a:pPr>
            <a:endParaRPr lang="tr-TR" dirty="0" smtClean="0"/>
          </a:p>
          <a:p>
            <a:pPr>
              <a:lnSpc>
                <a:spcPct val="80000"/>
              </a:lnSpc>
            </a:pPr>
            <a:r>
              <a:rPr lang="tr-TR" dirty="0" smtClean="0"/>
              <a:t>Beklentilerimi gerçekleştirmemi engelleyebilecek şeyler</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0" y="1146175"/>
            <a:ext cx="8229600" cy="1143000"/>
          </a:xfrm>
        </p:spPr>
        <p:txBody>
          <a:bodyPr/>
          <a:lstStyle/>
          <a:p>
            <a:r>
              <a:rPr lang="tr-TR" dirty="0" smtClean="0"/>
              <a:t>Kontrat tanımları:</a:t>
            </a:r>
          </a:p>
        </p:txBody>
      </p:sp>
      <p:sp>
        <p:nvSpPr>
          <p:cNvPr id="136195" name="Rectangle 3"/>
          <p:cNvSpPr>
            <a:spLocks noGrp="1" noChangeArrowheads="1"/>
          </p:cNvSpPr>
          <p:nvPr>
            <p:ph idx="4294967295"/>
          </p:nvPr>
        </p:nvSpPr>
        <p:spPr>
          <a:xfrm>
            <a:off x="0" y="2376488"/>
            <a:ext cx="8229600" cy="4389437"/>
          </a:xfrm>
        </p:spPr>
        <p:txBody>
          <a:bodyPr/>
          <a:lstStyle/>
          <a:p>
            <a:pPr>
              <a:lnSpc>
                <a:spcPct val="90000"/>
              </a:lnSpc>
            </a:pPr>
            <a:endParaRPr lang="tr-TR" dirty="0" smtClean="0"/>
          </a:p>
          <a:p>
            <a:pPr>
              <a:lnSpc>
                <a:spcPct val="90000"/>
              </a:lnSpc>
            </a:pPr>
            <a:r>
              <a:rPr lang="tr-TR" b="1" i="1" u="sng" dirty="0" smtClean="0">
                <a:solidFill>
                  <a:srgbClr val="FF0000"/>
                </a:solidFill>
                <a:effectLst>
                  <a:outerShdw blurRad="38100" dist="38100" dir="2700000" algn="tl">
                    <a:srgbClr val="000000">
                      <a:alpha val="43137"/>
                    </a:srgbClr>
                  </a:outerShdw>
                </a:effectLst>
              </a:rPr>
              <a:t>Medeni Kanun: </a:t>
            </a:r>
            <a:r>
              <a:rPr lang="tr-TR" dirty="0" smtClean="0"/>
              <a:t>Bir veya bir çok kişinin bir şeyi yapmak veya yapmamak konusunda  bir veya birçok kişiyi mecbur ettikleri bir anlaşmadır.</a:t>
            </a:r>
          </a:p>
          <a:p>
            <a:pPr>
              <a:lnSpc>
                <a:spcPct val="90000"/>
              </a:lnSpc>
            </a:pPr>
            <a:r>
              <a:rPr lang="tr-TR" b="1" i="1" u="sng" dirty="0" smtClean="0">
                <a:solidFill>
                  <a:srgbClr val="FF0000"/>
                </a:solidFill>
                <a:effectLst>
                  <a:outerShdw blurRad="38100" dist="38100" dir="2700000" algn="tl">
                    <a:srgbClr val="000000">
                      <a:alpha val="43137"/>
                    </a:srgbClr>
                  </a:outerShdw>
                </a:effectLst>
              </a:rPr>
              <a:t>Sözlük: Kontrat yapmak; </a:t>
            </a:r>
            <a:r>
              <a:rPr lang="tr-TR" dirty="0" smtClean="0"/>
              <a:t>Ortak bir tavır için harekete geçmek. Negatif enerjiyi pozitife çevirmek</a:t>
            </a:r>
          </a:p>
          <a:p>
            <a:pPr>
              <a:lnSpc>
                <a:spcPct val="90000"/>
              </a:lnSpc>
            </a:pPr>
            <a:r>
              <a:rPr lang="tr-TR" b="1" i="1" u="sng" dirty="0" err="1" smtClean="0">
                <a:solidFill>
                  <a:srgbClr val="FF0000"/>
                </a:solidFill>
                <a:effectLst>
                  <a:outerShdw blurRad="38100" dist="38100" dir="2700000" algn="tl">
                    <a:srgbClr val="000000">
                      <a:alpha val="43137"/>
                    </a:srgbClr>
                  </a:outerShdw>
                </a:effectLst>
              </a:rPr>
              <a:t>Berne</a:t>
            </a:r>
            <a:r>
              <a:rPr lang="tr-TR" b="1" i="1" u="sng" dirty="0" smtClean="0">
                <a:solidFill>
                  <a:srgbClr val="FF0000"/>
                </a:solidFill>
                <a:effectLst>
                  <a:outerShdw blurRad="38100" dist="38100" dir="2700000" algn="tl">
                    <a:srgbClr val="000000">
                      <a:alpha val="43137"/>
                    </a:srgbClr>
                  </a:outerShdw>
                </a:effectLst>
              </a:rPr>
              <a:t>: Kontrat; </a:t>
            </a:r>
            <a:r>
              <a:rPr lang="tr-TR" dirty="0" smtClean="0"/>
              <a:t>iyi tanımlanmış bir eylem yapmak için iki taraflı açık bir mukaveledir.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6194"/>
                                        </p:tgtEl>
                                        <p:attrNameLst>
                                          <p:attrName>style.visibility</p:attrName>
                                        </p:attrNameLst>
                                      </p:cBhvr>
                                      <p:to>
                                        <p:strVal val="visible"/>
                                      </p:to>
                                    </p:set>
                                    <p:animEffect transition="in" filter="fade">
                                      <p:cBhvr>
                                        <p:cTn id="7" dur="500"/>
                                        <p:tgtEl>
                                          <p:spTgt spid="1361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6195">
                                            <p:txEl>
                                              <p:pRg st="1" end="1"/>
                                            </p:txEl>
                                          </p:spTgt>
                                        </p:tgtEl>
                                        <p:attrNameLst>
                                          <p:attrName>style.visibility</p:attrName>
                                        </p:attrNameLst>
                                      </p:cBhvr>
                                      <p:to>
                                        <p:strVal val="visible"/>
                                      </p:to>
                                    </p:set>
                                    <p:animEffect transition="in" filter="fade">
                                      <p:cBhvr>
                                        <p:cTn id="12" dur="1000"/>
                                        <p:tgtEl>
                                          <p:spTgt spid="136195">
                                            <p:txEl>
                                              <p:pRg st="1" end="1"/>
                                            </p:txEl>
                                          </p:spTgt>
                                        </p:tgtEl>
                                      </p:cBhvr>
                                    </p:animEffect>
                                    <p:anim calcmode="lin" valueType="num">
                                      <p:cBhvr>
                                        <p:cTn id="13" dur="1000" fill="hold"/>
                                        <p:tgtEl>
                                          <p:spTgt spid="13619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6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6195">
                                            <p:txEl>
                                              <p:pRg st="2" end="2"/>
                                            </p:txEl>
                                          </p:spTgt>
                                        </p:tgtEl>
                                        <p:attrNameLst>
                                          <p:attrName>style.visibility</p:attrName>
                                        </p:attrNameLst>
                                      </p:cBhvr>
                                      <p:to>
                                        <p:strVal val="visible"/>
                                      </p:to>
                                    </p:set>
                                    <p:animEffect transition="in" filter="fade">
                                      <p:cBhvr>
                                        <p:cTn id="19" dur="1000"/>
                                        <p:tgtEl>
                                          <p:spTgt spid="136195">
                                            <p:txEl>
                                              <p:pRg st="2" end="2"/>
                                            </p:txEl>
                                          </p:spTgt>
                                        </p:tgtEl>
                                      </p:cBhvr>
                                    </p:animEffect>
                                    <p:anim calcmode="lin" valueType="num">
                                      <p:cBhvr>
                                        <p:cTn id="20" dur="1000" fill="hold"/>
                                        <p:tgtEl>
                                          <p:spTgt spid="13619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6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6195">
                                            <p:txEl>
                                              <p:pRg st="3" end="3"/>
                                            </p:txEl>
                                          </p:spTgt>
                                        </p:tgtEl>
                                        <p:attrNameLst>
                                          <p:attrName>style.visibility</p:attrName>
                                        </p:attrNameLst>
                                      </p:cBhvr>
                                      <p:to>
                                        <p:strVal val="visible"/>
                                      </p:to>
                                    </p:set>
                                    <p:animEffect transition="in" filter="fade">
                                      <p:cBhvr>
                                        <p:cTn id="26" dur="1000"/>
                                        <p:tgtEl>
                                          <p:spTgt spid="136195">
                                            <p:txEl>
                                              <p:pRg st="3" end="3"/>
                                            </p:txEl>
                                          </p:spTgt>
                                        </p:tgtEl>
                                      </p:cBhvr>
                                    </p:animEffect>
                                    <p:anim calcmode="lin" valueType="num">
                                      <p:cBhvr>
                                        <p:cTn id="27" dur="1000" fill="hold"/>
                                        <p:tgtEl>
                                          <p:spTgt spid="13619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3619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P spid="136195"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0"/>
          <p:cNvSpPr>
            <a:spLocks noGrp="1" noChangeArrowheads="1"/>
          </p:cNvSpPr>
          <p:nvPr>
            <p:ph type="title" idx="4294967295"/>
          </p:nvPr>
        </p:nvSpPr>
        <p:spPr>
          <a:xfrm>
            <a:off x="0" y="1146175"/>
            <a:ext cx="8229600" cy="1143000"/>
          </a:xfrm>
        </p:spPr>
        <p:txBody>
          <a:bodyPr/>
          <a:lstStyle/>
          <a:p>
            <a:r>
              <a:rPr lang="tr-TR" dirty="0" smtClean="0"/>
              <a:t>Üçgen Kontrat </a:t>
            </a:r>
          </a:p>
        </p:txBody>
      </p:sp>
      <p:sp>
        <p:nvSpPr>
          <p:cNvPr id="138243" name="Rectangle 6"/>
          <p:cNvSpPr>
            <a:spLocks noGrp="1" noChangeArrowheads="1"/>
          </p:cNvSpPr>
          <p:nvPr>
            <p:ph idx="4294967295"/>
          </p:nvPr>
        </p:nvSpPr>
        <p:spPr>
          <a:xfrm>
            <a:off x="0" y="2376488"/>
            <a:ext cx="8229600" cy="4389437"/>
          </a:xfrm>
        </p:spPr>
        <p:txBody>
          <a:bodyPr/>
          <a:lstStyle/>
          <a:p>
            <a:pPr>
              <a:buFont typeface="Wingdings" pitchFamily="2" charset="2"/>
              <a:buNone/>
            </a:pPr>
            <a:r>
              <a:rPr lang="tr-TR" dirty="0" smtClean="0"/>
              <a:t>                            Büyük Güç</a:t>
            </a:r>
          </a:p>
          <a:p>
            <a:pPr>
              <a:buFont typeface="Wingdings" pitchFamily="2" charset="2"/>
              <a:buNone/>
            </a:pPr>
            <a:endParaRPr lang="tr-TR" dirty="0" smtClean="0"/>
          </a:p>
          <a:p>
            <a:pPr>
              <a:buFont typeface="Wingdings" pitchFamily="2" charset="2"/>
              <a:buNone/>
            </a:pPr>
            <a:endParaRPr lang="tr-TR" dirty="0" smtClean="0"/>
          </a:p>
          <a:p>
            <a:pPr>
              <a:buFont typeface="Wingdings" pitchFamily="2" charset="2"/>
              <a:buNone/>
            </a:pPr>
            <a:endParaRPr lang="tr-TR" dirty="0" smtClean="0"/>
          </a:p>
          <a:p>
            <a:pPr>
              <a:buFont typeface="Wingdings" pitchFamily="2" charset="2"/>
              <a:buNone/>
            </a:pPr>
            <a:endParaRPr lang="tr-TR" dirty="0" smtClean="0"/>
          </a:p>
          <a:p>
            <a:pPr>
              <a:buFont typeface="Wingdings" pitchFamily="2" charset="2"/>
              <a:buNone/>
            </a:pPr>
            <a:r>
              <a:rPr lang="tr-TR" dirty="0" smtClean="0"/>
              <a:t>      Danışman                                             Danışan </a:t>
            </a:r>
          </a:p>
        </p:txBody>
      </p:sp>
      <p:grpSp>
        <p:nvGrpSpPr>
          <p:cNvPr id="138244" name="Group 13"/>
          <p:cNvGrpSpPr>
            <a:grpSpLocks/>
          </p:cNvGrpSpPr>
          <p:nvPr/>
        </p:nvGrpSpPr>
        <p:grpSpPr bwMode="auto">
          <a:xfrm>
            <a:off x="3419474" y="2062163"/>
            <a:ext cx="2447925" cy="2374900"/>
            <a:chOff x="2018" y="1480"/>
            <a:chExt cx="1542" cy="1496"/>
          </a:xfrm>
        </p:grpSpPr>
        <p:sp>
          <p:nvSpPr>
            <p:cNvPr id="138248" name="Line 14"/>
            <p:cNvSpPr>
              <a:spLocks noChangeShapeType="1"/>
            </p:cNvSpPr>
            <p:nvPr/>
          </p:nvSpPr>
          <p:spPr bwMode="auto">
            <a:xfrm flipH="1">
              <a:off x="2018" y="1480"/>
              <a:ext cx="771" cy="149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tr-TR"/>
            </a:p>
          </p:txBody>
        </p:sp>
        <p:sp>
          <p:nvSpPr>
            <p:cNvPr id="138249" name="Line 15"/>
            <p:cNvSpPr>
              <a:spLocks noChangeShapeType="1"/>
            </p:cNvSpPr>
            <p:nvPr/>
          </p:nvSpPr>
          <p:spPr bwMode="auto">
            <a:xfrm>
              <a:off x="2789" y="1480"/>
              <a:ext cx="771" cy="149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tr-TR"/>
            </a:p>
          </p:txBody>
        </p:sp>
        <p:sp>
          <p:nvSpPr>
            <p:cNvPr id="138250" name="Line 16"/>
            <p:cNvSpPr>
              <a:spLocks noChangeShapeType="1"/>
            </p:cNvSpPr>
            <p:nvPr/>
          </p:nvSpPr>
          <p:spPr bwMode="auto">
            <a:xfrm>
              <a:off x="2018" y="2976"/>
              <a:ext cx="154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tr-TR"/>
            </a:p>
          </p:txBody>
        </p:sp>
      </p:grpSp>
      <p:sp>
        <p:nvSpPr>
          <p:cNvPr id="138245" name="Line 17"/>
          <p:cNvSpPr>
            <a:spLocks noChangeShapeType="1"/>
          </p:cNvSpPr>
          <p:nvPr/>
        </p:nvSpPr>
        <p:spPr bwMode="auto">
          <a:xfrm flipV="1">
            <a:off x="2987675" y="2349500"/>
            <a:ext cx="1223963" cy="1998663"/>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tr-TR"/>
          </a:p>
        </p:txBody>
      </p:sp>
      <p:sp>
        <p:nvSpPr>
          <p:cNvPr id="138246" name="Line 18"/>
          <p:cNvSpPr>
            <a:spLocks noChangeShapeType="1"/>
          </p:cNvSpPr>
          <p:nvPr/>
        </p:nvSpPr>
        <p:spPr bwMode="auto">
          <a:xfrm>
            <a:off x="5219700" y="2349500"/>
            <a:ext cx="1081088" cy="2087563"/>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tr-TR"/>
          </a:p>
        </p:txBody>
      </p:sp>
      <p:sp>
        <p:nvSpPr>
          <p:cNvPr id="138247" name="Line 19"/>
          <p:cNvSpPr>
            <a:spLocks noChangeShapeType="1"/>
          </p:cNvSpPr>
          <p:nvPr/>
        </p:nvSpPr>
        <p:spPr bwMode="auto">
          <a:xfrm>
            <a:off x="3107530" y="4648200"/>
            <a:ext cx="2808288"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fade">
                                      <p:cBhvr>
                                        <p:cTn id="7" dur="500"/>
                                        <p:tgtEl>
                                          <p:spTgt spid="1382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8243">
                                            <p:txEl>
                                              <p:pRg st="5" end="5"/>
                                            </p:txEl>
                                          </p:spTgt>
                                        </p:tgtEl>
                                        <p:attrNameLst>
                                          <p:attrName>style.visibility</p:attrName>
                                        </p:attrNameLst>
                                      </p:cBhvr>
                                      <p:to>
                                        <p:strVal val="visible"/>
                                      </p:to>
                                    </p:set>
                                    <p:animEffect transition="in" filter="fade">
                                      <p:cBhvr>
                                        <p:cTn id="12" dur="1000"/>
                                        <p:tgtEl>
                                          <p:spTgt spid="138243">
                                            <p:txEl>
                                              <p:pRg st="5" end="5"/>
                                            </p:txEl>
                                          </p:spTgt>
                                        </p:tgtEl>
                                      </p:cBhvr>
                                    </p:animEffect>
                                    <p:anim calcmode="lin" valueType="num">
                                      <p:cBhvr>
                                        <p:cTn id="13" dur="1000" fill="hold"/>
                                        <p:tgtEl>
                                          <p:spTgt spid="13824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13824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8247"/>
                                        </p:tgtEl>
                                        <p:attrNameLst>
                                          <p:attrName>style.visibility</p:attrName>
                                        </p:attrNameLst>
                                      </p:cBhvr>
                                      <p:to>
                                        <p:strVal val="visible"/>
                                      </p:to>
                                    </p:set>
                                    <p:animEffect transition="in" filter="fade">
                                      <p:cBhvr>
                                        <p:cTn id="19" dur="1000"/>
                                        <p:tgtEl>
                                          <p:spTgt spid="138247"/>
                                        </p:tgtEl>
                                      </p:cBhvr>
                                    </p:animEffect>
                                    <p:anim calcmode="lin" valueType="num">
                                      <p:cBhvr>
                                        <p:cTn id="20" dur="1000" fill="hold"/>
                                        <p:tgtEl>
                                          <p:spTgt spid="138247"/>
                                        </p:tgtEl>
                                        <p:attrNameLst>
                                          <p:attrName>ppt_x</p:attrName>
                                        </p:attrNameLst>
                                      </p:cBhvr>
                                      <p:tavLst>
                                        <p:tav tm="0">
                                          <p:val>
                                            <p:strVal val="#ppt_x"/>
                                          </p:val>
                                        </p:tav>
                                        <p:tav tm="100000">
                                          <p:val>
                                            <p:strVal val="#ppt_x"/>
                                          </p:val>
                                        </p:tav>
                                      </p:tavLst>
                                    </p:anim>
                                    <p:anim calcmode="lin" valueType="num">
                                      <p:cBhvr>
                                        <p:cTn id="21" dur="1000" fill="hold"/>
                                        <p:tgtEl>
                                          <p:spTgt spid="13824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8243">
                                            <p:txEl>
                                              <p:pRg st="0" end="0"/>
                                            </p:txEl>
                                          </p:spTgt>
                                        </p:tgtEl>
                                        <p:attrNameLst>
                                          <p:attrName>style.visibility</p:attrName>
                                        </p:attrNameLst>
                                      </p:cBhvr>
                                      <p:to>
                                        <p:strVal val="visible"/>
                                      </p:to>
                                    </p:set>
                                    <p:animEffect transition="in" filter="fade">
                                      <p:cBhvr>
                                        <p:cTn id="26" dur="1000"/>
                                        <p:tgtEl>
                                          <p:spTgt spid="138243">
                                            <p:txEl>
                                              <p:pRg st="0" end="0"/>
                                            </p:txEl>
                                          </p:spTgt>
                                        </p:tgtEl>
                                      </p:cBhvr>
                                    </p:animEffect>
                                    <p:anim calcmode="lin" valueType="num">
                                      <p:cBhvr>
                                        <p:cTn id="27" dur="1000" fill="hold"/>
                                        <p:tgtEl>
                                          <p:spTgt spid="13824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38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8244"/>
                                        </p:tgtEl>
                                        <p:attrNameLst>
                                          <p:attrName>style.visibility</p:attrName>
                                        </p:attrNameLst>
                                      </p:cBhvr>
                                      <p:to>
                                        <p:strVal val="visible"/>
                                      </p:to>
                                    </p:set>
                                    <p:animEffect transition="in" filter="fade">
                                      <p:cBhvr>
                                        <p:cTn id="33" dur="1000"/>
                                        <p:tgtEl>
                                          <p:spTgt spid="138244"/>
                                        </p:tgtEl>
                                      </p:cBhvr>
                                    </p:animEffect>
                                    <p:anim calcmode="lin" valueType="num">
                                      <p:cBhvr>
                                        <p:cTn id="34" dur="1000" fill="hold"/>
                                        <p:tgtEl>
                                          <p:spTgt spid="138244"/>
                                        </p:tgtEl>
                                        <p:attrNameLst>
                                          <p:attrName>ppt_x</p:attrName>
                                        </p:attrNameLst>
                                      </p:cBhvr>
                                      <p:tavLst>
                                        <p:tav tm="0">
                                          <p:val>
                                            <p:strVal val="#ppt_x"/>
                                          </p:val>
                                        </p:tav>
                                        <p:tav tm="100000">
                                          <p:val>
                                            <p:strVal val="#ppt_x"/>
                                          </p:val>
                                        </p:tav>
                                      </p:tavLst>
                                    </p:anim>
                                    <p:anim calcmode="lin" valueType="num">
                                      <p:cBhvr>
                                        <p:cTn id="35" dur="1000" fill="hold"/>
                                        <p:tgtEl>
                                          <p:spTgt spid="13824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8245"/>
                                        </p:tgtEl>
                                        <p:attrNameLst>
                                          <p:attrName>style.visibility</p:attrName>
                                        </p:attrNameLst>
                                      </p:cBhvr>
                                      <p:to>
                                        <p:strVal val="visible"/>
                                      </p:to>
                                    </p:set>
                                    <p:animEffect transition="in" filter="fade">
                                      <p:cBhvr>
                                        <p:cTn id="40" dur="1000"/>
                                        <p:tgtEl>
                                          <p:spTgt spid="138245"/>
                                        </p:tgtEl>
                                      </p:cBhvr>
                                    </p:animEffect>
                                    <p:anim calcmode="lin" valueType="num">
                                      <p:cBhvr>
                                        <p:cTn id="41" dur="1000" fill="hold"/>
                                        <p:tgtEl>
                                          <p:spTgt spid="138245"/>
                                        </p:tgtEl>
                                        <p:attrNameLst>
                                          <p:attrName>ppt_x</p:attrName>
                                        </p:attrNameLst>
                                      </p:cBhvr>
                                      <p:tavLst>
                                        <p:tav tm="0">
                                          <p:val>
                                            <p:strVal val="#ppt_x"/>
                                          </p:val>
                                        </p:tav>
                                        <p:tav tm="100000">
                                          <p:val>
                                            <p:strVal val="#ppt_x"/>
                                          </p:val>
                                        </p:tav>
                                      </p:tavLst>
                                    </p:anim>
                                    <p:anim calcmode="lin" valueType="num">
                                      <p:cBhvr>
                                        <p:cTn id="42" dur="1000" fill="hold"/>
                                        <p:tgtEl>
                                          <p:spTgt spid="13824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38246"/>
                                        </p:tgtEl>
                                        <p:attrNameLst>
                                          <p:attrName>style.visibility</p:attrName>
                                        </p:attrNameLst>
                                      </p:cBhvr>
                                      <p:to>
                                        <p:strVal val="visible"/>
                                      </p:to>
                                    </p:set>
                                    <p:animEffect transition="in" filter="fade">
                                      <p:cBhvr>
                                        <p:cTn id="47" dur="1000"/>
                                        <p:tgtEl>
                                          <p:spTgt spid="138246"/>
                                        </p:tgtEl>
                                      </p:cBhvr>
                                    </p:animEffect>
                                    <p:anim calcmode="lin" valueType="num">
                                      <p:cBhvr>
                                        <p:cTn id="48" dur="1000" fill="hold"/>
                                        <p:tgtEl>
                                          <p:spTgt spid="138246"/>
                                        </p:tgtEl>
                                        <p:attrNameLst>
                                          <p:attrName>ppt_x</p:attrName>
                                        </p:attrNameLst>
                                      </p:cBhvr>
                                      <p:tavLst>
                                        <p:tav tm="0">
                                          <p:val>
                                            <p:strVal val="#ppt_x"/>
                                          </p:val>
                                        </p:tav>
                                        <p:tav tm="100000">
                                          <p:val>
                                            <p:strVal val="#ppt_x"/>
                                          </p:val>
                                        </p:tav>
                                      </p:tavLst>
                                    </p:anim>
                                    <p:anim calcmode="lin" valueType="num">
                                      <p:cBhvr>
                                        <p:cTn id="49" dur="1000" fill="hold"/>
                                        <p:tgtEl>
                                          <p:spTgt spid="1382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P spid="138245" grpId="0" animBg="1"/>
      <p:bldP spid="138246" grpId="0" animBg="1"/>
      <p:bldP spid="138247"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idx="4294967295"/>
          </p:nvPr>
        </p:nvSpPr>
        <p:spPr>
          <a:xfrm>
            <a:off x="0" y="2130425"/>
            <a:ext cx="7772400" cy="1470025"/>
          </a:xfrm>
        </p:spPr>
        <p:txBody>
          <a:bodyPr/>
          <a:lstStyle/>
          <a:p>
            <a:pPr algn="ctr" fontAlgn="auto">
              <a:spcAft>
                <a:spcPts val="0"/>
              </a:spcAft>
              <a:defRPr/>
            </a:pPr>
            <a:r>
              <a:rPr lang="tr-TR"/>
              <a:t>Planlama</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0" y="1146175"/>
            <a:ext cx="8229600" cy="1143000"/>
          </a:xfrm>
        </p:spPr>
        <p:txBody>
          <a:bodyPr/>
          <a:lstStyle/>
          <a:p>
            <a:r>
              <a:rPr lang="tr-TR" sz="2900" dirty="0" smtClean="0"/>
              <a:t>Planlama yapmak için gerekli aşamalar:</a:t>
            </a:r>
          </a:p>
        </p:txBody>
      </p:sp>
      <p:sp>
        <p:nvSpPr>
          <p:cNvPr id="140291" name="Rectangle 3"/>
          <p:cNvSpPr>
            <a:spLocks noGrp="1" noChangeArrowheads="1"/>
          </p:cNvSpPr>
          <p:nvPr>
            <p:ph idx="4294967295"/>
          </p:nvPr>
        </p:nvSpPr>
        <p:spPr>
          <a:xfrm>
            <a:off x="0" y="2376488"/>
            <a:ext cx="8229600" cy="4389437"/>
          </a:xfrm>
        </p:spPr>
        <p:txBody>
          <a:bodyPr/>
          <a:lstStyle/>
          <a:p>
            <a:r>
              <a:rPr lang="tr-TR" dirty="0" smtClean="0"/>
              <a:t>Sınırların Belirlenmesi</a:t>
            </a:r>
          </a:p>
          <a:p>
            <a:r>
              <a:rPr lang="tr-TR" dirty="0" smtClean="0"/>
              <a:t>Verilerin toplanması</a:t>
            </a:r>
          </a:p>
          <a:p>
            <a:r>
              <a:rPr lang="tr-TR" dirty="0" smtClean="0"/>
              <a:t>Verilerin analizi</a:t>
            </a:r>
          </a:p>
          <a:p>
            <a:r>
              <a:rPr lang="tr-TR" dirty="0" smtClean="0"/>
              <a:t>Hedeflerin Belirlenmesi</a:t>
            </a:r>
          </a:p>
          <a:p>
            <a:r>
              <a:rPr lang="tr-TR" dirty="0" smtClean="0"/>
              <a:t>Hedeflerin ara değerlendirmesi</a:t>
            </a:r>
          </a:p>
          <a:p>
            <a:r>
              <a:rPr lang="tr-TR" dirty="0" smtClean="0"/>
              <a:t>Sonuçların değerlendirilmesi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0290"/>
                                        </p:tgtEl>
                                        <p:attrNameLst>
                                          <p:attrName>style.visibility</p:attrName>
                                        </p:attrNameLst>
                                      </p:cBhvr>
                                      <p:to>
                                        <p:strVal val="visible"/>
                                      </p:to>
                                    </p:set>
                                    <p:animEffect transition="in" filter="fade">
                                      <p:cBhvr>
                                        <p:cTn id="7" dur="500"/>
                                        <p:tgtEl>
                                          <p:spTgt spid="14029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0291">
                                            <p:txEl>
                                              <p:pRg st="0" end="0"/>
                                            </p:txEl>
                                          </p:spTgt>
                                        </p:tgtEl>
                                        <p:attrNameLst>
                                          <p:attrName>style.visibility</p:attrName>
                                        </p:attrNameLst>
                                      </p:cBhvr>
                                      <p:to>
                                        <p:strVal val="visible"/>
                                      </p:to>
                                    </p:set>
                                    <p:animEffect transition="in" filter="fade">
                                      <p:cBhvr>
                                        <p:cTn id="12" dur="1000"/>
                                        <p:tgtEl>
                                          <p:spTgt spid="140291">
                                            <p:txEl>
                                              <p:pRg st="0" end="0"/>
                                            </p:txEl>
                                          </p:spTgt>
                                        </p:tgtEl>
                                      </p:cBhvr>
                                    </p:animEffect>
                                    <p:anim calcmode="lin" valueType="num">
                                      <p:cBhvr>
                                        <p:cTn id="13" dur="1000" fill="hold"/>
                                        <p:tgtEl>
                                          <p:spTgt spid="14029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0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0291">
                                            <p:txEl>
                                              <p:pRg st="1" end="1"/>
                                            </p:txEl>
                                          </p:spTgt>
                                        </p:tgtEl>
                                        <p:attrNameLst>
                                          <p:attrName>style.visibility</p:attrName>
                                        </p:attrNameLst>
                                      </p:cBhvr>
                                      <p:to>
                                        <p:strVal val="visible"/>
                                      </p:to>
                                    </p:set>
                                    <p:animEffect transition="in" filter="fade">
                                      <p:cBhvr>
                                        <p:cTn id="19" dur="1000"/>
                                        <p:tgtEl>
                                          <p:spTgt spid="140291">
                                            <p:txEl>
                                              <p:pRg st="1" end="1"/>
                                            </p:txEl>
                                          </p:spTgt>
                                        </p:tgtEl>
                                      </p:cBhvr>
                                    </p:animEffect>
                                    <p:anim calcmode="lin" valueType="num">
                                      <p:cBhvr>
                                        <p:cTn id="20" dur="1000" fill="hold"/>
                                        <p:tgtEl>
                                          <p:spTgt spid="14029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402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0291">
                                            <p:txEl>
                                              <p:pRg st="2" end="2"/>
                                            </p:txEl>
                                          </p:spTgt>
                                        </p:tgtEl>
                                        <p:attrNameLst>
                                          <p:attrName>style.visibility</p:attrName>
                                        </p:attrNameLst>
                                      </p:cBhvr>
                                      <p:to>
                                        <p:strVal val="visible"/>
                                      </p:to>
                                    </p:set>
                                    <p:animEffect transition="in" filter="fade">
                                      <p:cBhvr>
                                        <p:cTn id="26" dur="1000"/>
                                        <p:tgtEl>
                                          <p:spTgt spid="140291">
                                            <p:txEl>
                                              <p:pRg st="2" end="2"/>
                                            </p:txEl>
                                          </p:spTgt>
                                        </p:tgtEl>
                                      </p:cBhvr>
                                    </p:animEffect>
                                    <p:anim calcmode="lin" valueType="num">
                                      <p:cBhvr>
                                        <p:cTn id="27" dur="1000" fill="hold"/>
                                        <p:tgtEl>
                                          <p:spTgt spid="14029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402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0291">
                                            <p:txEl>
                                              <p:pRg st="3" end="3"/>
                                            </p:txEl>
                                          </p:spTgt>
                                        </p:tgtEl>
                                        <p:attrNameLst>
                                          <p:attrName>style.visibility</p:attrName>
                                        </p:attrNameLst>
                                      </p:cBhvr>
                                      <p:to>
                                        <p:strVal val="visible"/>
                                      </p:to>
                                    </p:set>
                                    <p:animEffect transition="in" filter="fade">
                                      <p:cBhvr>
                                        <p:cTn id="33" dur="1000"/>
                                        <p:tgtEl>
                                          <p:spTgt spid="140291">
                                            <p:txEl>
                                              <p:pRg st="3" end="3"/>
                                            </p:txEl>
                                          </p:spTgt>
                                        </p:tgtEl>
                                      </p:cBhvr>
                                    </p:animEffect>
                                    <p:anim calcmode="lin" valueType="num">
                                      <p:cBhvr>
                                        <p:cTn id="34" dur="1000" fill="hold"/>
                                        <p:tgtEl>
                                          <p:spTgt spid="140291">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402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40291">
                                            <p:txEl>
                                              <p:pRg st="4" end="4"/>
                                            </p:txEl>
                                          </p:spTgt>
                                        </p:tgtEl>
                                        <p:attrNameLst>
                                          <p:attrName>style.visibility</p:attrName>
                                        </p:attrNameLst>
                                      </p:cBhvr>
                                      <p:to>
                                        <p:strVal val="visible"/>
                                      </p:to>
                                    </p:set>
                                    <p:animEffect transition="in" filter="fade">
                                      <p:cBhvr>
                                        <p:cTn id="40" dur="1000"/>
                                        <p:tgtEl>
                                          <p:spTgt spid="140291">
                                            <p:txEl>
                                              <p:pRg st="4" end="4"/>
                                            </p:txEl>
                                          </p:spTgt>
                                        </p:tgtEl>
                                      </p:cBhvr>
                                    </p:animEffect>
                                    <p:anim calcmode="lin" valueType="num">
                                      <p:cBhvr>
                                        <p:cTn id="41" dur="1000" fill="hold"/>
                                        <p:tgtEl>
                                          <p:spTgt spid="140291">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4029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0291">
                                            <p:txEl>
                                              <p:pRg st="5" end="5"/>
                                            </p:txEl>
                                          </p:spTgt>
                                        </p:tgtEl>
                                        <p:attrNameLst>
                                          <p:attrName>style.visibility</p:attrName>
                                        </p:attrNameLst>
                                      </p:cBhvr>
                                      <p:to>
                                        <p:strVal val="visible"/>
                                      </p:to>
                                    </p:set>
                                    <p:animEffect transition="in" filter="fade">
                                      <p:cBhvr>
                                        <p:cTn id="47" dur="1000"/>
                                        <p:tgtEl>
                                          <p:spTgt spid="140291">
                                            <p:txEl>
                                              <p:pRg st="5" end="5"/>
                                            </p:txEl>
                                          </p:spTgt>
                                        </p:tgtEl>
                                      </p:cBhvr>
                                    </p:animEffect>
                                    <p:anim calcmode="lin" valueType="num">
                                      <p:cBhvr>
                                        <p:cTn id="48" dur="1000" fill="hold"/>
                                        <p:tgtEl>
                                          <p:spTgt spid="140291">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4029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P spid="140291"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idx="4294967295"/>
          </p:nvPr>
        </p:nvSpPr>
        <p:spPr>
          <a:xfrm>
            <a:off x="0" y="1146175"/>
            <a:ext cx="8229600" cy="1143000"/>
          </a:xfrm>
        </p:spPr>
        <p:txBody>
          <a:bodyPr/>
          <a:lstStyle/>
          <a:p>
            <a:r>
              <a:rPr lang="tr-TR" dirty="0" smtClean="0"/>
              <a:t>Sınırların Belirlenmesi</a:t>
            </a:r>
          </a:p>
        </p:txBody>
      </p:sp>
      <p:sp>
        <p:nvSpPr>
          <p:cNvPr id="141315" name="Rectangle 3"/>
          <p:cNvSpPr>
            <a:spLocks noGrp="1" noChangeArrowheads="1"/>
          </p:cNvSpPr>
          <p:nvPr>
            <p:ph idx="4294967295"/>
          </p:nvPr>
        </p:nvSpPr>
        <p:spPr>
          <a:xfrm>
            <a:off x="0" y="2376488"/>
            <a:ext cx="8229600" cy="4389437"/>
          </a:xfrm>
        </p:spPr>
        <p:txBody>
          <a:bodyPr/>
          <a:lstStyle/>
          <a:p>
            <a:pPr lvl="1"/>
            <a:r>
              <a:rPr lang="tr-TR" dirty="0" smtClean="0"/>
              <a:t>Çocuğun yükümlülükleri</a:t>
            </a:r>
          </a:p>
          <a:p>
            <a:pPr lvl="1"/>
            <a:r>
              <a:rPr lang="tr-TR" dirty="0" smtClean="0"/>
              <a:t>Danışmanın yükümlülükleri</a:t>
            </a:r>
          </a:p>
          <a:p>
            <a:pPr lvl="1"/>
            <a:r>
              <a:rPr lang="tr-TR" dirty="0" smtClean="0"/>
              <a:t>Ailenin yükümlülükleri</a:t>
            </a:r>
          </a:p>
          <a:p>
            <a:pPr lvl="1"/>
            <a:r>
              <a:rPr lang="tr-TR" dirty="0" smtClean="0"/>
              <a:t>Danışmanın amacı ve hedefi</a:t>
            </a:r>
          </a:p>
          <a:p>
            <a:endParaRPr lang="tr-TR" dirty="0" smtClean="0"/>
          </a:p>
          <a:p>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1314"/>
                                        </p:tgtEl>
                                        <p:attrNameLst>
                                          <p:attrName>style.visibility</p:attrName>
                                        </p:attrNameLst>
                                      </p:cBhvr>
                                      <p:to>
                                        <p:strVal val="visible"/>
                                      </p:to>
                                    </p:set>
                                    <p:animEffect transition="in" filter="fade">
                                      <p:cBhvr>
                                        <p:cTn id="7" dur="500"/>
                                        <p:tgtEl>
                                          <p:spTgt spid="141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0" y="1146175"/>
            <a:ext cx="8229600" cy="1143000"/>
          </a:xfrm>
        </p:spPr>
        <p:txBody>
          <a:bodyPr/>
          <a:lstStyle/>
          <a:p>
            <a:r>
              <a:rPr lang="tr-TR" dirty="0" smtClean="0"/>
              <a:t>Verilerin toplanması</a:t>
            </a:r>
          </a:p>
        </p:txBody>
      </p:sp>
      <p:sp>
        <p:nvSpPr>
          <p:cNvPr id="142339" name="Rectangle 3"/>
          <p:cNvSpPr>
            <a:spLocks noGrp="1" noChangeArrowheads="1"/>
          </p:cNvSpPr>
          <p:nvPr>
            <p:ph idx="4294967295"/>
          </p:nvPr>
        </p:nvSpPr>
        <p:spPr>
          <a:xfrm>
            <a:off x="0" y="2376488"/>
            <a:ext cx="8229600" cy="4389437"/>
          </a:xfrm>
        </p:spPr>
        <p:txBody>
          <a:bodyPr/>
          <a:lstStyle/>
          <a:p>
            <a:r>
              <a:rPr lang="tr-TR" dirty="0" smtClean="0"/>
              <a:t>SİR</a:t>
            </a:r>
          </a:p>
          <a:p>
            <a:r>
              <a:rPr lang="tr-TR" dirty="0" smtClean="0"/>
              <a:t>Tanıma Formu</a:t>
            </a:r>
          </a:p>
          <a:p>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338"/>
                                        </p:tgtEl>
                                        <p:attrNameLst>
                                          <p:attrName>style.visibility</p:attrName>
                                        </p:attrNameLst>
                                      </p:cBhvr>
                                      <p:to>
                                        <p:strVal val="visible"/>
                                      </p:to>
                                    </p:set>
                                    <p:animEffect transition="in" filter="fade">
                                      <p:cBhvr>
                                        <p:cTn id="7" dur="500"/>
                                        <p:tgtEl>
                                          <p:spTgt spid="14233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2339">
                                            <p:txEl>
                                              <p:pRg st="0" end="0"/>
                                            </p:txEl>
                                          </p:spTgt>
                                        </p:tgtEl>
                                        <p:attrNameLst>
                                          <p:attrName>style.visibility</p:attrName>
                                        </p:attrNameLst>
                                      </p:cBhvr>
                                      <p:to>
                                        <p:strVal val="visible"/>
                                      </p:to>
                                    </p:set>
                                    <p:animEffect transition="in" filter="fade">
                                      <p:cBhvr>
                                        <p:cTn id="12" dur="1000"/>
                                        <p:tgtEl>
                                          <p:spTgt spid="142339">
                                            <p:txEl>
                                              <p:pRg st="0" end="0"/>
                                            </p:txEl>
                                          </p:spTgt>
                                        </p:tgtEl>
                                      </p:cBhvr>
                                    </p:animEffect>
                                    <p:anim calcmode="lin" valueType="num">
                                      <p:cBhvr>
                                        <p:cTn id="13" dur="1000" fill="hold"/>
                                        <p:tgtEl>
                                          <p:spTgt spid="14233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23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2339">
                                            <p:txEl>
                                              <p:pRg st="1" end="1"/>
                                            </p:txEl>
                                          </p:spTgt>
                                        </p:tgtEl>
                                        <p:attrNameLst>
                                          <p:attrName>style.visibility</p:attrName>
                                        </p:attrNameLst>
                                      </p:cBhvr>
                                      <p:to>
                                        <p:strVal val="visible"/>
                                      </p:to>
                                    </p:set>
                                    <p:animEffect transition="in" filter="fade">
                                      <p:cBhvr>
                                        <p:cTn id="19" dur="1000"/>
                                        <p:tgtEl>
                                          <p:spTgt spid="142339">
                                            <p:txEl>
                                              <p:pRg st="1" end="1"/>
                                            </p:txEl>
                                          </p:spTgt>
                                        </p:tgtEl>
                                      </p:cBhvr>
                                    </p:animEffect>
                                    <p:anim calcmode="lin" valueType="num">
                                      <p:cBhvr>
                                        <p:cTn id="20" dur="1000" fill="hold"/>
                                        <p:tgtEl>
                                          <p:spTgt spid="14233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4233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p:bldP spid="142339"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a:xfrm>
            <a:off x="0" y="1146175"/>
            <a:ext cx="8229600" cy="1143000"/>
          </a:xfrm>
        </p:spPr>
        <p:txBody>
          <a:bodyPr/>
          <a:lstStyle/>
          <a:p>
            <a:r>
              <a:rPr lang="tr-TR" dirty="0" smtClean="0"/>
              <a:t>Verilerin analizi</a:t>
            </a:r>
          </a:p>
        </p:txBody>
      </p:sp>
      <p:sp>
        <p:nvSpPr>
          <p:cNvPr id="143363" name="Rectangle 3"/>
          <p:cNvSpPr>
            <a:spLocks noGrp="1" noChangeArrowheads="1"/>
          </p:cNvSpPr>
          <p:nvPr>
            <p:ph idx="4294967295"/>
          </p:nvPr>
        </p:nvSpPr>
        <p:spPr>
          <a:xfrm>
            <a:off x="0" y="2376488"/>
            <a:ext cx="8229600" cy="4389437"/>
          </a:xfrm>
        </p:spPr>
        <p:txBody>
          <a:bodyPr/>
          <a:lstStyle/>
          <a:p>
            <a:r>
              <a:rPr lang="tr-TR" dirty="0" smtClean="0"/>
              <a:t>Güçlü noktaları belirlemek</a:t>
            </a:r>
          </a:p>
          <a:p>
            <a:r>
              <a:rPr lang="tr-TR" dirty="0" smtClean="0"/>
              <a:t>Zayıf noktaları belirlemek</a:t>
            </a:r>
          </a:p>
          <a:p>
            <a:r>
              <a:rPr lang="tr-TR" dirty="0" smtClean="0"/>
              <a:t>Kaynakları (fırsatları) belirlemek</a:t>
            </a:r>
          </a:p>
          <a:p>
            <a:r>
              <a:rPr lang="tr-TR" dirty="0" smtClean="0"/>
              <a:t>Olası tehditleri belirlemek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62"/>
                                        </p:tgtEl>
                                        <p:attrNameLst>
                                          <p:attrName>style.visibility</p:attrName>
                                        </p:attrNameLst>
                                      </p:cBhvr>
                                      <p:to>
                                        <p:strVal val="visible"/>
                                      </p:to>
                                    </p:set>
                                    <p:animEffect transition="in" filter="fade">
                                      <p:cBhvr>
                                        <p:cTn id="7" dur="500"/>
                                        <p:tgtEl>
                                          <p:spTgt spid="14336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3363">
                                            <p:txEl>
                                              <p:pRg st="0" end="0"/>
                                            </p:txEl>
                                          </p:spTgt>
                                        </p:tgtEl>
                                        <p:attrNameLst>
                                          <p:attrName>style.visibility</p:attrName>
                                        </p:attrNameLst>
                                      </p:cBhvr>
                                      <p:to>
                                        <p:strVal val="visible"/>
                                      </p:to>
                                    </p:set>
                                    <p:animEffect transition="in" filter="fade">
                                      <p:cBhvr>
                                        <p:cTn id="12" dur="1000"/>
                                        <p:tgtEl>
                                          <p:spTgt spid="143363">
                                            <p:txEl>
                                              <p:pRg st="0" end="0"/>
                                            </p:txEl>
                                          </p:spTgt>
                                        </p:tgtEl>
                                      </p:cBhvr>
                                    </p:animEffect>
                                    <p:anim calcmode="lin" valueType="num">
                                      <p:cBhvr>
                                        <p:cTn id="13" dur="1000" fill="hold"/>
                                        <p:tgtEl>
                                          <p:spTgt spid="14336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33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3363">
                                            <p:txEl>
                                              <p:pRg st="1" end="1"/>
                                            </p:txEl>
                                          </p:spTgt>
                                        </p:tgtEl>
                                        <p:attrNameLst>
                                          <p:attrName>style.visibility</p:attrName>
                                        </p:attrNameLst>
                                      </p:cBhvr>
                                      <p:to>
                                        <p:strVal val="visible"/>
                                      </p:to>
                                    </p:set>
                                    <p:animEffect transition="in" filter="fade">
                                      <p:cBhvr>
                                        <p:cTn id="19" dur="1000"/>
                                        <p:tgtEl>
                                          <p:spTgt spid="143363">
                                            <p:txEl>
                                              <p:pRg st="1" end="1"/>
                                            </p:txEl>
                                          </p:spTgt>
                                        </p:tgtEl>
                                      </p:cBhvr>
                                    </p:animEffect>
                                    <p:anim calcmode="lin" valueType="num">
                                      <p:cBhvr>
                                        <p:cTn id="20" dur="1000" fill="hold"/>
                                        <p:tgtEl>
                                          <p:spTgt spid="14336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433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3363">
                                            <p:txEl>
                                              <p:pRg st="2" end="2"/>
                                            </p:txEl>
                                          </p:spTgt>
                                        </p:tgtEl>
                                        <p:attrNameLst>
                                          <p:attrName>style.visibility</p:attrName>
                                        </p:attrNameLst>
                                      </p:cBhvr>
                                      <p:to>
                                        <p:strVal val="visible"/>
                                      </p:to>
                                    </p:set>
                                    <p:animEffect transition="in" filter="fade">
                                      <p:cBhvr>
                                        <p:cTn id="26" dur="1000"/>
                                        <p:tgtEl>
                                          <p:spTgt spid="143363">
                                            <p:txEl>
                                              <p:pRg st="2" end="2"/>
                                            </p:txEl>
                                          </p:spTgt>
                                        </p:tgtEl>
                                      </p:cBhvr>
                                    </p:animEffect>
                                    <p:anim calcmode="lin" valueType="num">
                                      <p:cBhvr>
                                        <p:cTn id="27" dur="1000" fill="hold"/>
                                        <p:tgtEl>
                                          <p:spTgt spid="14336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433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3363">
                                            <p:txEl>
                                              <p:pRg st="3" end="3"/>
                                            </p:txEl>
                                          </p:spTgt>
                                        </p:tgtEl>
                                        <p:attrNameLst>
                                          <p:attrName>style.visibility</p:attrName>
                                        </p:attrNameLst>
                                      </p:cBhvr>
                                      <p:to>
                                        <p:strVal val="visible"/>
                                      </p:to>
                                    </p:set>
                                    <p:animEffect transition="in" filter="fade">
                                      <p:cBhvr>
                                        <p:cTn id="33" dur="1000"/>
                                        <p:tgtEl>
                                          <p:spTgt spid="143363">
                                            <p:txEl>
                                              <p:pRg st="3" end="3"/>
                                            </p:txEl>
                                          </p:spTgt>
                                        </p:tgtEl>
                                      </p:cBhvr>
                                    </p:animEffect>
                                    <p:anim calcmode="lin" valueType="num">
                                      <p:cBhvr>
                                        <p:cTn id="34" dur="1000" fill="hold"/>
                                        <p:tgtEl>
                                          <p:spTgt spid="14336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4336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p:bldP spid="14336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a:xfrm>
            <a:off x="0" y="1146175"/>
            <a:ext cx="8229600" cy="1143000"/>
          </a:xfrm>
        </p:spPr>
        <p:txBody>
          <a:bodyPr/>
          <a:lstStyle/>
          <a:p>
            <a:r>
              <a:rPr lang="tr-TR" dirty="0" smtClean="0"/>
              <a:t>Hedeflerin Belirlenmesi</a:t>
            </a:r>
          </a:p>
        </p:txBody>
      </p:sp>
      <p:sp>
        <p:nvSpPr>
          <p:cNvPr id="144387" name="Rectangle 3"/>
          <p:cNvSpPr>
            <a:spLocks noGrp="1" noChangeArrowheads="1"/>
          </p:cNvSpPr>
          <p:nvPr>
            <p:ph idx="4294967295"/>
          </p:nvPr>
        </p:nvSpPr>
        <p:spPr>
          <a:xfrm>
            <a:off x="0" y="2376488"/>
            <a:ext cx="8229600" cy="4389437"/>
          </a:xfrm>
        </p:spPr>
        <p:txBody>
          <a:bodyPr/>
          <a:lstStyle/>
          <a:p>
            <a:r>
              <a:rPr lang="tr-TR" dirty="0" smtClean="0"/>
              <a:t>8 haftalık çocuk çalışmasını tanımlamak</a:t>
            </a:r>
          </a:p>
          <a:p>
            <a:r>
              <a:rPr lang="tr-TR" dirty="0" smtClean="0"/>
              <a:t>4 haftalık aile çalışması tanımlamak</a:t>
            </a:r>
          </a:p>
          <a:p>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386"/>
                                        </p:tgtEl>
                                        <p:attrNameLst>
                                          <p:attrName>style.visibility</p:attrName>
                                        </p:attrNameLst>
                                      </p:cBhvr>
                                      <p:to>
                                        <p:strVal val="visible"/>
                                      </p:to>
                                    </p:set>
                                    <p:animEffect transition="in" filter="fade">
                                      <p:cBhvr>
                                        <p:cTn id="7" dur="500"/>
                                        <p:tgtEl>
                                          <p:spTgt spid="14438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4387">
                                            <p:txEl>
                                              <p:pRg st="0" end="0"/>
                                            </p:txEl>
                                          </p:spTgt>
                                        </p:tgtEl>
                                        <p:attrNameLst>
                                          <p:attrName>style.visibility</p:attrName>
                                        </p:attrNameLst>
                                      </p:cBhvr>
                                      <p:to>
                                        <p:strVal val="visible"/>
                                      </p:to>
                                    </p:set>
                                    <p:animEffect transition="in" filter="fade">
                                      <p:cBhvr>
                                        <p:cTn id="12" dur="1000"/>
                                        <p:tgtEl>
                                          <p:spTgt spid="144387">
                                            <p:txEl>
                                              <p:pRg st="0" end="0"/>
                                            </p:txEl>
                                          </p:spTgt>
                                        </p:tgtEl>
                                      </p:cBhvr>
                                    </p:animEffect>
                                    <p:anim calcmode="lin" valueType="num">
                                      <p:cBhvr>
                                        <p:cTn id="13" dur="1000" fill="hold"/>
                                        <p:tgtEl>
                                          <p:spTgt spid="14438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4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4387">
                                            <p:txEl>
                                              <p:pRg st="1" end="1"/>
                                            </p:txEl>
                                          </p:spTgt>
                                        </p:tgtEl>
                                        <p:attrNameLst>
                                          <p:attrName>style.visibility</p:attrName>
                                        </p:attrNameLst>
                                      </p:cBhvr>
                                      <p:to>
                                        <p:strVal val="visible"/>
                                      </p:to>
                                    </p:set>
                                    <p:animEffect transition="in" filter="fade">
                                      <p:cBhvr>
                                        <p:cTn id="19" dur="1000"/>
                                        <p:tgtEl>
                                          <p:spTgt spid="144387">
                                            <p:txEl>
                                              <p:pRg st="1" end="1"/>
                                            </p:txEl>
                                          </p:spTgt>
                                        </p:tgtEl>
                                      </p:cBhvr>
                                    </p:animEffect>
                                    <p:anim calcmode="lin" valueType="num">
                                      <p:cBhvr>
                                        <p:cTn id="20" dur="1000" fill="hold"/>
                                        <p:tgtEl>
                                          <p:spTgt spid="14438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4438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p:bldP spid="1443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idx="4294967295"/>
          </p:nvPr>
        </p:nvSpPr>
        <p:spPr>
          <a:xfrm>
            <a:off x="0" y="3141663"/>
            <a:ext cx="7772400" cy="1362075"/>
          </a:xfrm>
        </p:spPr>
        <p:txBody>
          <a:bodyPr lIns="91440" tIns="45720" rIns="91440" bIns="45720"/>
          <a:lstStyle/>
          <a:p>
            <a:pPr fontAlgn="auto">
              <a:spcAft>
                <a:spcPts val="0"/>
              </a:spcAft>
              <a:defRPr/>
            </a:pPr>
            <a:r>
              <a:rPr lang="tr-TR" sz="4400" dirty="0" smtClean="0"/>
              <a:t>KORUYUCU VE DESTEKLEYİCİ TEDBİRLER (ÇOCUKLARA ÖZGÜ GÜVENLİK TEDBİRLERİ) </a:t>
            </a:r>
            <a:br>
              <a:rPr lang="tr-TR" sz="4400" dirty="0" smtClean="0"/>
            </a:br>
            <a:endParaRPr lang="tr-TR" sz="4400" dirty="0"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a:xfrm>
            <a:off x="0" y="1146175"/>
            <a:ext cx="8229600" cy="1143000"/>
          </a:xfrm>
        </p:spPr>
        <p:txBody>
          <a:bodyPr/>
          <a:lstStyle/>
          <a:p>
            <a:r>
              <a:rPr lang="tr-TR" dirty="0" smtClean="0"/>
              <a:t>Hedeflerin ara değerlendirmesi</a:t>
            </a:r>
          </a:p>
        </p:txBody>
      </p:sp>
      <p:sp>
        <p:nvSpPr>
          <p:cNvPr id="145411" name="Rectangle 3"/>
          <p:cNvSpPr>
            <a:spLocks noGrp="1" noChangeArrowheads="1"/>
          </p:cNvSpPr>
          <p:nvPr>
            <p:ph idx="4294967295"/>
          </p:nvPr>
        </p:nvSpPr>
        <p:spPr>
          <a:xfrm>
            <a:off x="0" y="2376488"/>
            <a:ext cx="8229600" cy="4389437"/>
          </a:xfrm>
        </p:spPr>
        <p:txBody>
          <a:bodyPr/>
          <a:lstStyle/>
          <a:p>
            <a:r>
              <a:rPr lang="tr-TR" dirty="0" smtClean="0"/>
              <a:t>Belirlenen hedeflere ulaşılıp ulaşılmadığının değerlendirilmesi</a:t>
            </a:r>
          </a:p>
          <a:p>
            <a:r>
              <a:rPr lang="tr-TR" dirty="0" smtClean="0"/>
              <a:t>Hedeflerin yeniden düzenlenmesi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5410"/>
                                        </p:tgtEl>
                                        <p:attrNameLst>
                                          <p:attrName>style.visibility</p:attrName>
                                        </p:attrNameLst>
                                      </p:cBhvr>
                                      <p:to>
                                        <p:strVal val="visible"/>
                                      </p:to>
                                    </p:set>
                                    <p:animEffect transition="in" filter="fade">
                                      <p:cBhvr>
                                        <p:cTn id="7" dur="500"/>
                                        <p:tgtEl>
                                          <p:spTgt spid="1454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5411">
                                            <p:txEl>
                                              <p:pRg st="0" end="0"/>
                                            </p:txEl>
                                          </p:spTgt>
                                        </p:tgtEl>
                                        <p:attrNameLst>
                                          <p:attrName>style.visibility</p:attrName>
                                        </p:attrNameLst>
                                      </p:cBhvr>
                                      <p:to>
                                        <p:strVal val="visible"/>
                                      </p:to>
                                    </p:set>
                                    <p:animEffect transition="in" filter="fade">
                                      <p:cBhvr>
                                        <p:cTn id="12" dur="1000"/>
                                        <p:tgtEl>
                                          <p:spTgt spid="145411">
                                            <p:txEl>
                                              <p:pRg st="0" end="0"/>
                                            </p:txEl>
                                          </p:spTgt>
                                        </p:tgtEl>
                                      </p:cBhvr>
                                    </p:animEffect>
                                    <p:anim calcmode="lin" valueType="num">
                                      <p:cBhvr>
                                        <p:cTn id="13" dur="1000" fill="hold"/>
                                        <p:tgtEl>
                                          <p:spTgt spid="1454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5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5411">
                                            <p:txEl>
                                              <p:pRg st="1" end="1"/>
                                            </p:txEl>
                                          </p:spTgt>
                                        </p:tgtEl>
                                        <p:attrNameLst>
                                          <p:attrName>style.visibility</p:attrName>
                                        </p:attrNameLst>
                                      </p:cBhvr>
                                      <p:to>
                                        <p:strVal val="visible"/>
                                      </p:to>
                                    </p:set>
                                    <p:animEffect transition="in" filter="fade">
                                      <p:cBhvr>
                                        <p:cTn id="19" dur="1000"/>
                                        <p:tgtEl>
                                          <p:spTgt spid="145411">
                                            <p:txEl>
                                              <p:pRg st="1" end="1"/>
                                            </p:txEl>
                                          </p:spTgt>
                                        </p:tgtEl>
                                      </p:cBhvr>
                                    </p:animEffect>
                                    <p:anim calcmode="lin" valueType="num">
                                      <p:cBhvr>
                                        <p:cTn id="20" dur="1000" fill="hold"/>
                                        <p:tgtEl>
                                          <p:spTgt spid="14541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454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p:bldP spid="145411"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0" y="1146175"/>
            <a:ext cx="8229600" cy="1143000"/>
          </a:xfrm>
        </p:spPr>
        <p:txBody>
          <a:bodyPr/>
          <a:lstStyle/>
          <a:p>
            <a:r>
              <a:rPr lang="tr-TR" dirty="0" smtClean="0"/>
              <a:t>Sonuçların değerlendirilmesi</a:t>
            </a:r>
          </a:p>
        </p:txBody>
      </p:sp>
      <p:sp>
        <p:nvSpPr>
          <p:cNvPr id="146435" name="Rectangle 3"/>
          <p:cNvSpPr>
            <a:spLocks noGrp="1" noChangeArrowheads="1"/>
          </p:cNvSpPr>
          <p:nvPr>
            <p:ph idx="4294967295"/>
          </p:nvPr>
        </p:nvSpPr>
        <p:spPr>
          <a:xfrm>
            <a:off x="0" y="2376488"/>
            <a:ext cx="8229600" cy="4389437"/>
          </a:xfrm>
        </p:spPr>
        <p:txBody>
          <a:bodyPr/>
          <a:lstStyle/>
          <a:p>
            <a:r>
              <a:rPr lang="tr-TR" dirty="0" smtClean="0"/>
              <a:t>Belirlenen hedefler için gözlemlenebilir davranışları belirleme </a:t>
            </a:r>
          </a:p>
          <a:p>
            <a:r>
              <a:rPr lang="tr-TR" dirty="0" smtClean="0"/>
              <a:t>Belirlenen gözlemlenebilir davranışların değerlendirilmesi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6434"/>
                                        </p:tgtEl>
                                        <p:attrNameLst>
                                          <p:attrName>style.visibility</p:attrName>
                                        </p:attrNameLst>
                                      </p:cBhvr>
                                      <p:to>
                                        <p:strVal val="visible"/>
                                      </p:to>
                                    </p:set>
                                    <p:animEffect transition="in" filter="fade">
                                      <p:cBhvr>
                                        <p:cTn id="7" dur="500"/>
                                        <p:tgtEl>
                                          <p:spTgt spid="146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a:xfrm>
            <a:off x="0" y="1146175"/>
            <a:ext cx="8229600" cy="1143000"/>
          </a:xfrm>
        </p:spPr>
        <p:txBody>
          <a:bodyPr/>
          <a:lstStyle/>
          <a:p>
            <a:r>
              <a:rPr lang="tr-TR" sz="3800" b="1" dirty="0" smtClean="0"/>
              <a:t>Sosyal İnceleme Raporu</a:t>
            </a:r>
            <a:r>
              <a:rPr lang="tr-TR" sz="3800" dirty="0" smtClean="0"/>
              <a:t/>
            </a:r>
            <a:br>
              <a:rPr lang="tr-TR" sz="3800" dirty="0" smtClean="0"/>
            </a:br>
            <a:endParaRPr lang="tr-TR" sz="3800" dirty="0" smtClean="0"/>
          </a:p>
        </p:txBody>
      </p:sp>
      <p:sp>
        <p:nvSpPr>
          <p:cNvPr id="147459" name="Rectangle 3"/>
          <p:cNvSpPr>
            <a:spLocks noGrp="1" noChangeArrowheads="1"/>
          </p:cNvSpPr>
          <p:nvPr>
            <p:ph idx="4294967295"/>
          </p:nvPr>
        </p:nvSpPr>
        <p:spPr>
          <a:xfrm>
            <a:off x="0" y="2376488"/>
            <a:ext cx="8229600" cy="4389437"/>
          </a:xfrm>
        </p:spPr>
        <p:txBody>
          <a:bodyPr/>
          <a:lstStyle/>
          <a:p>
            <a:pPr>
              <a:lnSpc>
                <a:spcPct val="80000"/>
              </a:lnSpc>
            </a:pPr>
            <a:r>
              <a:rPr lang="tr-TR" sz="1900" dirty="0" smtClean="0"/>
              <a:t>Sosyal inceleme raporu, suça sürüklenen çocuklarla ilgili olarak; </a:t>
            </a:r>
            <a:r>
              <a:rPr lang="tr-TR" sz="1900" b="1" i="1" u="sng" dirty="0" smtClean="0">
                <a:solidFill>
                  <a:srgbClr val="FF0000"/>
                </a:solidFill>
                <a:effectLst>
                  <a:outerShdw blurRad="38100" dist="38100" dir="2700000" algn="tl">
                    <a:srgbClr val="000000">
                      <a:alpha val="43137"/>
                    </a:srgbClr>
                  </a:outerShdw>
                </a:effectLst>
              </a:rPr>
              <a:t>ceza sorumluluğunun tespitinde, verilecek koruyucu ve destekleyici tedbirlerin belirlenmesinde,</a:t>
            </a:r>
            <a:r>
              <a:rPr lang="tr-TR" sz="1900" dirty="0" smtClean="0"/>
              <a:t> ceza verilecek olması halinde cezanın şahsileştirilmesinde ve seçenek yaptırımların belirlenmesinde kullanılır.</a:t>
            </a:r>
          </a:p>
          <a:p>
            <a:pPr>
              <a:lnSpc>
                <a:spcPct val="80000"/>
              </a:lnSpc>
            </a:pPr>
            <a:r>
              <a:rPr lang="tr-TR" sz="1900" dirty="0" smtClean="0"/>
              <a:t>Sosyal inceleme raporu soruşturma aşamasında; Cumhuriyet savcısı tarafından hakkında dava açılacak suça sürüklenen çocuğun ceza sorumluluğunun var olup olmadığına ilişkin mahkemece yapılacak değerlendirmede göz önünde bulundurulmak veya mahkemeden talep edilecek ceza, güvenlik tedbiri veya koruyucu destekleyici tedbirlere ilişkin talebine dayanak oluşturmak üzere istenir. </a:t>
            </a:r>
          </a:p>
          <a:p>
            <a:pPr>
              <a:lnSpc>
                <a:spcPct val="80000"/>
              </a:lnSpc>
            </a:pPr>
            <a:r>
              <a:rPr lang="tr-TR" sz="1900" dirty="0" smtClean="0"/>
              <a:t>Kovuşturma aşamasında ise sosyal inceleme raporu mahkeme tarafından, suça sürüklenen çocuğun ceza sorumluluğu hakkında karar verebilmek için ve verilecek kararı belirlemek üzere ya da denetim veya denetimli serbestlik kararı verildiğinde denetim planı hazırlanmadan önce düzenlettirilir.</a:t>
            </a:r>
            <a:endParaRPr lang="tr-TR" sz="1900" b="1" u="sng" dirty="0"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idx="4294967295"/>
          </p:nvPr>
        </p:nvSpPr>
        <p:spPr>
          <a:xfrm>
            <a:off x="0" y="1146175"/>
            <a:ext cx="8229600" cy="1143000"/>
          </a:xfrm>
        </p:spPr>
        <p:txBody>
          <a:bodyPr/>
          <a:lstStyle/>
          <a:p>
            <a:r>
              <a:rPr lang="tr-TR" sz="3800" b="1" u="sng" dirty="0" smtClean="0"/>
              <a:t>SİR dört ana bölümden oluşur</a:t>
            </a:r>
            <a:r>
              <a:rPr lang="tr-TR" sz="3800" dirty="0" smtClean="0"/>
              <a:t/>
            </a:r>
            <a:br>
              <a:rPr lang="tr-TR" sz="3800" dirty="0" smtClean="0"/>
            </a:br>
            <a:endParaRPr lang="tr-TR" sz="3800" dirty="0" smtClean="0"/>
          </a:p>
        </p:txBody>
      </p:sp>
      <p:sp>
        <p:nvSpPr>
          <p:cNvPr id="148483" name="Rectangle 3"/>
          <p:cNvSpPr>
            <a:spLocks noGrp="1" noChangeArrowheads="1"/>
          </p:cNvSpPr>
          <p:nvPr>
            <p:ph idx="4294967295"/>
          </p:nvPr>
        </p:nvSpPr>
        <p:spPr>
          <a:xfrm>
            <a:off x="0" y="2376488"/>
            <a:ext cx="8229600" cy="4389437"/>
          </a:xfrm>
        </p:spPr>
        <p:txBody>
          <a:bodyPr/>
          <a:lstStyle/>
          <a:p>
            <a:r>
              <a:rPr lang="tr-TR" dirty="0" smtClean="0"/>
              <a:t>Resmi bilgiler</a:t>
            </a:r>
          </a:p>
          <a:p>
            <a:r>
              <a:rPr lang="tr-TR" dirty="0" smtClean="0"/>
              <a:t>Bilgi toplama yolları ve kaynakları</a:t>
            </a:r>
          </a:p>
          <a:p>
            <a:r>
              <a:rPr lang="tr-TR" dirty="0" smtClean="0"/>
              <a:t>Değerlendirme</a:t>
            </a:r>
          </a:p>
          <a:p>
            <a:r>
              <a:rPr lang="tr-TR" dirty="0" smtClean="0"/>
              <a:t>Müdahale</a:t>
            </a:r>
          </a:p>
          <a:p>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8482"/>
                                        </p:tgtEl>
                                        <p:attrNameLst>
                                          <p:attrName>style.visibility</p:attrName>
                                        </p:attrNameLst>
                                      </p:cBhvr>
                                      <p:to>
                                        <p:strVal val="visible"/>
                                      </p:to>
                                    </p:set>
                                    <p:animEffect transition="in" filter="fade">
                                      <p:cBhvr>
                                        <p:cTn id="7" dur="500"/>
                                        <p:tgtEl>
                                          <p:spTgt spid="14848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8483">
                                            <p:txEl>
                                              <p:pRg st="0" end="0"/>
                                            </p:txEl>
                                          </p:spTgt>
                                        </p:tgtEl>
                                        <p:attrNameLst>
                                          <p:attrName>style.visibility</p:attrName>
                                        </p:attrNameLst>
                                      </p:cBhvr>
                                      <p:to>
                                        <p:strVal val="visible"/>
                                      </p:to>
                                    </p:set>
                                    <p:animEffect transition="in" filter="fade">
                                      <p:cBhvr>
                                        <p:cTn id="12" dur="1000"/>
                                        <p:tgtEl>
                                          <p:spTgt spid="148483">
                                            <p:txEl>
                                              <p:pRg st="0" end="0"/>
                                            </p:txEl>
                                          </p:spTgt>
                                        </p:tgtEl>
                                      </p:cBhvr>
                                    </p:animEffect>
                                    <p:anim calcmode="lin" valueType="num">
                                      <p:cBhvr>
                                        <p:cTn id="13" dur="1000" fill="hold"/>
                                        <p:tgtEl>
                                          <p:spTgt spid="14848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84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8483">
                                            <p:txEl>
                                              <p:pRg st="1" end="1"/>
                                            </p:txEl>
                                          </p:spTgt>
                                        </p:tgtEl>
                                        <p:attrNameLst>
                                          <p:attrName>style.visibility</p:attrName>
                                        </p:attrNameLst>
                                      </p:cBhvr>
                                      <p:to>
                                        <p:strVal val="visible"/>
                                      </p:to>
                                    </p:set>
                                    <p:animEffect transition="in" filter="fade">
                                      <p:cBhvr>
                                        <p:cTn id="19" dur="1000"/>
                                        <p:tgtEl>
                                          <p:spTgt spid="148483">
                                            <p:txEl>
                                              <p:pRg st="1" end="1"/>
                                            </p:txEl>
                                          </p:spTgt>
                                        </p:tgtEl>
                                      </p:cBhvr>
                                    </p:animEffect>
                                    <p:anim calcmode="lin" valueType="num">
                                      <p:cBhvr>
                                        <p:cTn id="20" dur="1000" fill="hold"/>
                                        <p:tgtEl>
                                          <p:spTgt spid="14848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484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8483">
                                            <p:txEl>
                                              <p:pRg st="2" end="2"/>
                                            </p:txEl>
                                          </p:spTgt>
                                        </p:tgtEl>
                                        <p:attrNameLst>
                                          <p:attrName>style.visibility</p:attrName>
                                        </p:attrNameLst>
                                      </p:cBhvr>
                                      <p:to>
                                        <p:strVal val="visible"/>
                                      </p:to>
                                    </p:set>
                                    <p:animEffect transition="in" filter="fade">
                                      <p:cBhvr>
                                        <p:cTn id="26" dur="1000"/>
                                        <p:tgtEl>
                                          <p:spTgt spid="148483">
                                            <p:txEl>
                                              <p:pRg st="2" end="2"/>
                                            </p:txEl>
                                          </p:spTgt>
                                        </p:tgtEl>
                                      </p:cBhvr>
                                    </p:animEffect>
                                    <p:anim calcmode="lin" valueType="num">
                                      <p:cBhvr>
                                        <p:cTn id="27" dur="1000" fill="hold"/>
                                        <p:tgtEl>
                                          <p:spTgt spid="14848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484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8483">
                                            <p:txEl>
                                              <p:pRg st="3" end="3"/>
                                            </p:txEl>
                                          </p:spTgt>
                                        </p:tgtEl>
                                        <p:attrNameLst>
                                          <p:attrName>style.visibility</p:attrName>
                                        </p:attrNameLst>
                                      </p:cBhvr>
                                      <p:to>
                                        <p:strVal val="visible"/>
                                      </p:to>
                                    </p:set>
                                    <p:animEffect transition="in" filter="fade">
                                      <p:cBhvr>
                                        <p:cTn id="33" dur="1000"/>
                                        <p:tgtEl>
                                          <p:spTgt spid="148483">
                                            <p:txEl>
                                              <p:pRg st="3" end="3"/>
                                            </p:txEl>
                                          </p:spTgt>
                                        </p:tgtEl>
                                      </p:cBhvr>
                                    </p:animEffect>
                                    <p:anim calcmode="lin" valueType="num">
                                      <p:cBhvr>
                                        <p:cTn id="34" dur="1000" fill="hold"/>
                                        <p:tgtEl>
                                          <p:spTgt spid="14848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4848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p:bldP spid="14848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a:xfrm>
            <a:off x="0" y="1146175"/>
            <a:ext cx="8229600" cy="1143000"/>
          </a:xfrm>
        </p:spPr>
        <p:txBody>
          <a:bodyPr/>
          <a:lstStyle/>
          <a:p>
            <a:r>
              <a:rPr lang="tr-TR" dirty="0" smtClean="0"/>
              <a:t>Resmi bilgiler</a:t>
            </a:r>
          </a:p>
        </p:txBody>
      </p:sp>
      <p:sp>
        <p:nvSpPr>
          <p:cNvPr id="149507" name="Rectangle 3"/>
          <p:cNvSpPr>
            <a:spLocks noGrp="1" noChangeArrowheads="1"/>
          </p:cNvSpPr>
          <p:nvPr>
            <p:ph idx="4294967295"/>
          </p:nvPr>
        </p:nvSpPr>
        <p:spPr>
          <a:xfrm>
            <a:off x="0" y="1935163"/>
            <a:ext cx="8229600" cy="2941637"/>
          </a:xfrm>
        </p:spPr>
        <p:txBody>
          <a:bodyPr/>
          <a:lstStyle/>
          <a:p>
            <a:pPr>
              <a:buFont typeface="Wingdings" pitchFamily="2" charset="2"/>
              <a:buNone/>
            </a:pPr>
            <a:r>
              <a:rPr lang="tr-TR" b="1" u="sng" dirty="0" smtClean="0"/>
              <a:t>Raporun hangi nedenle yazıldığı / yasal dayanağı</a:t>
            </a:r>
            <a:endParaRPr lang="tr-TR" dirty="0" smtClean="0"/>
          </a:p>
          <a:p>
            <a:pPr>
              <a:buFont typeface="Wingdings" pitchFamily="2" charset="2"/>
              <a:buNone/>
            </a:pPr>
            <a:r>
              <a:rPr lang="tr-TR" dirty="0" smtClean="0"/>
              <a:t>a)Görevlendiren makam ve dosya </a:t>
            </a:r>
            <a:r>
              <a:rPr lang="tr-TR" dirty="0" err="1" smtClean="0"/>
              <a:t>no</a:t>
            </a:r>
            <a:endParaRPr lang="tr-TR" dirty="0" smtClean="0"/>
          </a:p>
          <a:p>
            <a:pPr>
              <a:buFont typeface="Wingdings" pitchFamily="2" charset="2"/>
              <a:buNone/>
            </a:pPr>
            <a:r>
              <a:rPr lang="tr-TR" dirty="0" smtClean="0"/>
              <a:t>b)Rapor istem nedeni</a:t>
            </a:r>
          </a:p>
          <a:p>
            <a:pPr>
              <a:buFont typeface="Wingdings" pitchFamily="2" charset="2"/>
              <a:buNone/>
            </a:pPr>
            <a:r>
              <a:rPr lang="tr-TR" dirty="0" smtClean="0"/>
              <a:t>c)Rapor istem tarihi</a:t>
            </a:r>
          </a:p>
          <a:p>
            <a:pPr>
              <a:buFont typeface="Wingdings" pitchFamily="2" charset="2"/>
              <a:buNone/>
            </a:pPr>
            <a:r>
              <a:rPr lang="tr-TR" dirty="0" smtClean="0"/>
              <a:t>d)Rapor teslim tarihi			</a:t>
            </a:r>
          </a:p>
          <a:p>
            <a:pPr>
              <a:buFont typeface="Wingdings" pitchFamily="2" charset="2"/>
              <a:buNone/>
            </a:pPr>
            <a:r>
              <a:rPr lang="tr-TR" dirty="0" smtClean="0"/>
              <a:t>e)Raporu hazırlayanın adı soyadı, </a:t>
            </a:r>
            <a:r>
              <a:rPr lang="tr-TR" dirty="0" err="1" smtClean="0"/>
              <a:t>ünvanı</a:t>
            </a:r>
            <a:r>
              <a:rPr lang="tr-TR"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9506"/>
                                        </p:tgtEl>
                                        <p:attrNameLst>
                                          <p:attrName>style.visibility</p:attrName>
                                        </p:attrNameLst>
                                      </p:cBhvr>
                                      <p:to>
                                        <p:strVal val="visible"/>
                                      </p:to>
                                    </p:set>
                                    <p:animEffect transition="in" filter="fade">
                                      <p:cBhvr>
                                        <p:cTn id="7" dur="500"/>
                                        <p:tgtEl>
                                          <p:spTgt spid="14950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9507">
                                            <p:txEl>
                                              <p:pRg st="0" end="0"/>
                                            </p:txEl>
                                          </p:spTgt>
                                        </p:tgtEl>
                                        <p:attrNameLst>
                                          <p:attrName>style.visibility</p:attrName>
                                        </p:attrNameLst>
                                      </p:cBhvr>
                                      <p:to>
                                        <p:strVal val="visible"/>
                                      </p:to>
                                    </p:set>
                                    <p:animEffect transition="in" filter="fade">
                                      <p:cBhvr>
                                        <p:cTn id="12" dur="1000"/>
                                        <p:tgtEl>
                                          <p:spTgt spid="149507">
                                            <p:txEl>
                                              <p:pRg st="0" end="0"/>
                                            </p:txEl>
                                          </p:spTgt>
                                        </p:tgtEl>
                                      </p:cBhvr>
                                    </p:animEffect>
                                    <p:anim calcmode="lin" valueType="num">
                                      <p:cBhvr>
                                        <p:cTn id="13" dur="1000" fill="hold"/>
                                        <p:tgtEl>
                                          <p:spTgt spid="14950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95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9507">
                                            <p:txEl>
                                              <p:pRg st="1" end="1"/>
                                            </p:txEl>
                                          </p:spTgt>
                                        </p:tgtEl>
                                        <p:attrNameLst>
                                          <p:attrName>style.visibility</p:attrName>
                                        </p:attrNameLst>
                                      </p:cBhvr>
                                      <p:to>
                                        <p:strVal val="visible"/>
                                      </p:to>
                                    </p:set>
                                    <p:animEffect transition="in" filter="fade">
                                      <p:cBhvr>
                                        <p:cTn id="19" dur="1000"/>
                                        <p:tgtEl>
                                          <p:spTgt spid="149507">
                                            <p:txEl>
                                              <p:pRg st="1" end="1"/>
                                            </p:txEl>
                                          </p:spTgt>
                                        </p:tgtEl>
                                      </p:cBhvr>
                                    </p:animEffect>
                                    <p:anim calcmode="lin" valueType="num">
                                      <p:cBhvr>
                                        <p:cTn id="20" dur="1000" fill="hold"/>
                                        <p:tgtEl>
                                          <p:spTgt spid="14950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495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9507">
                                            <p:txEl>
                                              <p:pRg st="2" end="2"/>
                                            </p:txEl>
                                          </p:spTgt>
                                        </p:tgtEl>
                                        <p:attrNameLst>
                                          <p:attrName>style.visibility</p:attrName>
                                        </p:attrNameLst>
                                      </p:cBhvr>
                                      <p:to>
                                        <p:strVal val="visible"/>
                                      </p:to>
                                    </p:set>
                                    <p:animEffect transition="in" filter="fade">
                                      <p:cBhvr>
                                        <p:cTn id="26" dur="1000"/>
                                        <p:tgtEl>
                                          <p:spTgt spid="149507">
                                            <p:txEl>
                                              <p:pRg st="2" end="2"/>
                                            </p:txEl>
                                          </p:spTgt>
                                        </p:tgtEl>
                                      </p:cBhvr>
                                    </p:animEffect>
                                    <p:anim calcmode="lin" valueType="num">
                                      <p:cBhvr>
                                        <p:cTn id="27" dur="1000" fill="hold"/>
                                        <p:tgtEl>
                                          <p:spTgt spid="14950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495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9507">
                                            <p:txEl>
                                              <p:pRg st="3" end="3"/>
                                            </p:txEl>
                                          </p:spTgt>
                                        </p:tgtEl>
                                        <p:attrNameLst>
                                          <p:attrName>style.visibility</p:attrName>
                                        </p:attrNameLst>
                                      </p:cBhvr>
                                      <p:to>
                                        <p:strVal val="visible"/>
                                      </p:to>
                                    </p:set>
                                    <p:animEffect transition="in" filter="fade">
                                      <p:cBhvr>
                                        <p:cTn id="33" dur="1000"/>
                                        <p:tgtEl>
                                          <p:spTgt spid="149507">
                                            <p:txEl>
                                              <p:pRg st="3" end="3"/>
                                            </p:txEl>
                                          </p:spTgt>
                                        </p:tgtEl>
                                      </p:cBhvr>
                                    </p:animEffect>
                                    <p:anim calcmode="lin" valueType="num">
                                      <p:cBhvr>
                                        <p:cTn id="34" dur="1000" fill="hold"/>
                                        <p:tgtEl>
                                          <p:spTgt spid="14950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495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49507">
                                            <p:txEl>
                                              <p:pRg st="4" end="4"/>
                                            </p:txEl>
                                          </p:spTgt>
                                        </p:tgtEl>
                                        <p:attrNameLst>
                                          <p:attrName>style.visibility</p:attrName>
                                        </p:attrNameLst>
                                      </p:cBhvr>
                                      <p:to>
                                        <p:strVal val="visible"/>
                                      </p:to>
                                    </p:set>
                                    <p:animEffect transition="in" filter="fade">
                                      <p:cBhvr>
                                        <p:cTn id="40" dur="1000"/>
                                        <p:tgtEl>
                                          <p:spTgt spid="149507">
                                            <p:txEl>
                                              <p:pRg st="4" end="4"/>
                                            </p:txEl>
                                          </p:spTgt>
                                        </p:tgtEl>
                                      </p:cBhvr>
                                    </p:animEffect>
                                    <p:anim calcmode="lin" valueType="num">
                                      <p:cBhvr>
                                        <p:cTn id="41" dur="1000" fill="hold"/>
                                        <p:tgtEl>
                                          <p:spTgt spid="149507">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4950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9507">
                                            <p:txEl>
                                              <p:pRg st="5" end="5"/>
                                            </p:txEl>
                                          </p:spTgt>
                                        </p:tgtEl>
                                        <p:attrNameLst>
                                          <p:attrName>style.visibility</p:attrName>
                                        </p:attrNameLst>
                                      </p:cBhvr>
                                      <p:to>
                                        <p:strVal val="visible"/>
                                      </p:to>
                                    </p:set>
                                    <p:animEffect transition="in" filter="fade">
                                      <p:cBhvr>
                                        <p:cTn id="47" dur="1000"/>
                                        <p:tgtEl>
                                          <p:spTgt spid="149507">
                                            <p:txEl>
                                              <p:pRg st="5" end="5"/>
                                            </p:txEl>
                                          </p:spTgt>
                                        </p:tgtEl>
                                      </p:cBhvr>
                                    </p:animEffect>
                                    <p:anim calcmode="lin" valueType="num">
                                      <p:cBhvr>
                                        <p:cTn id="48" dur="1000" fill="hold"/>
                                        <p:tgtEl>
                                          <p:spTgt spid="149507">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4950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p:bldP spid="149507"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a:xfrm>
            <a:off x="0" y="1146175"/>
            <a:ext cx="8229600" cy="1143000"/>
          </a:xfrm>
        </p:spPr>
        <p:txBody>
          <a:bodyPr/>
          <a:lstStyle/>
          <a:p>
            <a:r>
              <a:rPr lang="tr-TR" dirty="0" smtClean="0"/>
              <a:t>Resmi bilgiler</a:t>
            </a:r>
          </a:p>
        </p:txBody>
      </p:sp>
      <p:sp>
        <p:nvSpPr>
          <p:cNvPr id="5" name="Rectangle 3"/>
          <p:cNvSpPr>
            <a:spLocks noGrp="1" noChangeArrowheads="1"/>
          </p:cNvSpPr>
          <p:nvPr>
            <p:ph idx="4294967295"/>
          </p:nvPr>
        </p:nvSpPr>
        <p:spPr>
          <a:xfrm>
            <a:off x="0" y="2376488"/>
            <a:ext cx="8229600" cy="4389437"/>
          </a:xfrm>
        </p:spPr>
        <p:txBody>
          <a:bodyPr/>
          <a:lstStyle/>
          <a:p>
            <a:pPr>
              <a:lnSpc>
                <a:spcPct val="90000"/>
              </a:lnSpc>
              <a:buFont typeface="Wingdings" pitchFamily="2" charset="2"/>
              <a:buNone/>
            </a:pPr>
            <a:r>
              <a:rPr lang="tr-TR" b="1" u="sng" dirty="0" smtClean="0"/>
              <a:t>Kişisel Bilgiler</a:t>
            </a:r>
          </a:p>
          <a:p>
            <a:pPr>
              <a:lnSpc>
                <a:spcPct val="90000"/>
              </a:lnSpc>
              <a:buFont typeface="Wingdings" pitchFamily="2" charset="2"/>
              <a:buNone/>
            </a:pPr>
            <a:r>
              <a:rPr lang="tr-TR" dirty="0" smtClean="0"/>
              <a:t>a)TC kimlik numarası</a:t>
            </a:r>
          </a:p>
          <a:p>
            <a:pPr>
              <a:lnSpc>
                <a:spcPct val="90000"/>
              </a:lnSpc>
              <a:buFont typeface="Wingdings" pitchFamily="2" charset="2"/>
              <a:buNone/>
            </a:pPr>
            <a:r>
              <a:rPr lang="tr-TR" dirty="0" smtClean="0"/>
              <a:t>b)Adı soyadı </a:t>
            </a:r>
          </a:p>
          <a:p>
            <a:pPr>
              <a:lnSpc>
                <a:spcPct val="90000"/>
              </a:lnSpc>
              <a:buFont typeface="Wingdings" pitchFamily="2" charset="2"/>
              <a:buNone/>
            </a:pPr>
            <a:r>
              <a:rPr lang="tr-TR" dirty="0" smtClean="0"/>
              <a:t>c)Cinsiyeti </a:t>
            </a:r>
          </a:p>
          <a:p>
            <a:pPr>
              <a:lnSpc>
                <a:spcPct val="90000"/>
              </a:lnSpc>
              <a:buFont typeface="Wingdings" pitchFamily="2" charset="2"/>
              <a:buNone/>
            </a:pPr>
            <a:r>
              <a:rPr lang="tr-TR" dirty="0" smtClean="0"/>
              <a:t>d)Doğum yeri ve tarihi </a:t>
            </a:r>
          </a:p>
          <a:p>
            <a:pPr>
              <a:lnSpc>
                <a:spcPct val="90000"/>
              </a:lnSpc>
              <a:buFont typeface="Wingdings" pitchFamily="2" charset="2"/>
              <a:buNone/>
            </a:pPr>
            <a:r>
              <a:rPr lang="tr-TR" dirty="0" smtClean="0"/>
              <a:t>e)Nüfusa tescil tarihi </a:t>
            </a:r>
          </a:p>
          <a:p>
            <a:pPr>
              <a:lnSpc>
                <a:spcPct val="90000"/>
              </a:lnSpc>
              <a:buFont typeface="Wingdings" pitchFamily="2" charset="2"/>
              <a:buNone/>
            </a:pPr>
            <a:r>
              <a:rPr lang="tr-TR" dirty="0" smtClean="0"/>
              <a:t>f)İkametgah adresi </a:t>
            </a:r>
          </a:p>
          <a:p>
            <a:pPr>
              <a:lnSpc>
                <a:spcPct val="90000"/>
              </a:lnSpc>
              <a:buFont typeface="Wingdings" pitchFamily="2" charset="2"/>
              <a:buNone/>
            </a:pPr>
            <a:r>
              <a:rPr lang="tr-TR" dirty="0" smtClean="0"/>
              <a:t>g)Baba adı ve soyadı, iletişim bilgileri</a:t>
            </a:r>
          </a:p>
          <a:p>
            <a:pPr>
              <a:lnSpc>
                <a:spcPct val="90000"/>
              </a:lnSpc>
              <a:buFont typeface="Wingdings" pitchFamily="2" charset="2"/>
              <a:buNone/>
            </a:pPr>
            <a:r>
              <a:rPr lang="tr-TR" dirty="0" smtClean="0"/>
              <a:t>h)Anne adı ve soyadı, iletişim bilgileri</a:t>
            </a:r>
          </a:p>
          <a:p>
            <a:pPr>
              <a:lnSpc>
                <a:spcPct val="90000"/>
              </a:lnSpc>
              <a:buFont typeface="Wingdings" pitchFamily="2" charset="2"/>
              <a:buNone/>
            </a:pPr>
            <a:r>
              <a:rPr lang="tr-TR" dirty="0" smtClean="0"/>
              <a:t>i)Anne baba yoksa yasal temsilcinin adı soyadı ve iletişim bilgileri</a:t>
            </a:r>
          </a:p>
          <a:p>
            <a:pPr>
              <a:lnSpc>
                <a:spcPct val="90000"/>
              </a:lnSpc>
              <a:buFont typeface="Wingdings" pitchFamily="2" charset="2"/>
              <a:buNone/>
            </a:pPr>
            <a:endParaRPr lang="tr-TR" dirty="0" smtClean="0"/>
          </a:p>
          <a:p>
            <a:pPr>
              <a:lnSpc>
                <a:spcPct val="90000"/>
              </a:lnSpc>
            </a:pPr>
            <a:endParaRPr lang="tr-TR" dirty="0" smtClean="0"/>
          </a:p>
        </p:txBody>
      </p:sp>
    </p:spTree>
    <p:extLst>
      <p:ext uri="{BB962C8B-B14F-4D97-AF65-F5344CB8AC3E}">
        <p14:creationId xmlns="" xmlns:p14="http://schemas.microsoft.com/office/powerpoint/2010/main" val="362458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9506"/>
                                        </p:tgtEl>
                                        <p:attrNameLst>
                                          <p:attrName>style.visibility</p:attrName>
                                        </p:attrNameLst>
                                      </p:cBhvr>
                                      <p:to>
                                        <p:strVal val="visible"/>
                                      </p:to>
                                    </p:set>
                                    <p:animEffect transition="in" filter="fade">
                                      <p:cBhvr>
                                        <p:cTn id="7" dur="500"/>
                                        <p:tgtEl>
                                          <p:spTgt spid="14950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1000"/>
                                        <p:tgtEl>
                                          <p:spTgt spid="5">
                                            <p:txEl>
                                              <p:pRg st="4" end="4"/>
                                            </p:txEl>
                                          </p:spTgt>
                                        </p:tgtEl>
                                      </p:cBhvr>
                                    </p:animEffect>
                                    <p:anim calcmode="lin" valueType="num">
                                      <p:cBhvr>
                                        <p:cTn id="4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1000"/>
                                        <p:tgtEl>
                                          <p:spTgt spid="5">
                                            <p:txEl>
                                              <p:pRg st="5" end="5"/>
                                            </p:txEl>
                                          </p:spTgt>
                                        </p:tgtEl>
                                      </p:cBhvr>
                                    </p:animEffect>
                                    <p:anim calcmode="lin" valueType="num">
                                      <p:cBhvr>
                                        <p:cTn id="4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Effect transition="in" filter="fade">
                                      <p:cBhvr>
                                        <p:cTn id="54" dur="1000"/>
                                        <p:tgtEl>
                                          <p:spTgt spid="5">
                                            <p:txEl>
                                              <p:pRg st="6" end="6"/>
                                            </p:txEl>
                                          </p:spTgt>
                                        </p:tgtEl>
                                      </p:cBhvr>
                                    </p:animEffect>
                                    <p:anim calcmode="lin" valueType="num">
                                      <p:cBhvr>
                                        <p:cTn id="5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5">
                                            <p:txEl>
                                              <p:pRg st="7" end="7"/>
                                            </p:txEl>
                                          </p:spTgt>
                                        </p:tgtEl>
                                        <p:attrNameLst>
                                          <p:attrName>style.visibility</p:attrName>
                                        </p:attrNameLst>
                                      </p:cBhvr>
                                      <p:to>
                                        <p:strVal val="visible"/>
                                      </p:to>
                                    </p:set>
                                    <p:animEffect transition="in" filter="fade">
                                      <p:cBhvr>
                                        <p:cTn id="61" dur="1000"/>
                                        <p:tgtEl>
                                          <p:spTgt spid="5">
                                            <p:txEl>
                                              <p:pRg st="7" end="7"/>
                                            </p:txEl>
                                          </p:spTgt>
                                        </p:tgtEl>
                                      </p:cBhvr>
                                    </p:animEffect>
                                    <p:anim calcmode="lin" valueType="num">
                                      <p:cBhvr>
                                        <p:cTn id="62"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5">
                                            <p:txEl>
                                              <p:pRg st="8" end="8"/>
                                            </p:txEl>
                                          </p:spTgt>
                                        </p:tgtEl>
                                        <p:attrNameLst>
                                          <p:attrName>style.visibility</p:attrName>
                                        </p:attrNameLst>
                                      </p:cBhvr>
                                      <p:to>
                                        <p:strVal val="visible"/>
                                      </p:to>
                                    </p:set>
                                    <p:animEffect transition="in" filter="fade">
                                      <p:cBhvr>
                                        <p:cTn id="68" dur="1000"/>
                                        <p:tgtEl>
                                          <p:spTgt spid="5">
                                            <p:txEl>
                                              <p:pRg st="8" end="8"/>
                                            </p:txEl>
                                          </p:spTgt>
                                        </p:tgtEl>
                                      </p:cBhvr>
                                    </p:animEffect>
                                    <p:anim calcmode="lin" valueType="num">
                                      <p:cBhvr>
                                        <p:cTn id="69"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5">
                                            <p:txEl>
                                              <p:pRg st="9" end="9"/>
                                            </p:txEl>
                                          </p:spTgt>
                                        </p:tgtEl>
                                        <p:attrNameLst>
                                          <p:attrName>style.visibility</p:attrName>
                                        </p:attrNameLst>
                                      </p:cBhvr>
                                      <p:to>
                                        <p:strVal val="visible"/>
                                      </p:to>
                                    </p:set>
                                    <p:animEffect transition="in" filter="fade">
                                      <p:cBhvr>
                                        <p:cTn id="75" dur="1000"/>
                                        <p:tgtEl>
                                          <p:spTgt spid="5">
                                            <p:txEl>
                                              <p:pRg st="9" end="9"/>
                                            </p:txEl>
                                          </p:spTgt>
                                        </p:tgtEl>
                                      </p:cBhvr>
                                    </p:animEffect>
                                    <p:anim calcmode="lin" valueType="num">
                                      <p:cBhvr>
                                        <p:cTn id="76"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p:bldP spid="5"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a:xfrm>
            <a:off x="914400" y="1219200"/>
            <a:ext cx="8229600" cy="1143000"/>
          </a:xfrm>
        </p:spPr>
        <p:txBody>
          <a:bodyPr/>
          <a:lstStyle/>
          <a:p>
            <a:r>
              <a:rPr lang="tr-TR" sz="3800" dirty="0" smtClean="0"/>
              <a:t>Bilgi toplama yolları ve kullanılan kaynaklar </a:t>
            </a:r>
          </a:p>
        </p:txBody>
      </p:sp>
      <p:sp>
        <p:nvSpPr>
          <p:cNvPr id="151555" name="Rectangle 3"/>
          <p:cNvSpPr>
            <a:spLocks noGrp="1" noChangeArrowheads="1"/>
          </p:cNvSpPr>
          <p:nvPr>
            <p:ph idx="4294967295"/>
          </p:nvPr>
        </p:nvSpPr>
        <p:spPr>
          <a:xfrm>
            <a:off x="0" y="3124200"/>
            <a:ext cx="8229600" cy="1951038"/>
          </a:xfrm>
        </p:spPr>
        <p:txBody>
          <a:bodyPr/>
          <a:lstStyle/>
          <a:p>
            <a:pPr>
              <a:buFont typeface="Wingdings" pitchFamily="2" charset="2"/>
              <a:buNone/>
            </a:pPr>
            <a:r>
              <a:rPr lang="tr-TR" dirty="0" smtClean="0"/>
              <a:t>Bu bölümde bilgi toplama yolları, bilginin edinildiği kaynaklar, bilgi doğrulanmamış ise nedenleri yazılır.</a:t>
            </a:r>
          </a:p>
          <a:p>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1554"/>
                                        </p:tgtEl>
                                        <p:attrNameLst>
                                          <p:attrName>style.visibility</p:attrName>
                                        </p:attrNameLst>
                                      </p:cBhvr>
                                      <p:to>
                                        <p:strVal val="visible"/>
                                      </p:to>
                                    </p:set>
                                    <p:animEffect transition="in" filter="fade">
                                      <p:cBhvr>
                                        <p:cTn id="7" dur="500"/>
                                        <p:tgtEl>
                                          <p:spTgt spid="15155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1555">
                                            <p:txEl>
                                              <p:pRg st="0" end="0"/>
                                            </p:txEl>
                                          </p:spTgt>
                                        </p:tgtEl>
                                        <p:attrNameLst>
                                          <p:attrName>style.visibility</p:attrName>
                                        </p:attrNameLst>
                                      </p:cBhvr>
                                      <p:to>
                                        <p:strVal val="visible"/>
                                      </p:to>
                                    </p:set>
                                    <p:animEffect transition="in" filter="fade">
                                      <p:cBhvr>
                                        <p:cTn id="12" dur="1000"/>
                                        <p:tgtEl>
                                          <p:spTgt spid="151555">
                                            <p:txEl>
                                              <p:pRg st="0" end="0"/>
                                            </p:txEl>
                                          </p:spTgt>
                                        </p:tgtEl>
                                      </p:cBhvr>
                                    </p:animEffect>
                                    <p:anim calcmode="lin" valueType="num">
                                      <p:cBhvr>
                                        <p:cTn id="13" dur="1000" fill="hold"/>
                                        <p:tgtEl>
                                          <p:spTgt spid="15155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155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p:bldP spid="151555"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idx="4294967295"/>
          </p:nvPr>
        </p:nvSpPr>
        <p:spPr>
          <a:xfrm>
            <a:off x="0" y="1146175"/>
            <a:ext cx="8229600" cy="1143000"/>
          </a:xfrm>
        </p:spPr>
        <p:txBody>
          <a:bodyPr/>
          <a:lstStyle/>
          <a:p>
            <a:r>
              <a:rPr lang="tr-TR" dirty="0" smtClean="0"/>
              <a:t>Değerlendirme</a:t>
            </a:r>
          </a:p>
        </p:txBody>
      </p:sp>
      <p:sp>
        <p:nvSpPr>
          <p:cNvPr id="152579" name="Rectangle 3"/>
          <p:cNvSpPr>
            <a:spLocks noGrp="1" noChangeArrowheads="1"/>
          </p:cNvSpPr>
          <p:nvPr>
            <p:ph idx="4294967295"/>
          </p:nvPr>
        </p:nvSpPr>
        <p:spPr>
          <a:xfrm>
            <a:off x="0" y="2376488"/>
            <a:ext cx="8229600" cy="4389437"/>
          </a:xfrm>
        </p:spPr>
        <p:txBody>
          <a:bodyPr/>
          <a:lstStyle/>
          <a:p>
            <a:r>
              <a:rPr lang="tr-TR" dirty="0" smtClean="0"/>
              <a:t>Suça ilişkin bilgiler</a:t>
            </a:r>
          </a:p>
          <a:p>
            <a:r>
              <a:rPr lang="tr-TR" dirty="0" smtClean="0"/>
              <a:t>Bireysel özelliklere ilişkin bilgiler</a:t>
            </a:r>
          </a:p>
          <a:p>
            <a:r>
              <a:rPr lang="tr-TR" dirty="0" smtClean="0"/>
              <a:t>Çevre ve aileye ilişkin bilgiler</a:t>
            </a:r>
          </a:p>
          <a:p>
            <a:r>
              <a:rPr lang="tr-TR" dirty="0" smtClean="0"/>
              <a:t>Okul, iş, akran ve boş zamanları değerlendirmeye ilişkin bilgiler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fade">
                                      <p:cBhvr>
                                        <p:cTn id="7" dur="500"/>
                                        <p:tgtEl>
                                          <p:spTgt spid="15257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2579">
                                            <p:txEl>
                                              <p:pRg st="0" end="0"/>
                                            </p:txEl>
                                          </p:spTgt>
                                        </p:tgtEl>
                                        <p:attrNameLst>
                                          <p:attrName>style.visibility</p:attrName>
                                        </p:attrNameLst>
                                      </p:cBhvr>
                                      <p:to>
                                        <p:strVal val="visible"/>
                                      </p:to>
                                    </p:set>
                                    <p:animEffect transition="in" filter="fade">
                                      <p:cBhvr>
                                        <p:cTn id="12" dur="1000"/>
                                        <p:tgtEl>
                                          <p:spTgt spid="152579">
                                            <p:txEl>
                                              <p:pRg st="0" end="0"/>
                                            </p:txEl>
                                          </p:spTgt>
                                        </p:tgtEl>
                                      </p:cBhvr>
                                    </p:animEffect>
                                    <p:anim calcmode="lin" valueType="num">
                                      <p:cBhvr>
                                        <p:cTn id="13" dur="1000" fill="hold"/>
                                        <p:tgtEl>
                                          <p:spTgt spid="15257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2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2579">
                                            <p:txEl>
                                              <p:pRg st="1" end="1"/>
                                            </p:txEl>
                                          </p:spTgt>
                                        </p:tgtEl>
                                        <p:attrNameLst>
                                          <p:attrName>style.visibility</p:attrName>
                                        </p:attrNameLst>
                                      </p:cBhvr>
                                      <p:to>
                                        <p:strVal val="visible"/>
                                      </p:to>
                                    </p:set>
                                    <p:animEffect transition="in" filter="fade">
                                      <p:cBhvr>
                                        <p:cTn id="19" dur="1000"/>
                                        <p:tgtEl>
                                          <p:spTgt spid="152579">
                                            <p:txEl>
                                              <p:pRg st="1" end="1"/>
                                            </p:txEl>
                                          </p:spTgt>
                                        </p:tgtEl>
                                      </p:cBhvr>
                                    </p:animEffect>
                                    <p:anim calcmode="lin" valueType="num">
                                      <p:cBhvr>
                                        <p:cTn id="20" dur="1000" fill="hold"/>
                                        <p:tgtEl>
                                          <p:spTgt spid="15257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52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2579">
                                            <p:txEl>
                                              <p:pRg st="2" end="2"/>
                                            </p:txEl>
                                          </p:spTgt>
                                        </p:tgtEl>
                                        <p:attrNameLst>
                                          <p:attrName>style.visibility</p:attrName>
                                        </p:attrNameLst>
                                      </p:cBhvr>
                                      <p:to>
                                        <p:strVal val="visible"/>
                                      </p:to>
                                    </p:set>
                                    <p:animEffect transition="in" filter="fade">
                                      <p:cBhvr>
                                        <p:cTn id="26" dur="1000"/>
                                        <p:tgtEl>
                                          <p:spTgt spid="152579">
                                            <p:txEl>
                                              <p:pRg st="2" end="2"/>
                                            </p:txEl>
                                          </p:spTgt>
                                        </p:tgtEl>
                                      </p:cBhvr>
                                    </p:animEffect>
                                    <p:anim calcmode="lin" valueType="num">
                                      <p:cBhvr>
                                        <p:cTn id="27" dur="1000" fill="hold"/>
                                        <p:tgtEl>
                                          <p:spTgt spid="15257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52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2579">
                                            <p:txEl>
                                              <p:pRg st="3" end="3"/>
                                            </p:txEl>
                                          </p:spTgt>
                                        </p:tgtEl>
                                        <p:attrNameLst>
                                          <p:attrName>style.visibility</p:attrName>
                                        </p:attrNameLst>
                                      </p:cBhvr>
                                      <p:to>
                                        <p:strVal val="visible"/>
                                      </p:to>
                                    </p:set>
                                    <p:animEffect transition="in" filter="fade">
                                      <p:cBhvr>
                                        <p:cTn id="33" dur="1000"/>
                                        <p:tgtEl>
                                          <p:spTgt spid="152579">
                                            <p:txEl>
                                              <p:pRg st="3" end="3"/>
                                            </p:txEl>
                                          </p:spTgt>
                                        </p:tgtEl>
                                      </p:cBhvr>
                                    </p:animEffect>
                                    <p:anim calcmode="lin" valueType="num">
                                      <p:cBhvr>
                                        <p:cTn id="34" dur="1000" fill="hold"/>
                                        <p:tgtEl>
                                          <p:spTgt spid="152579">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5257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P spid="152579"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a:xfrm>
            <a:off x="0" y="1146175"/>
            <a:ext cx="8229600" cy="1143000"/>
          </a:xfrm>
        </p:spPr>
        <p:txBody>
          <a:bodyPr/>
          <a:lstStyle/>
          <a:p>
            <a:r>
              <a:rPr lang="tr-TR" sz="3800" dirty="0" smtClean="0"/>
              <a:t>Suça ilişkin bilgiler</a:t>
            </a:r>
          </a:p>
        </p:txBody>
      </p:sp>
      <p:sp>
        <p:nvSpPr>
          <p:cNvPr id="153603" name="Rectangle 3"/>
          <p:cNvSpPr>
            <a:spLocks noGrp="1" noChangeArrowheads="1"/>
          </p:cNvSpPr>
          <p:nvPr>
            <p:ph idx="4294967295"/>
          </p:nvPr>
        </p:nvSpPr>
        <p:spPr>
          <a:xfrm>
            <a:off x="0" y="2362200"/>
            <a:ext cx="8229600" cy="3962400"/>
          </a:xfrm>
        </p:spPr>
        <p:txBody>
          <a:bodyPr/>
          <a:lstStyle/>
          <a:p>
            <a:pPr>
              <a:buFont typeface="Wingdings" pitchFamily="2" charset="2"/>
              <a:buNone/>
            </a:pPr>
            <a:r>
              <a:rPr lang="tr-TR" dirty="0" smtClean="0"/>
              <a:t>Suç türü ve çocuğun bu eylemdeki rolü ile ilgili bilgiler,</a:t>
            </a:r>
          </a:p>
          <a:p>
            <a:pPr lvl="1"/>
            <a:r>
              <a:rPr lang="tr-TR" dirty="0" smtClean="0"/>
              <a:t>Çocuğun suçu anlama, suçun olumsuz etkisini görebilme, suça karşı motivasyon ve tutumu ile suça ilişkin pişmanlık durumu ile ilgili bilgiler,</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idx="4294967295"/>
          </p:nvPr>
        </p:nvSpPr>
        <p:spPr>
          <a:xfrm>
            <a:off x="0" y="1146175"/>
            <a:ext cx="8229600" cy="1143000"/>
          </a:xfrm>
        </p:spPr>
        <p:txBody>
          <a:bodyPr/>
          <a:lstStyle/>
          <a:p>
            <a:r>
              <a:rPr lang="tr-TR" sz="3800" dirty="0" smtClean="0"/>
              <a:t>Bireysel özelliklere ilişkin bilgiler,</a:t>
            </a:r>
            <a:br>
              <a:rPr lang="tr-TR" sz="3800" dirty="0" smtClean="0"/>
            </a:br>
            <a:endParaRPr lang="tr-TR" sz="3800" dirty="0" smtClean="0"/>
          </a:p>
        </p:txBody>
      </p:sp>
      <p:sp>
        <p:nvSpPr>
          <p:cNvPr id="154627" name="Rectangle 3"/>
          <p:cNvSpPr>
            <a:spLocks noGrp="1" noChangeArrowheads="1"/>
          </p:cNvSpPr>
          <p:nvPr>
            <p:ph idx="4294967295"/>
          </p:nvPr>
        </p:nvSpPr>
        <p:spPr>
          <a:xfrm>
            <a:off x="0" y="2376488"/>
            <a:ext cx="8229600" cy="4389437"/>
          </a:xfrm>
        </p:spPr>
        <p:txBody>
          <a:bodyPr/>
          <a:lstStyle/>
          <a:p>
            <a:r>
              <a:rPr lang="tr-TR" dirty="0" smtClean="0"/>
              <a:t>Sosyal, duygusal ve bilişsel </a:t>
            </a:r>
            <a:r>
              <a:rPr lang="tr-TR" b="1" i="1" u="sng" dirty="0" smtClean="0">
                <a:solidFill>
                  <a:srgbClr val="FF0000"/>
                </a:solidFill>
                <a:effectLst>
                  <a:outerShdw blurRad="38100" dist="38100" dir="2700000" algn="tl">
                    <a:srgbClr val="000000">
                      <a:alpha val="43137"/>
                    </a:srgbClr>
                  </a:outerShdw>
                </a:effectLst>
              </a:rPr>
              <a:t>kontrol açısından olgunluk düzeyi,</a:t>
            </a:r>
          </a:p>
          <a:p>
            <a:r>
              <a:rPr lang="tr-TR" b="1" i="1" u="sng" dirty="0" smtClean="0">
                <a:solidFill>
                  <a:srgbClr val="FF0000"/>
                </a:solidFill>
                <a:effectLst>
                  <a:outerShdw blurRad="38100" dist="38100" dir="2700000" algn="tl">
                    <a:srgbClr val="000000">
                      <a:alpha val="43137"/>
                    </a:srgbClr>
                  </a:outerShdw>
                </a:effectLst>
              </a:rPr>
              <a:t>Çocuğun </a:t>
            </a:r>
            <a:r>
              <a:rPr lang="tr-TR" dirty="0" smtClean="0"/>
              <a:t>fiziksel, motor, duygusal, sosyal, bilişsel, ahlaki gelişim özellikleri ile dil </a:t>
            </a:r>
            <a:r>
              <a:rPr lang="tr-TR" b="1" i="1" u="sng" dirty="0" smtClean="0">
                <a:solidFill>
                  <a:srgbClr val="FF0000"/>
                </a:solidFill>
                <a:effectLst>
                  <a:outerShdw blurRad="38100" dist="38100" dir="2700000" algn="tl">
                    <a:srgbClr val="000000">
                      <a:alpha val="43137"/>
                    </a:srgbClr>
                  </a:outerShdw>
                </a:effectLst>
              </a:rPr>
              <a:t>gelişimine ilişkin bilgiler,</a:t>
            </a:r>
          </a:p>
          <a:p>
            <a:r>
              <a:rPr lang="tr-TR" dirty="0" smtClean="0"/>
              <a:t>Sosyal çalışma görevlisinin çocukla kurduğu </a:t>
            </a:r>
            <a:r>
              <a:rPr lang="tr-TR" b="1" i="1" u="sng" dirty="0" smtClean="0">
                <a:solidFill>
                  <a:srgbClr val="FF0000"/>
                </a:solidFill>
                <a:effectLst>
                  <a:outerShdw blurRad="38100" dist="38100" dir="2700000" algn="tl">
                    <a:srgbClr val="000000">
                      <a:alpha val="43137"/>
                    </a:srgbClr>
                  </a:outerShdw>
                </a:effectLst>
              </a:rPr>
              <a:t>ilişkinin niteliğine</a:t>
            </a:r>
            <a:r>
              <a:rPr lang="tr-TR" dirty="0" smtClean="0"/>
              <a:t> ait bilgiler</a:t>
            </a:r>
          </a:p>
          <a:p>
            <a:pPr marL="0" indent="0">
              <a:buNone/>
            </a:pPr>
            <a:endParaRPr lang="tr-TR" dirty="0" smtClean="0"/>
          </a:p>
          <a:p>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4626"/>
                                        </p:tgtEl>
                                        <p:attrNameLst>
                                          <p:attrName>style.visibility</p:attrName>
                                        </p:attrNameLst>
                                      </p:cBhvr>
                                      <p:to>
                                        <p:strVal val="visible"/>
                                      </p:to>
                                    </p:set>
                                    <p:animEffect transition="in" filter="fade">
                                      <p:cBhvr>
                                        <p:cTn id="7" dur="500"/>
                                        <p:tgtEl>
                                          <p:spTgt spid="1546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4627">
                                            <p:txEl>
                                              <p:pRg st="0" end="0"/>
                                            </p:txEl>
                                          </p:spTgt>
                                        </p:tgtEl>
                                        <p:attrNameLst>
                                          <p:attrName>style.visibility</p:attrName>
                                        </p:attrNameLst>
                                      </p:cBhvr>
                                      <p:to>
                                        <p:strVal val="visible"/>
                                      </p:to>
                                    </p:set>
                                    <p:animEffect transition="in" filter="fade">
                                      <p:cBhvr>
                                        <p:cTn id="12" dur="1000"/>
                                        <p:tgtEl>
                                          <p:spTgt spid="154627">
                                            <p:txEl>
                                              <p:pRg st="0" end="0"/>
                                            </p:txEl>
                                          </p:spTgt>
                                        </p:tgtEl>
                                      </p:cBhvr>
                                    </p:animEffect>
                                    <p:anim calcmode="lin" valueType="num">
                                      <p:cBhvr>
                                        <p:cTn id="13" dur="1000" fill="hold"/>
                                        <p:tgtEl>
                                          <p:spTgt spid="15462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46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4627">
                                            <p:txEl>
                                              <p:pRg st="1" end="1"/>
                                            </p:txEl>
                                          </p:spTgt>
                                        </p:tgtEl>
                                        <p:attrNameLst>
                                          <p:attrName>style.visibility</p:attrName>
                                        </p:attrNameLst>
                                      </p:cBhvr>
                                      <p:to>
                                        <p:strVal val="visible"/>
                                      </p:to>
                                    </p:set>
                                    <p:animEffect transition="in" filter="fade">
                                      <p:cBhvr>
                                        <p:cTn id="19" dur="1000"/>
                                        <p:tgtEl>
                                          <p:spTgt spid="154627">
                                            <p:txEl>
                                              <p:pRg st="1" end="1"/>
                                            </p:txEl>
                                          </p:spTgt>
                                        </p:tgtEl>
                                      </p:cBhvr>
                                    </p:animEffect>
                                    <p:anim calcmode="lin" valueType="num">
                                      <p:cBhvr>
                                        <p:cTn id="20" dur="1000" fill="hold"/>
                                        <p:tgtEl>
                                          <p:spTgt spid="15462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546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4627">
                                            <p:txEl>
                                              <p:pRg st="2" end="2"/>
                                            </p:txEl>
                                          </p:spTgt>
                                        </p:tgtEl>
                                        <p:attrNameLst>
                                          <p:attrName>style.visibility</p:attrName>
                                        </p:attrNameLst>
                                      </p:cBhvr>
                                      <p:to>
                                        <p:strVal val="visible"/>
                                      </p:to>
                                    </p:set>
                                    <p:animEffect transition="in" filter="fade">
                                      <p:cBhvr>
                                        <p:cTn id="26" dur="1000"/>
                                        <p:tgtEl>
                                          <p:spTgt spid="154627">
                                            <p:txEl>
                                              <p:pRg st="2" end="2"/>
                                            </p:txEl>
                                          </p:spTgt>
                                        </p:tgtEl>
                                      </p:cBhvr>
                                    </p:animEffect>
                                    <p:anim calcmode="lin" valueType="num">
                                      <p:cBhvr>
                                        <p:cTn id="27" dur="1000" fill="hold"/>
                                        <p:tgtEl>
                                          <p:spTgt spid="15462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5462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p:bldP spid="15462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0" y="1146175"/>
            <a:ext cx="8229600" cy="1143000"/>
          </a:xfrm>
        </p:spPr>
        <p:txBody>
          <a:bodyPr/>
          <a:lstStyle/>
          <a:p>
            <a:r>
              <a:rPr lang="tr-TR" dirty="0" smtClean="0"/>
              <a:t>Hukuksal Dayanak </a:t>
            </a:r>
          </a:p>
        </p:txBody>
      </p:sp>
      <p:sp>
        <p:nvSpPr>
          <p:cNvPr id="24579" name="Content Placeholder 2"/>
          <p:cNvSpPr>
            <a:spLocks noGrp="1"/>
          </p:cNvSpPr>
          <p:nvPr>
            <p:ph idx="4294967295"/>
          </p:nvPr>
        </p:nvSpPr>
        <p:spPr>
          <a:xfrm>
            <a:off x="914400" y="2205038"/>
            <a:ext cx="8229600" cy="4389437"/>
          </a:xfrm>
        </p:spPr>
        <p:txBody>
          <a:bodyPr/>
          <a:lstStyle/>
          <a:p>
            <a:r>
              <a:rPr lang="tr-TR" dirty="0" smtClean="0"/>
              <a:t>Çocuk Hakları Sözleşmesi </a:t>
            </a:r>
          </a:p>
          <a:p>
            <a:r>
              <a:rPr lang="tr-TR" dirty="0" smtClean="0"/>
              <a:t>Çocuk Koruma Kanunu </a:t>
            </a:r>
          </a:p>
          <a:p>
            <a:r>
              <a:rPr lang="tr-TR" dirty="0" smtClean="0"/>
              <a:t>Çocukların Koruma Kanuna Göre Verilen Koruyucu ve Destekleyici  Tedbir Kararlarının Uygulanması  Hakkında Yönetmelik</a:t>
            </a:r>
          </a:p>
          <a:p>
            <a:r>
              <a:rPr lang="tr-TR" dirty="0" smtClean="0"/>
              <a:t>Danışmanlık Tedbir Kararlarının Uygulama Usul ve Esasları Hakkında Tebliğ</a:t>
            </a:r>
          </a:p>
          <a:p>
            <a:pPr>
              <a:buFont typeface="Wingdings" pitchFamily="2" charset="2"/>
              <a:buNone/>
            </a:pPr>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fade">
                                      <p:cBhvr>
                                        <p:cTn id="12" dur="1000"/>
                                        <p:tgtEl>
                                          <p:spTgt spid="24579">
                                            <p:txEl>
                                              <p:pRg st="0" end="0"/>
                                            </p:txEl>
                                          </p:spTgt>
                                        </p:tgtEl>
                                      </p:cBhvr>
                                    </p:animEffect>
                                    <p:anim calcmode="lin" valueType="num">
                                      <p:cBhvr>
                                        <p:cTn id="13"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579">
                                            <p:txEl>
                                              <p:pRg st="1" end="1"/>
                                            </p:txEl>
                                          </p:spTgt>
                                        </p:tgtEl>
                                        <p:attrNameLst>
                                          <p:attrName>style.visibility</p:attrName>
                                        </p:attrNameLst>
                                      </p:cBhvr>
                                      <p:to>
                                        <p:strVal val="visible"/>
                                      </p:to>
                                    </p:set>
                                    <p:animEffect transition="in" filter="fade">
                                      <p:cBhvr>
                                        <p:cTn id="19" dur="1000"/>
                                        <p:tgtEl>
                                          <p:spTgt spid="24579">
                                            <p:txEl>
                                              <p:pRg st="1" end="1"/>
                                            </p:txEl>
                                          </p:spTgt>
                                        </p:tgtEl>
                                      </p:cBhvr>
                                    </p:animEffect>
                                    <p:anim calcmode="lin" valueType="num">
                                      <p:cBhvr>
                                        <p:cTn id="20"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4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4579">
                                            <p:txEl>
                                              <p:pRg st="2" end="2"/>
                                            </p:txEl>
                                          </p:spTgt>
                                        </p:tgtEl>
                                        <p:attrNameLst>
                                          <p:attrName>style.visibility</p:attrName>
                                        </p:attrNameLst>
                                      </p:cBhvr>
                                      <p:to>
                                        <p:strVal val="visible"/>
                                      </p:to>
                                    </p:set>
                                    <p:animEffect transition="in" filter="fade">
                                      <p:cBhvr>
                                        <p:cTn id="26" dur="1000"/>
                                        <p:tgtEl>
                                          <p:spTgt spid="24579">
                                            <p:txEl>
                                              <p:pRg st="2" end="2"/>
                                            </p:txEl>
                                          </p:spTgt>
                                        </p:tgtEl>
                                      </p:cBhvr>
                                    </p:animEffect>
                                    <p:anim calcmode="lin" valueType="num">
                                      <p:cBhvr>
                                        <p:cTn id="27"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4579">
                                            <p:txEl>
                                              <p:pRg st="3" end="3"/>
                                            </p:txEl>
                                          </p:spTgt>
                                        </p:tgtEl>
                                        <p:attrNameLst>
                                          <p:attrName>style.visibility</p:attrName>
                                        </p:attrNameLst>
                                      </p:cBhvr>
                                      <p:to>
                                        <p:strVal val="visible"/>
                                      </p:to>
                                    </p:set>
                                    <p:animEffect transition="in" filter="fade">
                                      <p:cBhvr>
                                        <p:cTn id="33" dur="1000"/>
                                        <p:tgtEl>
                                          <p:spTgt spid="24579">
                                            <p:txEl>
                                              <p:pRg st="3" end="3"/>
                                            </p:txEl>
                                          </p:spTgt>
                                        </p:tgtEl>
                                      </p:cBhvr>
                                    </p:animEffect>
                                    <p:anim calcmode="lin" valueType="num">
                                      <p:cBhvr>
                                        <p:cTn id="34"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457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a:xfrm>
            <a:off x="0" y="1146175"/>
            <a:ext cx="8229600" cy="1143000"/>
          </a:xfrm>
        </p:spPr>
        <p:txBody>
          <a:bodyPr/>
          <a:lstStyle/>
          <a:p>
            <a:r>
              <a:rPr lang="tr-TR" sz="3800" smtClean="0"/>
              <a:t>Çevre ve aileye ilişkin bilgiler, </a:t>
            </a:r>
            <a:br>
              <a:rPr lang="tr-TR" sz="3800" smtClean="0"/>
            </a:br>
            <a:endParaRPr lang="tr-TR" sz="3800" smtClean="0"/>
          </a:p>
        </p:txBody>
      </p:sp>
      <p:sp>
        <p:nvSpPr>
          <p:cNvPr id="155651" name="Rectangle 3"/>
          <p:cNvSpPr>
            <a:spLocks noGrp="1" noChangeArrowheads="1"/>
          </p:cNvSpPr>
          <p:nvPr>
            <p:ph idx="4294967295"/>
          </p:nvPr>
        </p:nvSpPr>
        <p:spPr>
          <a:xfrm>
            <a:off x="0" y="2376488"/>
            <a:ext cx="8229600" cy="4389437"/>
          </a:xfrm>
        </p:spPr>
        <p:txBody>
          <a:bodyPr/>
          <a:lstStyle/>
          <a:p>
            <a:r>
              <a:rPr lang="tr-TR" dirty="0" smtClean="0"/>
              <a:t>Aile yapısı ve aile üyeleri hakkındaki bilgiler,</a:t>
            </a:r>
          </a:p>
          <a:p>
            <a:r>
              <a:rPr lang="tr-TR" dirty="0" smtClean="0"/>
              <a:t>Aile içi ilişkiler, </a:t>
            </a:r>
          </a:p>
          <a:p>
            <a:r>
              <a:rPr lang="tr-TR" dirty="0" smtClean="0"/>
              <a:t>Ailenin var ise göç öyküsü,</a:t>
            </a:r>
          </a:p>
          <a:p>
            <a:r>
              <a:rPr lang="tr-TR" dirty="0" smtClean="0"/>
              <a:t>Ailenin </a:t>
            </a:r>
            <a:r>
              <a:rPr lang="tr-TR" dirty="0" err="1" smtClean="0"/>
              <a:t>sosyo</a:t>
            </a:r>
            <a:r>
              <a:rPr lang="tr-TR" dirty="0" smtClean="0"/>
              <a:t>-ekonomik durumuna ilişkin bilgiler</a:t>
            </a:r>
          </a:p>
          <a:p>
            <a:pPr>
              <a:buFont typeface="Wingdings 2" pitchFamily="18" charset="2"/>
              <a:buNone/>
            </a:pPr>
            <a:endParaRPr lang="tr-TR" dirty="0"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a:xfrm>
            <a:off x="914400" y="2565400"/>
            <a:ext cx="8229600" cy="1143000"/>
          </a:xfrm>
        </p:spPr>
        <p:txBody>
          <a:bodyPr/>
          <a:lstStyle/>
          <a:p>
            <a:r>
              <a:rPr lang="tr-TR" sz="3800" dirty="0" smtClean="0"/>
              <a:t>Okul, iş, akran ve boş zamanları değerlendirmeye ilişkin bilgiler,</a:t>
            </a:r>
            <a:br>
              <a:rPr lang="tr-TR" sz="3800" dirty="0" smtClean="0"/>
            </a:br>
            <a:endParaRPr lang="tr-TR" sz="3800" dirty="0"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0" y="1146175"/>
            <a:ext cx="8229600" cy="1143000"/>
          </a:xfrm>
        </p:spPr>
        <p:txBody>
          <a:bodyPr/>
          <a:lstStyle/>
          <a:p>
            <a:r>
              <a:rPr lang="tr-TR" smtClean="0"/>
              <a:t>Müdahale </a:t>
            </a:r>
          </a:p>
        </p:txBody>
      </p:sp>
      <p:sp>
        <p:nvSpPr>
          <p:cNvPr id="158723" name="Rectangle 3"/>
          <p:cNvSpPr>
            <a:spLocks noGrp="1" noChangeArrowheads="1"/>
          </p:cNvSpPr>
          <p:nvPr>
            <p:ph idx="4294967295"/>
          </p:nvPr>
        </p:nvSpPr>
        <p:spPr>
          <a:xfrm>
            <a:off x="0" y="2376488"/>
            <a:ext cx="8229600" cy="4389437"/>
          </a:xfrm>
        </p:spPr>
        <p:txBody>
          <a:bodyPr/>
          <a:lstStyle/>
          <a:p>
            <a:endParaRPr lang="tr-TR" b="1" u="sng" dirty="0" smtClean="0"/>
          </a:p>
          <a:p>
            <a:r>
              <a:rPr lang="tr-TR" b="1" u="sng" dirty="0" smtClean="0"/>
              <a:t>1. HEDEF;</a:t>
            </a:r>
            <a:r>
              <a:rPr lang="tr-TR" dirty="0" smtClean="0"/>
              <a:t> </a:t>
            </a:r>
            <a:endParaRPr lang="tr-TR" b="1" u="sng" dirty="0" smtClean="0"/>
          </a:p>
          <a:p>
            <a:r>
              <a:rPr lang="tr-TR" b="1" u="sng" dirty="0" smtClean="0"/>
              <a:t>2. MÜRATCATÇI SİSTEM;</a:t>
            </a:r>
            <a:r>
              <a:rPr lang="tr-TR" dirty="0" smtClean="0"/>
              <a:t> </a:t>
            </a:r>
          </a:p>
          <a:p>
            <a:r>
              <a:rPr lang="tr-TR" b="1" u="sng" dirty="0" smtClean="0"/>
              <a:t>3. DEĞİŞİM GÖREVLİSİ;</a:t>
            </a:r>
            <a:r>
              <a:rPr lang="tr-TR" dirty="0" smtClean="0"/>
              <a:t> </a:t>
            </a:r>
            <a:endParaRPr lang="tr-TR" b="1" u="sng" dirty="0" smtClean="0"/>
          </a:p>
          <a:p>
            <a:r>
              <a:rPr lang="tr-TR" b="1" u="sng" dirty="0" smtClean="0"/>
              <a:t>4. EYLEM SİSTEMİ;</a:t>
            </a:r>
            <a:r>
              <a:rPr lang="tr-TR" dirty="0" smtClean="0"/>
              <a:t> </a:t>
            </a:r>
          </a:p>
          <a:p>
            <a:pPr>
              <a:buFont typeface="Wingdings" pitchFamily="2" charset="2"/>
              <a:buNone/>
            </a:pPr>
            <a:endParaRPr lang="tr-TR" dirty="0" smtClean="0"/>
          </a:p>
          <a:p>
            <a:endParaRPr lang="tr-TR" dirty="0"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idx="4294967295"/>
          </p:nvPr>
        </p:nvSpPr>
        <p:spPr>
          <a:xfrm>
            <a:off x="0" y="1146175"/>
            <a:ext cx="8229600" cy="1143000"/>
          </a:xfrm>
        </p:spPr>
        <p:txBody>
          <a:bodyPr/>
          <a:lstStyle/>
          <a:p>
            <a:r>
              <a:rPr lang="tr-TR" b="1" u="sng" smtClean="0"/>
              <a:t> HEDEF</a:t>
            </a:r>
            <a:endParaRPr lang="tr-TR" smtClean="0"/>
          </a:p>
        </p:txBody>
      </p:sp>
      <p:sp>
        <p:nvSpPr>
          <p:cNvPr id="159747" name="Rectangle 3"/>
          <p:cNvSpPr>
            <a:spLocks noGrp="1" noChangeArrowheads="1"/>
          </p:cNvSpPr>
          <p:nvPr>
            <p:ph idx="4294967295"/>
          </p:nvPr>
        </p:nvSpPr>
        <p:spPr>
          <a:xfrm>
            <a:off x="0" y="2376488"/>
            <a:ext cx="8229600" cy="4389437"/>
          </a:xfrm>
        </p:spPr>
        <p:txBody>
          <a:bodyPr/>
          <a:lstStyle/>
          <a:p>
            <a:endParaRPr lang="tr-TR" b="1" u="sng" dirty="0" smtClean="0"/>
          </a:p>
          <a:p>
            <a:r>
              <a:rPr lang="tr-TR" dirty="0" smtClean="0"/>
              <a:t>Müdahalenin yapılacağı yer, verilecek karar ile etkilenecek ve değiştirilmeye çalışılacak </a:t>
            </a:r>
            <a:r>
              <a:rPr lang="tr-TR" b="1" i="1" u="sng" dirty="0" smtClean="0">
                <a:solidFill>
                  <a:srgbClr val="FF0000"/>
                </a:solidFill>
                <a:effectLst>
                  <a:outerShdw blurRad="38100" dist="38100" dir="2700000" algn="tl">
                    <a:srgbClr val="000000">
                      <a:alpha val="43137"/>
                    </a:srgbClr>
                  </a:outerShdw>
                </a:effectLst>
              </a:rPr>
              <a:t>çocuk, çocuğun ailesi, akran grubu, okulu, mahallesi</a:t>
            </a:r>
          </a:p>
          <a:p>
            <a:pPr>
              <a:buFont typeface="Wingdings" pitchFamily="2" charset="2"/>
              <a:buNone/>
            </a:pPr>
            <a:endParaRPr lang="tr-TR" dirty="0"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a:xfrm>
            <a:off x="0" y="1146175"/>
            <a:ext cx="8229600" cy="1143000"/>
          </a:xfrm>
        </p:spPr>
        <p:txBody>
          <a:bodyPr/>
          <a:lstStyle/>
          <a:p>
            <a:r>
              <a:rPr lang="tr-TR" b="1" u="sng" smtClean="0"/>
              <a:t>MÜRATCATÇI SİSTEM</a:t>
            </a:r>
            <a:r>
              <a:rPr lang="tr-TR" smtClean="0"/>
              <a:t> </a:t>
            </a:r>
          </a:p>
        </p:txBody>
      </p:sp>
      <p:sp>
        <p:nvSpPr>
          <p:cNvPr id="160771" name="Rectangle 3"/>
          <p:cNvSpPr>
            <a:spLocks noGrp="1" noChangeArrowheads="1"/>
          </p:cNvSpPr>
          <p:nvPr>
            <p:ph idx="4294967295"/>
          </p:nvPr>
        </p:nvSpPr>
        <p:spPr>
          <a:xfrm>
            <a:off x="0" y="2376488"/>
            <a:ext cx="8229600" cy="4389437"/>
          </a:xfrm>
        </p:spPr>
        <p:txBody>
          <a:bodyPr/>
          <a:lstStyle/>
          <a:p>
            <a:endParaRPr lang="tr-TR" b="1" u="sng" dirty="0" smtClean="0"/>
          </a:p>
          <a:p>
            <a:r>
              <a:rPr lang="tr-TR" dirty="0" smtClean="0"/>
              <a:t>Raporda bahsedilen müdahaleden </a:t>
            </a:r>
            <a:r>
              <a:rPr lang="tr-TR" b="1" i="1" u="sng" dirty="0" smtClean="0">
                <a:solidFill>
                  <a:srgbClr val="FF0000"/>
                </a:solidFill>
                <a:effectLst>
                  <a:outerShdw blurRad="38100" dist="38100" dir="2700000" algn="tl">
                    <a:srgbClr val="000000">
                      <a:alpha val="43137"/>
                    </a:srgbClr>
                  </a:outerShdw>
                </a:effectLst>
              </a:rPr>
              <a:t>yararlanacak çocuk</a:t>
            </a:r>
            <a:r>
              <a:rPr lang="tr-TR" dirty="0" smtClean="0"/>
              <a:t> ve çocuğun korunmasından </a:t>
            </a:r>
            <a:r>
              <a:rPr lang="tr-TR" b="1" i="1" u="sng" dirty="0" smtClean="0">
                <a:solidFill>
                  <a:srgbClr val="FF0000"/>
                </a:solidFill>
                <a:effectLst>
                  <a:outerShdw blurRad="38100" dist="38100" dir="2700000" algn="tl">
                    <a:srgbClr val="000000">
                      <a:alpha val="43137"/>
                    </a:srgbClr>
                  </a:outerShdw>
                </a:effectLst>
              </a:rPr>
              <a:t>yararlanacak olan toplum</a:t>
            </a:r>
          </a:p>
          <a:p>
            <a:pPr>
              <a:buFont typeface="Wingdings" pitchFamily="2" charset="2"/>
              <a:buNone/>
            </a:pPr>
            <a:endParaRPr lang="tr-TR" dirty="0"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idx="4294967295"/>
          </p:nvPr>
        </p:nvSpPr>
        <p:spPr>
          <a:xfrm>
            <a:off x="0" y="1146175"/>
            <a:ext cx="8229600" cy="1143000"/>
          </a:xfrm>
        </p:spPr>
        <p:txBody>
          <a:bodyPr/>
          <a:lstStyle/>
          <a:p>
            <a:r>
              <a:rPr lang="tr-TR" b="1" u="sng" dirty="0" smtClean="0"/>
              <a:t>DEĞİŞİM GÖREVLİSİ </a:t>
            </a:r>
            <a:endParaRPr lang="tr-TR" dirty="0" smtClean="0"/>
          </a:p>
        </p:txBody>
      </p:sp>
      <p:sp>
        <p:nvSpPr>
          <p:cNvPr id="161795" name="Rectangle 3"/>
          <p:cNvSpPr>
            <a:spLocks noGrp="1" noChangeArrowheads="1"/>
          </p:cNvSpPr>
          <p:nvPr>
            <p:ph idx="4294967295"/>
          </p:nvPr>
        </p:nvSpPr>
        <p:spPr>
          <a:xfrm>
            <a:off x="0" y="2376488"/>
            <a:ext cx="8229600" cy="4389437"/>
          </a:xfrm>
        </p:spPr>
        <p:txBody>
          <a:bodyPr/>
          <a:lstStyle/>
          <a:p>
            <a:endParaRPr lang="tr-TR" b="1" u="sng" dirty="0" smtClean="0"/>
          </a:p>
          <a:p>
            <a:r>
              <a:rPr lang="tr-TR" dirty="0" smtClean="0"/>
              <a:t>Tedbir veya değişim kararını yerine getirerek </a:t>
            </a:r>
            <a:r>
              <a:rPr lang="tr-TR" b="1" i="1" u="sng" dirty="0" smtClean="0">
                <a:solidFill>
                  <a:srgbClr val="FF0000"/>
                </a:solidFill>
                <a:effectLst>
                  <a:outerShdw blurRad="38100" dist="38100" dir="2700000" algn="tl">
                    <a:srgbClr val="000000">
                      <a:alpha val="43137"/>
                    </a:srgbClr>
                  </a:outerShdw>
                </a:effectLst>
              </a:rPr>
              <a:t>değişimi sağlayacak kişi</a:t>
            </a:r>
            <a:r>
              <a:rPr lang="tr-TR" dirty="0" smtClean="0"/>
              <a:t>. </a:t>
            </a:r>
          </a:p>
          <a:p>
            <a:endParaRPr lang="tr-TR" dirty="0" smtClean="0"/>
          </a:p>
          <a:p>
            <a:endParaRPr lang="tr-TR" dirty="0"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idx="4294967295"/>
          </p:nvPr>
        </p:nvSpPr>
        <p:spPr>
          <a:xfrm>
            <a:off x="0" y="1146175"/>
            <a:ext cx="8229600" cy="1143000"/>
          </a:xfrm>
        </p:spPr>
        <p:txBody>
          <a:bodyPr/>
          <a:lstStyle/>
          <a:p>
            <a:r>
              <a:rPr lang="tr-TR" b="1" u="sng" dirty="0" smtClean="0"/>
              <a:t>EYLEM SİSTEMİ</a:t>
            </a:r>
            <a:r>
              <a:rPr lang="tr-TR" dirty="0" smtClean="0"/>
              <a:t> </a:t>
            </a:r>
          </a:p>
        </p:txBody>
      </p:sp>
      <p:sp>
        <p:nvSpPr>
          <p:cNvPr id="162819" name="Rectangle 3"/>
          <p:cNvSpPr>
            <a:spLocks noGrp="1" noChangeArrowheads="1"/>
          </p:cNvSpPr>
          <p:nvPr>
            <p:ph idx="4294967295"/>
          </p:nvPr>
        </p:nvSpPr>
        <p:spPr>
          <a:xfrm>
            <a:off x="0" y="2376488"/>
            <a:ext cx="8229600" cy="4389437"/>
          </a:xfrm>
        </p:spPr>
        <p:txBody>
          <a:bodyPr/>
          <a:lstStyle/>
          <a:p>
            <a:endParaRPr lang="tr-TR" b="1" u="sng" dirty="0" smtClean="0"/>
          </a:p>
          <a:p>
            <a:r>
              <a:rPr lang="tr-TR" dirty="0" smtClean="0"/>
              <a:t>Kişinin değişim sürecinde </a:t>
            </a:r>
            <a:r>
              <a:rPr lang="tr-TR" b="1" i="1" u="sng" dirty="0" smtClean="0">
                <a:solidFill>
                  <a:srgbClr val="FF0000"/>
                </a:solidFill>
                <a:effectLst>
                  <a:outerShdw blurRad="38100" dist="38100" dir="2700000" algn="tl">
                    <a:srgbClr val="000000">
                      <a:alpha val="43137"/>
                    </a:srgbClr>
                  </a:outerShdw>
                </a:effectLst>
              </a:rPr>
              <a:t>yapılması gerekenler </a:t>
            </a:r>
            <a:r>
              <a:rPr lang="tr-TR" dirty="0" smtClean="0"/>
              <a:t>ve </a:t>
            </a:r>
            <a:r>
              <a:rPr lang="tr-TR" b="1" i="1" u="sng" dirty="0" smtClean="0">
                <a:solidFill>
                  <a:srgbClr val="FF0000"/>
                </a:solidFill>
                <a:effectLst>
                  <a:outerShdw blurRad="38100" dist="38100" dir="2700000" algn="tl">
                    <a:srgbClr val="000000">
                      <a:alpha val="43137"/>
                    </a:srgbClr>
                  </a:outerShdw>
                </a:effectLst>
              </a:rPr>
              <a:t>yardım alınacak kişi ve kurumlar </a:t>
            </a:r>
            <a:r>
              <a:rPr lang="tr-TR" dirty="0" smtClean="0"/>
              <a:t>(ASPB, madde tedavi merkezi, aile danışma merkezi, okul vd.) </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5"/>
          <p:cNvSpPr>
            <a:spLocks noGrp="1"/>
          </p:cNvSpPr>
          <p:nvPr>
            <p:ph type="ctrTitle" idx="4294967295"/>
          </p:nvPr>
        </p:nvSpPr>
        <p:spPr>
          <a:xfrm>
            <a:off x="0" y="2130425"/>
            <a:ext cx="7772400" cy="1470025"/>
          </a:xfrm>
        </p:spPr>
        <p:txBody>
          <a:bodyPr>
            <a:normAutofit fontScale="90000"/>
          </a:bodyPr>
          <a:lstStyle/>
          <a:p>
            <a:pPr fontAlgn="auto">
              <a:spcAft>
                <a:spcPts val="0"/>
              </a:spcAft>
              <a:defRPr/>
            </a:pPr>
            <a:r>
              <a:rPr lang="tr-TR" sz="6000" kern="10" dirty="0" smtClean="0">
                <a:ln w="9525">
                  <a:solidFill>
                    <a:srgbClr val="000000"/>
                  </a:solidFill>
                  <a:round/>
                  <a:headEnd/>
                  <a:tailEnd/>
                </a:ln>
                <a:latin typeface="Arial Black"/>
              </a:rPr>
              <a:t>ZOR” diye adlandırılan çocuk ve gençler</a:t>
            </a:r>
            <a:endParaRPr lang="tr-TR" dirty="0"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idx="4294967295"/>
          </p:nvPr>
        </p:nvSpPr>
        <p:spPr>
          <a:xfrm>
            <a:off x="1371600" y="835025"/>
            <a:ext cx="7772400" cy="865188"/>
          </a:xfrm>
        </p:spPr>
        <p:txBody>
          <a:bodyPr/>
          <a:lstStyle/>
          <a:p>
            <a:pPr marL="342900" indent="-342900">
              <a:lnSpc>
                <a:spcPct val="60000"/>
              </a:lnSpc>
              <a:spcBef>
                <a:spcPct val="20000"/>
              </a:spcBef>
            </a:pPr>
            <a:r>
              <a:rPr lang="tr-TR" sz="3000" b="1" dirty="0"/>
              <a:t>RİSKLİ DAVRANIŞLAR </a:t>
            </a:r>
          </a:p>
        </p:txBody>
      </p:sp>
      <p:sp>
        <p:nvSpPr>
          <p:cNvPr id="164868" name="Rectangle 3"/>
          <p:cNvSpPr>
            <a:spLocks noGrp="1" noChangeArrowheads="1"/>
          </p:cNvSpPr>
          <p:nvPr>
            <p:ph idx="4294967295"/>
          </p:nvPr>
        </p:nvSpPr>
        <p:spPr>
          <a:xfrm>
            <a:off x="0" y="1700213"/>
            <a:ext cx="7975600" cy="4465637"/>
          </a:xfrm>
        </p:spPr>
        <p:txBody>
          <a:bodyPr/>
          <a:lstStyle/>
          <a:p>
            <a:pPr>
              <a:lnSpc>
                <a:spcPct val="60000"/>
              </a:lnSpc>
            </a:pPr>
            <a:r>
              <a:rPr lang="tr-TR" sz="3000" dirty="0" smtClean="0"/>
              <a:t>Şiddet eğilimi</a:t>
            </a:r>
          </a:p>
          <a:p>
            <a:pPr>
              <a:lnSpc>
                <a:spcPct val="60000"/>
              </a:lnSpc>
            </a:pPr>
            <a:r>
              <a:rPr lang="tr-TR" sz="3000" dirty="0" smtClean="0"/>
              <a:t>Sık sık kavga etme</a:t>
            </a:r>
          </a:p>
          <a:p>
            <a:pPr>
              <a:lnSpc>
                <a:spcPct val="60000"/>
              </a:lnSpc>
            </a:pPr>
            <a:r>
              <a:rPr lang="tr-TR" sz="3000" dirty="0" smtClean="0"/>
              <a:t>Madde veya alkol kullanımı</a:t>
            </a:r>
          </a:p>
          <a:p>
            <a:pPr>
              <a:lnSpc>
                <a:spcPct val="60000"/>
              </a:lnSpc>
            </a:pPr>
            <a:r>
              <a:rPr lang="tr-TR" sz="3000" dirty="0" smtClean="0"/>
              <a:t>Evden kaçma</a:t>
            </a:r>
          </a:p>
          <a:p>
            <a:pPr>
              <a:lnSpc>
                <a:spcPct val="60000"/>
              </a:lnSpc>
            </a:pPr>
            <a:r>
              <a:rPr lang="tr-TR" sz="3000" dirty="0" smtClean="0"/>
              <a:t>Okuldan kaçma</a:t>
            </a:r>
          </a:p>
          <a:p>
            <a:pPr>
              <a:lnSpc>
                <a:spcPct val="60000"/>
              </a:lnSpc>
            </a:pPr>
            <a:r>
              <a:rPr lang="tr-TR" sz="3000" dirty="0" smtClean="0"/>
              <a:t>Kendine zarar verme</a:t>
            </a:r>
          </a:p>
          <a:p>
            <a:pPr>
              <a:lnSpc>
                <a:spcPct val="60000"/>
              </a:lnSpc>
            </a:pPr>
            <a:r>
              <a:rPr lang="tr-TR" sz="3000" dirty="0" smtClean="0"/>
              <a:t>Sokakta çalışma</a:t>
            </a:r>
          </a:p>
          <a:p>
            <a:pPr>
              <a:lnSpc>
                <a:spcPct val="60000"/>
              </a:lnSpc>
            </a:pPr>
            <a:r>
              <a:rPr lang="tr-TR" sz="3000" dirty="0" smtClean="0"/>
              <a:t>Riskli cinsel davranış</a:t>
            </a:r>
          </a:p>
          <a:p>
            <a:pPr>
              <a:lnSpc>
                <a:spcPct val="60000"/>
              </a:lnSpc>
            </a:pPr>
            <a:r>
              <a:rPr lang="tr-TR" sz="3000" dirty="0" smtClean="0"/>
              <a:t>Davranış sorunları</a:t>
            </a:r>
          </a:p>
          <a:p>
            <a:pPr algn="ctr">
              <a:lnSpc>
                <a:spcPct val="60000"/>
              </a:lnSpc>
              <a:buFontTx/>
              <a:buNone/>
            </a:pPr>
            <a:endParaRPr lang="tr-TR" sz="3000" b="1" dirty="0" smtClean="0"/>
          </a:p>
          <a:p>
            <a:pPr algn="ctr">
              <a:lnSpc>
                <a:spcPct val="60000"/>
              </a:lnSpc>
              <a:buFontTx/>
              <a:buNone/>
            </a:pPr>
            <a:r>
              <a:rPr lang="tr-TR" sz="3000" b="1" dirty="0" smtClean="0"/>
              <a:t>Bu davranışlardan bir yada birden fazlası bir arada olabilir.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fade">
                                      <p:cBhvr>
                                        <p:cTn id="7" dur="500"/>
                                        <p:tgtEl>
                                          <p:spTgt spid="16486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4868">
                                            <p:txEl>
                                              <p:pRg st="0" end="0"/>
                                            </p:txEl>
                                          </p:spTgt>
                                        </p:tgtEl>
                                        <p:attrNameLst>
                                          <p:attrName>style.visibility</p:attrName>
                                        </p:attrNameLst>
                                      </p:cBhvr>
                                      <p:to>
                                        <p:strVal val="visible"/>
                                      </p:to>
                                    </p:set>
                                    <p:animEffect transition="in" filter="fade">
                                      <p:cBhvr>
                                        <p:cTn id="12" dur="1000"/>
                                        <p:tgtEl>
                                          <p:spTgt spid="164868">
                                            <p:txEl>
                                              <p:pRg st="0" end="0"/>
                                            </p:txEl>
                                          </p:spTgt>
                                        </p:tgtEl>
                                      </p:cBhvr>
                                    </p:animEffect>
                                    <p:anim calcmode="lin" valueType="num">
                                      <p:cBhvr>
                                        <p:cTn id="13" dur="1000" fill="hold"/>
                                        <p:tgtEl>
                                          <p:spTgt spid="16486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486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4868">
                                            <p:txEl>
                                              <p:pRg st="1" end="1"/>
                                            </p:txEl>
                                          </p:spTgt>
                                        </p:tgtEl>
                                        <p:attrNameLst>
                                          <p:attrName>style.visibility</p:attrName>
                                        </p:attrNameLst>
                                      </p:cBhvr>
                                      <p:to>
                                        <p:strVal val="visible"/>
                                      </p:to>
                                    </p:set>
                                    <p:animEffect transition="in" filter="fade">
                                      <p:cBhvr>
                                        <p:cTn id="19" dur="1000"/>
                                        <p:tgtEl>
                                          <p:spTgt spid="164868">
                                            <p:txEl>
                                              <p:pRg st="1" end="1"/>
                                            </p:txEl>
                                          </p:spTgt>
                                        </p:tgtEl>
                                      </p:cBhvr>
                                    </p:animEffect>
                                    <p:anim calcmode="lin" valueType="num">
                                      <p:cBhvr>
                                        <p:cTn id="20" dur="1000" fill="hold"/>
                                        <p:tgtEl>
                                          <p:spTgt spid="16486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6486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4868">
                                            <p:txEl>
                                              <p:pRg st="2" end="2"/>
                                            </p:txEl>
                                          </p:spTgt>
                                        </p:tgtEl>
                                        <p:attrNameLst>
                                          <p:attrName>style.visibility</p:attrName>
                                        </p:attrNameLst>
                                      </p:cBhvr>
                                      <p:to>
                                        <p:strVal val="visible"/>
                                      </p:to>
                                    </p:set>
                                    <p:animEffect transition="in" filter="fade">
                                      <p:cBhvr>
                                        <p:cTn id="26" dur="1000"/>
                                        <p:tgtEl>
                                          <p:spTgt spid="164868">
                                            <p:txEl>
                                              <p:pRg st="2" end="2"/>
                                            </p:txEl>
                                          </p:spTgt>
                                        </p:tgtEl>
                                      </p:cBhvr>
                                    </p:animEffect>
                                    <p:anim calcmode="lin" valueType="num">
                                      <p:cBhvr>
                                        <p:cTn id="27" dur="1000" fill="hold"/>
                                        <p:tgtEl>
                                          <p:spTgt spid="16486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6486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4868">
                                            <p:txEl>
                                              <p:pRg st="3" end="3"/>
                                            </p:txEl>
                                          </p:spTgt>
                                        </p:tgtEl>
                                        <p:attrNameLst>
                                          <p:attrName>style.visibility</p:attrName>
                                        </p:attrNameLst>
                                      </p:cBhvr>
                                      <p:to>
                                        <p:strVal val="visible"/>
                                      </p:to>
                                    </p:set>
                                    <p:animEffect transition="in" filter="fade">
                                      <p:cBhvr>
                                        <p:cTn id="33" dur="1000"/>
                                        <p:tgtEl>
                                          <p:spTgt spid="164868">
                                            <p:txEl>
                                              <p:pRg st="3" end="3"/>
                                            </p:txEl>
                                          </p:spTgt>
                                        </p:tgtEl>
                                      </p:cBhvr>
                                    </p:animEffect>
                                    <p:anim calcmode="lin" valueType="num">
                                      <p:cBhvr>
                                        <p:cTn id="34" dur="1000" fill="hold"/>
                                        <p:tgtEl>
                                          <p:spTgt spid="16486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6486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4868">
                                            <p:txEl>
                                              <p:pRg st="4" end="4"/>
                                            </p:txEl>
                                          </p:spTgt>
                                        </p:tgtEl>
                                        <p:attrNameLst>
                                          <p:attrName>style.visibility</p:attrName>
                                        </p:attrNameLst>
                                      </p:cBhvr>
                                      <p:to>
                                        <p:strVal val="visible"/>
                                      </p:to>
                                    </p:set>
                                    <p:animEffect transition="in" filter="fade">
                                      <p:cBhvr>
                                        <p:cTn id="40" dur="1000"/>
                                        <p:tgtEl>
                                          <p:spTgt spid="164868">
                                            <p:txEl>
                                              <p:pRg st="4" end="4"/>
                                            </p:txEl>
                                          </p:spTgt>
                                        </p:tgtEl>
                                      </p:cBhvr>
                                    </p:animEffect>
                                    <p:anim calcmode="lin" valueType="num">
                                      <p:cBhvr>
                                        <p:cTn id="41" dur="1000" fill="hold"/>
                                        <p:tgtEl>
                                          <p:spTgt spid="164868">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6486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64868">
                                            <p:txEl>
                                              <p:pRg st="5" end="5"/>
                                            </p:txEl>
                                          </p:spTgt>
                                        </p:tgtEl>
                                        <p:attrNameLst>
                                          <p:attrName>style.visibility</p:attrName>
                                        </p:attrNameLst>
                                      </p:cBhvr>
                                      <p:to>
                                        <p:strVal val="visible"/>
                                      </p:to>
                                    </p:set>
                                    <p:animEffect transition="in" filter="fade">
                                      <p:cBhvr>
                                        <p:cTn id="47" dur="1000"/>
                                        <p:tgtEl>
                                          <p:spTgt spid="164868">
                                            <p:txEl>
                                              <p:pRg st="5" end="5"/>
                                            </p:txEl>
                                          </p:spTgt>
                                        </p:tgtEl>
                                      </p:cBhvr>
                                    </p:animEffect>
                                    <p:anim calcmode="lin" valueType="num">
                                      <p:cBhvr>
                                        <p:cTn id="48" dur="1000" fill="hold"/>
                                        <p:tgtEl>
                                          <p:spTgt spid="164868">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6486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64868">
                                            <p:txEl>
                                              <p:pRg st="6" end="6"/>
                                            </p:txEl>
                                          </p:spTgt>
                                        </p:tgtEl>
                                        <p:attrNameLst>
                                          <p:attrName>style.visibility</p:attrName>
                                        </p:attrNameLst>
                                      </p:cBhvr>
                                      <p:to>
                                        <p:strVal val="visible"/>
                                      </p:to>
                                    </p:set>
                                    <p:animEffect transition="in" filter="fade">
                                      <p:cBhvr>
                                        <p:cTn id="54" dur="1000"/>
                                        <p:tgtEl>
                                          <p:spTgt spid="164868">
                                            <p:txEl>
                                              <p:pRg st="6" end="6"/>
                                            </p:txEl>
                                          </p:spTgt>
                                        </p:tgtEl>
                                      </p:cBhvr>
                                    </p:animEffect>
                                    <p:anim calcmode="lin" valueType="num">
                                      <p:cBhvr>
                                        <p:cTn id="55" dur="1000" fill="hold"/>
                                        <p:tgtEl>
                                          <p:spTgt spid="164868">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6486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64868">
                                            <p:txEl>
                                              <p:pRg st="7" end="7"/>
                                            </p:txEl>
                                          </p:spTgt>
                                        </p:tgtEl>
                                        <p:attrNameLst>
                                          <p:attrName>style.visibility</p:attrName>
                                        </p:attrNameLst>
                                      </p:cBhvr>
                                      <p:to>
                                        <p:strVal val="visible"/>
                                      </p:to>
                                    </p:set>
                                    <p:animEffect transition="in" filter="fade">
                                      <p:cBhvr>
                                        <p:cTn id="61" dur="1000"/>
                                        <p:tgtEl>
                                          <p:spTgt spid="164868">
                                            <p:txEl>
                                              <p:pRg st="7" end="7"/>
                                            </p:txEl>
                                          </p:spTgt>
                                        </p:tgtEl>
                                      </p:cBhvr>
                                    </p:animEffect>
                                    <p:anim calcmode="lin" valueType="num">
                                      <p:cBhvr>
                                        <p:cTn id="62" dur="1000" fill="hold"/>
                                        <p:tgtEl>
                                          <p:spTgt spid="164868">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16486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64868">
                                            <p:txEl>
                                              <p:pRg st="8" end="8"/>
                                            </p:txEl>
                                          </p:spTgt>
                                        </p:tgtEl>
                                        <p:attrNameLst>
                                          <p:attrName>style.visibility</p:attrName>
                                        </p:attrNameLst>
                                      </p:cBhvr>
                                      <p:to>
                                        <p:strVal val="visible"/>
                                      </p:to>
                                    </p:set>
                                    <p:animEffect transition="in" filter="fade">
                                      <p:cBhvr>
                                        <p:cTn id="68" dur="1000"/>
                                        <p:tgtEl>
                                          <p:spTgt spid="164868">
                                            <p:txEl>
                                              <p:pRg st="8" end="8"/>
                                            </p:txEl>
                                          </p:spTgt>
                                        </p:tgtEl>
                                      </p:cBhvr>
                                    </p:animEffect>
                                    <p:anim calcmode="lin" valueType="num">
                                      <p:cBhvr>
                                        <p:cTn id="69" dur="1000" fill="hold"/>
                                        <p:tgtEl>
                                          <p:spTgt spid="164868">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16486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64868">
                                            <p:txEl>
                                              <p:pRg st="10" end="10"/>
                                            </p:txEl>
                                          </p:spTgt>
                                        </p:tgtEl>
                                        <p:attrNameLst>
                                          <p:attrName>style.visibility</p:attrName>
                                        </p:attrNameLst>
                                      </p:cBhvr>
                                      <p:to>
                                        <p:strVal val="visible"/>
                                      </p:to>
                                    </p:set>
                                    <p:animEffect transition="in" filter="fade">
                                      <p:cBhvr>
                                        <p:cTn id="75" dur="1000"/>
                                        <p:tgtEl>
                                          <p:spTgt spid="164868">
                                            <p:txEl>
                                              <p:pRg st="10" end="10"/>
                                            </p:txEl>
                                          </p:spTgt>
                                        </p:tgtEl>
                                      </p:cBhvr>
                                    </p:animEffect>
                                    <p:anim calcmode="lin" valueType="num">
                                      <p:cBhvr>
                                        <p:cTn id="76" dur="1000" fill="hold"/>
                                        <p:tgtEl>
                                          <p:spTgt spid="164868">
                                            <p:txEl>
                                              <p:pRg st="10" end="10"/>
                                            </p:txEl>
                                          </p:spTgt>
                                        </p:tgtEl>
                                        <p:attrNameLst>
                                          <p:attrName>ppt_x</p:attrName>
                                        </p:attrNameLst>
                                      </p:cBhvr>
                                      <p:tavLst>
                                        <p:tav tm="0">
                                          <p:val>
                                            <p:strVal val="#ppt_x"/>
                                          </p:val>
                                        </p:tav>
                                        <p:tav tm="100000">
                                          <p:val>
                                            <p:strVal val="#ppt_x"/>
                                          </p:val>
                                        </p:tav>
                                      </p:tavLst>
                                    </p:anim>
                                    <p:anim calcmode="lin" valueType="num">
                                      <p:cBhvr>
                                        <p:cTn id="77" dur="1000" fill="hold"/>
                                        <p:tgtEl>
                                          <p:spTgt spid="164868">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p:bldP spid="164868"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2"/>
          <p:cNvSpPr>
            <a:spLocks noChangeArrowheads="1"/>
          </p:cNvSpPr>
          <p:nvPr/>
        </p:nvSpPr>
        <p:spPr bwMode="auto">
          <a:xfrm>
            <a:off x="609600" y="1244600"/>
            <a:ext cx="7910513" cy="5111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pPr>
            <a:r>
              <a:rPr lang="tr-TR" b="1" u="sng" dirty="0">
                <a:latin typeface="Trebuchet MS" pitchFamily="34" charset="0"/>
              </a:rPr>
              <a:t>Okuldan Kaçma:</a:t>
            </a:r>
          </a:p>
          <a:p>
            <a:pPr marL="742950" lvl="1" indent="-285750">
              <a:spcBef>
                <a:spcPct val="20000"/>
              </a:spcBef>
              <a:buFontTx/>
              <a:buChar char="–"/>
            </a:pPr>
            <a:r>
              <a:rPr lang="tr-TR" dirty="0">
                <a:latin typeface="Trebuchet MS" pitchFamily="34" charset="0"/>
              </a:rPr>
              <a:t>Okuldan kaçma bir yaşam tarzıdır</a:t>
            </a:r>
          </a:p>
          <a:p>
            <a:pPr marL="742950" lvl="1" indent="-285750">
              <a:spcBef>
                <a:spcPct val="20000"/>
              </a:spcBef>
              <a:buFontTx/>
              <a:buChar char="–"/>
            </a:pPr>
            <a:r>
              <a:rPr lang="tr-TR" dirty="0">
                <a:latin typeface="Trebuchet MS" pitchFamily="34" charset="0"/>
              </a:rPr>
              <a:t>Tek başına riski ifade etmez. </a:t>
            </a:r>
          </a:p>
          <a:p>
            <a:pPr marL="742950" lvl="1" indent="-285750">
              <a:spcBef>
                <a:spcPct val="20000"/>
              </a:spcBef>
              <a:buFontTx/>
              <a:buChar char="–"/>
            </a:pPr>
            <a:r>
              <a:rPr lang="tr-TR" dirty="0">
                <a:latin typeface="Trebuchet MS" pitchFamily="34" charset="0"/>
              </a:rPr>
              <a:t>Düzenli olarak okuldan kaçarlar</a:t>
            </a:r>
          </a:p>
          <a:p>
            <a:pPr marL="742950" lvl="1" indent="-285750">
              <a:spcBef>
                <a:spcPct val="20000"/>
              </a:spcBef>
              <a:buFontTx/>
              <a:buChar char="–"/>
            </a:pPr>
            <a:r>
              <a:rPr lang="tr-TR" dirty="0">
                <a:latin typeface="Trebuchet MS" pitchFamily="34" charset="0"/>
              </a:rPr>
              <a:t>Okumayı reddetme vardır</a:t>
            </a:r>
          </a:p>
          <a:p>
            <a:pPr marL="742950" lvl="1" indent="-285750">
              <a:spcBef>
                <a:spcPct val="20000"/>
              </a:spcBef>
              <a:buFontTx/>
              <a:buChar char="–"/>
            </a:pPr>
            <a:r>
              <a:rPr lang="tr-TR" dirty="0">
                <a:latin typeface="Trebuchet MS" pitchFamily="34" charset="0"/>
              </a:rPr>
              <a:t>Devamsızlığı önemli boyutlardadır</a:t>
            </a:r>
          </a:p>
          <a:p>
            <a:pPr marL="742950" lvl="1" indent="-285750">
              <a:spcBef>
                <a:spcPct val="20000"/>
              </a:spcBef>
              <a:buFontTx/>
              <a:buChar char="–"/>
            </a:pPr>
            <a:r>
              <a:rPr lang="tr-TR" dirty="0">
                <a:latin typeface="Trebuchet MS" pitchFamily="34" charset="0"/>
              </a:rPr>
              <a:t>Okul başarısı düşüktür</a:t>
            </a:r>
          </a:p>
          <a:p>
            <a:pPr marL="342900" indent="-342900">
              <a:spcBef>
                <a:spcPct val="20000"/>
              </a:spcBef>
              <a:buFontTx/>
              <a:buChar char="•"/>
            </a:pPr>
            <a:endParaRPr lang="tr-TR" b="1" u="sng" dirty="0">
              <a:latin typeface="Trebuchet MS" pitchFamily="34" charset="0"/>
            </a:endParaRPr>
          </a:p>
          <a:p>
            <a:pPr marL="342900" indent="-342900">
              <a:spcBef>
                <a:spcPct val="20000"/>
              </a:spcBef>
            </a:pPr>
            <a:r>
              <a:rPr lang="tr-TR" b="1" u="sng" dirty="0">
                <a:latin typeface="Trebuchet MS" pitchFamily="34" charset="0"/>
              </a:rPr>
              <a:t>Evden Kaçma:</a:t>
            </a:r>
          </a:p>
          <a:p>
            <a:pPr marL="742950" lvl="1" indent="-285750">
              <a:spcBef>
                <a:spcPct val="20000"/>
              </a:spcBef>
              <a:buFontTx/>
              <a:buChar char="–"/>
            </a:pPr>
            <a:r>
              <a:rPr lang="tr-TR" dirty="0">
                <a:latin typeface="Trebuchet MS" pitchFamily="34" charset="0"/>
              </a:rPr>
              <a:t>Son bir yıl içerisinde en az bir geceyi, evde bir sorunu takiben ailesinin haberi olmadan başka bir yerde veya sokakta geçirenler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5891"/>
                                        </p:tgtEl>
                                        <p:attrNameLst>
                                          <p:attrName>style.visibility</p:attrName>
                                        </p:attrNameLst>
                                      </p:cBhvr>
                                      <p:to>
                                        <p:strVal val="visible"/>
                                      </p:to>
                                    </p:set>
                                    <p:animEffect transition="in" filter="fade">
                                      <p:cBhvr>
                                        <p:cTn id="7" dur="1000"/>
                                        <p:tgtEl>
                                          <p:spTgt spid="165891"/>
                                        </p:tgtEl>
                                      </p:cBhvr>
                                    </p:animEffect>
                                    <p:anim calcmode="lin" valueType="num">
                                      <p:cBhvr>
                                        <p:cTn id="8" dur="1000" fill="hold"/>
                                        <p:tgtEl>
                                          <p:spTgt spid="165891"/>
                                        </p:tgtEl>
                                        <p:attrNameLst>
                                          <p:attrName>ppt_x</p:attrName>
                                        </p:attrNameLst>
                                      </p:cBhvr>
                                      <p:tavLst>
                                        <p:tav tm="0">
                                          <p:val>
                                            <p:strVal val="#ppt_x"/>
                                          </p:val>
                                        </p:tav>
                                        <p:tav tm="100000">
                                          <p:val>
                                            <p:strVal val="#ppt_x"/>
                                          </p:val>
                                        </p:tav>
                                      </p:tavLst>
                                    </p:anim>
                                    <p:anim calcmode="lin" valueType="num">
                                      <p:cBhvr>
                                        <p:cTn id="9" dur="1000" fill="hold"/>
                                        <p:tgtEl>
                                          <p:spTgt spid="1658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Box 2"/>
          <p:cNvSpPr txBox="1">
            <a:spLocks noChangeArrowheads="1"/>
          </p:cNvSpPr>
          <p:nvPr/>
        </p:nvSpPr>
        <p:spPr bwMode="auto">
          <a:xfrm rot="16200000">
            <a:off x="-576217" y="3722296"/>
            <a:ext cx="4111731"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3200" dirty="0">
                <a:solidFill>
                  <a:schemeClr val="accent1">
                    <a:lumMod val="75000"/>
                  </a:schemeClr>
                </a:solidFill>
              </a:rPr>
              <a:t>Kimler Hakkında verilir</a:t>
            </a:r>
            <a:r>
              <a:rPr lang="tr-TR" sz="3200" dirty="0" smtClean="0">
                <a:solidFill>
                  <a:schemeClr val="accent1">
                    <a:lumMod val="75000"/>
                  </a:schemeClr>
                </a:solidFill>
              </a:rPr>
              <a:t>?</a:t>
            </a:r>
            <a:endParaRPr lang="tr-TR" dirty="0">
              <a:solidFill>
                <a:schemeClr val="accent1">
                  <a:lumMod val="75000"/>
                </a:schemeClr>
              </a:solidFill>
            </a:endParaRPr>
          </a:p>
        </p:txBody>
      </p:sp>
      <p:graphicFrame>
        <p:nvGraphicFramePr>
          <p:cNvPr id="4" name="Diagram 4"/>
          <p:cNvGraphicFramePr>
            <a:graphicFrameLocks/>
          </p:cNvGraphicFramePr>
          <p:nvPr>
            <p:extLst>
              <p:ext uri="{D42A27DB-BD31-4B8C-83A1-F6EECF244321}">
                <p14:modId xmlns="" xmlns:p14="http://schemas.microsoft.com/office/powerpoint/2010/main" val="1717168341"/>
              </p:ext>
            </p:extLst>
          </p:nvPr>
        </p:nvGraphicFramePr>
        <p:xfrm>
          <a:off x="2743200" y="1143000"/>
          <a:ext cx="5177711" cy="5365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382000" y="6819900"/>
            <a:ext cx="762000" cy="36512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D78D93-119B-4B09-A211-4A5C82924074}" type="slidenum">
              <a:rPr lang="tr-TR">
                <a:solidFill>
                  <a:srgbClr val="D1EAEE"/>
                </a:solidFill>
              </a:rPr>
              <a:pPr eaLnBrk="1" hangingPunct="1"/>
              <a:t>130</a:t>
            </a:fld>
            <a:endParaRPr lang="tr-TR">
              <a:solidFill>
                <a:srgbClr val="D1EAEE"/>
              </a:solidFill>
            </a:endParaRPr>
          </a:p>
        </p:txBody>
      </p:sp>
      <p:sp>
        <p:nvSpPr>
          <p:cNvPr id="166914" name="Rectangle 2"/>
          <p:cNvSpPr>
            <a:spLocks noGrp="1" noChangeArrowheads="1"/>
          </p:cNvSpPr>
          <p:nvPr>
            <p:ph type="subTitle" idx="4294967295"/>
          </p:nvPr>
        </p:nvSpPr>
        <p:spPr>
          <a:xfrm>
            <a:off x="900113" y="1371600"/>
            <a:ext cx="8243887" cy="5184775"/>
          </a:xfrm>
        </p:spPr>
        <p:txBody>
          <a:bodyPr/>
          <a:lstStyle/>
          <a:p>
            <a:pPr marR="0" algn="l">
              <a:lnSpc>
                <a:spcPct val="90000"/>
              </a:lnSpc>
            </a:pPr>
            <a:r>
              <a:rPr lang="tr-TR" u="sng" dirty="0" smtClean="0"/>
              <a:t>Sigara, alkol ve madde kullanımı</a:t>
            </a:r>
          </a:p>
          <a:p>
            <a:pPr lvl="1" algn="l">
              <a:lnSpc>
                <a:spcPct val="90000"/>
              </a:lnSpc>
              <a:buFontTx/>
              <a:buChar char="–"/>
            </a:pPr>
            <a:r>
              <a:rPr lang="tr-TR" dirty="0" smtClean="0"/>
              <a:t>Günde en az bir sigara içen  veya…</a:t>
            </a:r>
          </a:p>
          <a:p>
            <a:pPr lvl="1" algn="l">
              <a:lnSpc>
                <a:spcPct val="90000"/>
              </a:lnSpc>
              <a:buFontTx/>
              <a:buChar char="–"/>
            </a:pPr>
            <a:r>
              <a:rPr lang="tr-TR" dirty="0" smtClean="0"/>
              <a:t>Son bir ay içinde 3 veya daha fazla gün alkol alan veya… </a:t>
            </a:r>
          </a:p>
          <a:p>
            <a:pPr lvl="1" algn="l">
              <a:lnSpc>
                <a:spcPct val="90000"/>
              </a:lnSpc>
              <a:buFontTx/>
              <a:buChar char="–"/>
            </a:pPr>
            <a:r>
              <a:rPr lang="tr-TR" dirty="0" smtClean="0"/>
              <a:t>Bir kez diğer uyuşturucu veya uyarıcıları kullananlar  </a:t>
            </a:r>
          </a:p>
          <a:p>
            <a:pPr lvl="1" algn="l">
              <a:lnSpc>
                <a:spcPct val="90000"/>
              </a:lnSpc>
              <a:buFont typeface="Wingdings" pitchFamily="2" charset="2"/>
              <a:buNone/>
            </a:pPr>
            <a:endParaRPr lang="tr-TR" dirty="0" smtClean="0"/>
          </a:p>
          <a:p>
            <a:pPr marR="0" algn="l">
              <a:lnSpc>
                <a:spcPct val="90000"/>
              </a:lnSpc>
            </a:pPr>
            <a:r>
              <a:rPr lang="tr-TR" u="sng" dirty="0" smtClean="0"/>
              <a:t>Sokakta Çalışma:</a:t>
            </a:r>
          </a:p>
          <a:p>
            <a:pPr lvl="1" algn="l">
              <a:lnSpc>
                <a:spcPct val="90000"/>
              </a:lnSpc>
              <a:buFontTx/>
              <a:buChar char="–"/>
            </a:pPr>
            <a:r>
              <a:rPr lang="tr-TR" dirty="0" smtClean="0"/>
              <a:t>Son bir ay içinde en az bir gün sokakta çalışan veya bir şeyler satanlardır</a:t>
            </a:r>
          </a:p>
          <a:p>
            <a:pPr lvl="1" algn="l">
              <a:lnSpc>
                <a:spcPct val="90000"/>
              </a:lnSpc>
              <a:buFontTx/>
              <a:buChar char="–"/>
            </a:pPr>
            <a:r>
              <a:rPr lang="tr-TR" dirty="0" smtClean="0"/>
              <a:t>Çalışmanın ailesinden haberli veya habersiz olması fark etmez.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6914">
                                            <p:txEl>
                                              <p:pRg st="0" end="0"/>
                                            </p:txEl>
                                          </p:spTgt>
                                        </p:tgtEl>
                                        <p:attrNameLst>
                                          <p:attrName>style.visibility</p:attrName>
                                        </p:attrNameLst>
                                      </p:cBhvr>
                                      <p:to>
                                        <p:strVal val="visible"/>
                                      </p:to>
                                    </p:set>
                                    <p:animEffect transition="in" filter="fade">
                                      <p:cBhvr>
                                        <p:cTn id="7" dur="1000"/>
                                        <p:tgtEl>
                                          <p:spTgt spid="166914">
                                            <p:txEl>
                                              <p:pRg st="0" end="0"/>
                                            </p:txEl>
                                          </p:spTgt>
                                        </p:tgtEl>
                                      </p:cBhvr>
                                    </p:animEffect>
                                    <p:anim calcmode="lin" valueType="num">
                                      <p:cBhvr>
                                        <p:cTn id="8" dur="1000" fill="hold"/>
                                        <p:tgtEl>
                                          <p:spTgt spid="1669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69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6914">
                                            <p:txEl>
                                              <p:pRg st="1" end="1"/>
                                            </p:txEl>
                                          </p:spTgt>
                                        </p:tgtEl>
                                        <p:attrNameLst>
                                          <p:attrName>style.visibility</p:attrName>
                                        </p:attrNameLst>
                                      </p:cBhvr>
                                      <p:to>
                                        <p:strVal val="visible"/>
                                      </p:to>
                                    </p:set>
                                    <p:animEffect transition="in" filter="fade">
                                      <p:cBhvr>
                                        <p:cTn id="12" dur="1000"/>
                                        <p:tgtEl>
                                          <p:spTgt spid="166914">
                                            <p:txEl>
                                              <p:pRg st="1" end="1"/>
                                            </p:txEl>
                                          </p:spTgt>
                                        </p:tgtEl>
                                      </p:cBhvr>
                                    </p:animEffect>
                                    <p:anim calcmode="lin" valueType="num">
                                      <p:cBhvr>
                                        <p:cTn id="13" dur="1000" fill="hold"/>
                                        <p:tgtEl>
                                          <p:spTgt spid="1669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6691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6914">
                                            <p:txEl>
                                              <p:pRg st="2" end="2"/>
                                            </p:txEl>
                                          </p:spTgt>
                                        </p:tgtEl>
                                        <p:attrNameLst>
                                          <p:attrName>style.visibility</p:attrName>
                                        </p:attrNameLst>
                                      </p:cBhvr>
                                      <p:to>
                                        <p:strVal val="visible"/>
                                      </p:to>
                                    </p:set>
                                    <p:animEffect transition="in" filter="fade">
                                      <p:cBhvr>
                                        <p:cTn id="17" dur="1000"/>
                                        <p:tgtEl>
                                          <p:spTgt spid="166914">
                                            <p:txEl>
                                              <p:pRg st="2" end="2"/>
                                            </p:txEl>
                                          </p:spTgt>
                                        </p:tgtEl>
                                      </p:cBhvr>
                                    </p:animEffect>
                                    <p:anim calcmode="lin" valueType="num">
                                      <p:cBhvr>
                                        <p:cTn id="18" dur="1000" fill="hold"/>
                                        <p:tgtEl>
                                          <p:spTgt spid="16691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6691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6914">
                                            <p:txEl>
                                              <p:pRg st="3" end="3"/>
                                            </p:txEl>
                                          </p:spTgt>
                                        </p:tgtEl>
                                        <p:attrNameLst>
                                          <p:attrName>style.visibility</p:attrName>
                                        </p:attrNameLst>
                                      </p:cBhvr>
                                      <p:to>
                                        <p:strVal val="visible"/>
                                      </p:to>
                                    </p:set>
                                    <p:animEffect transition="in" filter="fade">
                                      <p:cBhvr>
                                        <p:cTn id="22" dur="1000"/>
                                        <p:tgtEl>
                                          <p:spTgt spid="166914">
                                            <p:txEl>
                                              <p:pRg st="3" end="3"/>
                                            </p:txEl>
                                          </p:spTgt>
                                        </p:tgtEl>
                                      </p:cBhvr>
                                    </p:animEffect>
                                    <p:anim calcmode="lin" valueType="num">
                                      <p:cBhvr>
                                        <p:cTn id="23" dur="1000" fill="hold"/>
                                        <p:tgtEl>
                                          <p:spTgt spid="16691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669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6914">
                                            <p:txEl>
                                              <p:pRg st="5" end="5"/>
                                            </p:txEl>
                                          </p:spTgt>
                                        </p:tgtEl>
                                        <p:attrNameLst>
                                          <p:attrName>style.visibility</p:attrName>
                                        </p:attrNameLst>
                                      </p:cBhvr>
                                      <p:to>
                                        <p:strVal val="visible"/>
                                      </p:to>
                                    </p:set>
                                    <p:animEffect transition="in" filter="fade">
                                      <p:cBhvr>
                                        <p:cTn id="29" dur="1000"/>
                                        <p:tgtEl>
                                          <p:spTgt spid="166914">
                                            <p:txEl>
                                              <p:pRg st="5" end="5"/>
                                            </p:txEl>
                                          </p:spTgt>
                                        </p:tgtEl>
                                      </p:cBhvr>
                                    </p:animEffect>
                                    <p:anim calcmode="lin" valueType="num">
                                      <p:cBhvr>
                                        <p:cTn id="30" dur="1000" fill="hold"/>
                                        <p:tgtEl>
                                          <p:spTgt spid="166914">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66914">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6914">
                                            <p:txEl>
                                              <p:pRg st="6" end="6"/>
                                            </p:txEl>
                                          </p:spTgt>
                                        </p:tgtEl>
                                        <p:attrNameLst>
                                          <p:attrName>style.visibility</p:attrName>
                                        </p:attrNameLst>
                                      </p:cBhvr>
                                      <p:to>
                                        <p:strVal val="visible"/>
                                      </p:to>
                                    </p:set>
                                    <p:animEffect transition="in" filter="fade">
                                      <p:cBhvr>
                                        <p:cTn id="34" dur="1000"/>
                                        <p:tgtEl>
                                          <p:spTgt spid="166914">
                                            <p:txEl>
                                              <p:pRg st="6" end="6"/>
                                            </p:txEl>
                                          </p:spTgt>
                                        </p:tgtEl>
                                      </p:cBhvr>
                                    </p:animEffect>
                                    <p:anim calcmode="lin" valueType="num">
                                      <p:cBhvr>
                                        <p:cTn id="35" dur="1000" fill="hold"/>
                                        <p:tgtEl>
                                          <p:spTgt spid="166914">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166914">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66914">
                                            <p:txEl>
                                              <p:pRg st="7" end="7"/>
                                            </p:txEl>
                                          </p:spTgt>
                                        </p:tgtEl>
                                        <p:attrNameLst>
                                          <p:attrName>style.visibility</p:attrName>
                                        </p:attrNameLst>
                                      </p:cBhvr>
                                      <p:to>
                                        <p:strVal val="visible"/>
                                      </p:to>
                                    </p:set>
                                    <p:animEffect transition="in" filter="fade">
                                      <p:cBhvr>
                                        <p:cTn id="39" dur="1000"/>
                                        <p:tgtEl>
                                          <p:spTgt spid="166914">
                                            <p:txEl>
                                              <p:pRg st="7" end="7"/>
                                            </p:txEl>
                                          </p:spTgt>
                                        </p:tgtEl>
                                      </p:cBhvr>
                                    </p:animEffect>
                                    <p:anim calcmode="lin" valueType="num">
                                      <p:cBhvr>
                                        <p:cTn id="40" dur="1000" fill="hold"/>
                                        <p:tgtEl>
                                          <p:spTgt spid="166914">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16691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2"/>
          <p:cNvSpPr>
            <a:spLocks noGrp="1" noChangeArrowheads="1"/>
          </p:cNvSpPr>
          <p:nvPr>
            <p:ph idx="4294967295"/>
          </p:nvPr>
        </p:nvSpPr>
        <p:spPr>
          <a:xfrm>
            <a:off x="0" y="981075"/>
            <a:ext cx="7940675" cy="5472113"/>
          </a:xfrm>
        </p:spPr>
        <p:txBody>
          <a:bodyPr/>
          <a:lstStyle/>
          <a:p>
            <a:pPr>
              <a:buFontTx/>
              <a:buNone/>
            </a:pPr>
            <a:r>
              <a:rPr lang="tr-TR" b="1" u="sng" dirty="0" smtClean="0"/>
              <a:t>Şiddet ve şiddet eğilimi olanlar</a:t>
            </a:r>
          </a:p>
          <a:p>
            <a:pPr lvl="1"/>
            <a:r>
              <a:rPr lang="tr-TR" dirty="0" smtClean="0"/>
              <a:t>Son bir yıl içerisinde sık sık fiziksel bir kavga içinde yer alanlar </a:t>
            </a:r>
          </a:p>
          <a:p>
            <a:pPr lvl="1"/>
            <a:r>
              <a:rPr lang="tr-TR" dirty="0" smtClean="0"/>
              <a:t>Yaşamı boyunca bir kez dahi bir silah taşıyanlar  </a:t>
            </a:r>
          </a:p>
          <a:p>
            <a:pPr lvl="1">
              <a:buFontTx/>
              <a:buNone/>
            </a:pPr>
            <a:endParaRPr lang="tr-TR" dirty="0" smtClean="0"/>
          </a:p>
          <a:p>
            <a:pPr>
              <a:buFontTx/>
              <a:buNone/>
            </a:pPr>
            <a:r>
              <a:rPr lang="tr-TR" b="1" u="sng" dirty="0" smtClean="0"/>
              <a:t>Kendine zarar verme davranışı</a:t>
            </a:r>
          </a:p>
          <a:p>
            <a:pPr lvl="1"/>
            <a:r>
              <a:rPr lang="tr-TR" dirty="0" smtClean="0"/>
              <a:t>Kafasını duvara vurma</a:t>
            </a:r>
          </a:p>
          <a:p>
            <a:pPr lvl="1"/>
            <a:r>
              <a:rPr lang="tr-TR" dirty="0" smtClean="0"/>
              <a:t>Duvara yumrukla vurma </a:t>
            </a:r>
          </a:p>
          <a:p>
            <a:pPr lvl="1"/>
            <a:r>
              <a:rPr lang="tr-TR" dirty="0" smtClean="0"/>
              <a:t>Sigarayla kendini yakma </a:t>
            </a:r>
          </a:p>
          <a:p>
            <a:pPr lvl="1"/>
            <a:r>
              <a:rPr lang="tr-TR" dirty="0" smtClean="0"/>
              <a:t>Kesici aletlerle kendini kesme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Effect transition="in" filter="fade">
                                      <p:cBhvr>
                                        <p:cTn id="7" dur="1000"/>
                                        <p:tgtEl>
                                          <p:spTgt spid="167939">
                                            <p:txEl>
                                              <p:pRg st="0" end="0"/>
                                            </p:txEl>
                                          </p:spTgt>
                                        </p:tgtEl>
                                      </p:cBhvr>
                                    </p:animEffect>
                                    <p:anim calcmode="lin" valueType="num">
                                      <p:cBhvr>
                                        <p:cTn id="8" dur="1000" fill="hold"/>
                                        <p:tgtEl>
                                          <p:spTgt spid="1679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793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7939">
                                            <p:txEl>
                                              <p:pRg st="1" end="1"/>
                                            </p:txEl>
                                          </p:spTgt>
                                        </p:tgtEl>
                                        <p:attrNameLst>
                                          <p:attrName>style.visibility</p:attrName>
                                        </p:attrNameLst>
                                      </p:cBhvr>
                                      <p:to>
                                        <p:strVal val="visible"/>
                                      </p:to>
                                    </p:set>
                                    <p:animEffect transition="in" filter="fade">
                                      <p:cBhvr>
                                        <p:cTn id="12" dur="1000"/>
                                        <p:tgtEl>
                                          <p:spTgt spid="167939">
                                            <p:txEl>
                                              <p:pRg st="1" end="1"/>
                                            </p:txEl>
                                          </p:spTgt>
                                        </p:tgtEl>
                                      </p:cBhvr>
                                    </p:animEffect>
                                    <p:anim calcmode="lin" valueType="num">
                                      <p:cBhvr>
                                        <p:cTn id="13" dur="1000" fill="hold"/>
                                        <p:tgtEl>
                                          <p:spTgt spid="16793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6793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7939">
                                            <p:txEl>
                                              <p:pRg st="2" end="2"/>
                                            </p:txEl>
                                          </p:spTgt>
                                        </p:tgtEl>
                                        <p:attrNameLst>
                                          <p:attrName>style.visibility</p:attrName>
                                        </p:attrNameLst>
                                      </p:cBhvr>
                                      <p:to>
                                        <p:strVal val="visible"/>
                                      </p:to>
                                    </p:set>
                                    <p:animEffect transition="in" filter="fade">
                                      <p:cBhvr>
                                        <p:cTn id="17" dur="1000"/>
                                        <p:tgtEl>
                                          <p:spTgt spid="167939">
                                            <p:txEl>
                                              <p:pRg st="2" end="2"/>
                                            </p:txEl>
                                          </p:spTgt>
                                        </p:tgtEl>
                                      </p:cBhvr>
                                    </p:animEffect>
                                    <p:anim calcmode="lin" valueType="num">
                                      <p:cBhvr>
                                        <p:cTn id="18" dur="1000" fill="hold"/>
                                        <p:tgtEl>
                                          <p:spTgt spid="16793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679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7939">
                                            <p:txEl>
                                              <p:pRg st="4" end="4"/>
                                            </p:txEl>
                                          </p:spTgt>
                                        </p:tgtEl>
                                        <p:attrNameLst>
                                          <p:attrName>style.visibility</p:attrName>
                                        </p:attrNameLst>
                                      </p:cBhvr>
                                      <p:to>
                                        <p:strVal val="visible"/>
                                      </p:to>
                                    </p:set>
                                    <p:animEffect transition="in" filter="fade">
                                      <p:cBhvr>
                                        <p:cTn id="24" dur="1000"/>
                                        <p:tgtEl>
                                          <p:spTgt spid="167939">
                                            <p:txEl>
                                              <p:pRg st="4" end="4"/>
                                            </p:txEl>
                                          </p:spTgt>
                                        </p:tgtEl>
                                      </p:cBhvr>
                                    </p:animEffect>
                                    <p:anim calcmode="lin" valueType="num">
                                      <p:cBhvr>
                                        <p:cTn id="25" dur="1000" fill="hold"/>
                                        <p:tgtEl>
                                          <p:spTgt spid="167939">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67939">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7939">
                                            <p:txEl>
                                              <p:pRg st="5" end="5"/>
                                            </p:txEl>
                                          </p:spTgt>
                                        </p:tgtEl>
                                        <p:attrNameLst>
                                          <p:attrName>style.visibility</p:attrName>
                                        </p:attrNameLst>
                                      </p:cBhvr>
                                      <p:to>
                                        <p:strVal val="visible"/>
                                      </p:to>
                                    </p:set>
                                    <p:animEffect transition="in" filter="fade">
                                      <p:cBhvr>
                                        <p:cTn id="29" dur="1000"/>
                                        <p:tgtEl>
                                          <p:spTgt spid="167939">
                                            <p:txEl>
                                              <p:pRg st="5" end="5"/>
                                            </p:txEl>
                                          </p:spTgt>
                                        </p:tgtEl>
                                      </p:cBhvr>
                                    </p:animEffect>
                                    <p:anim calcmode="lin" valueType="num">
                                      <p:cBhvr>
                                        <p:cTn id="30" dur="1000" fill="hold"/>
                                        <p:tgtEl>
                                          <p:spTgt spid="167939">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67939">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7939">
                                            <p:txEl>
                                              <p:pRg st="6" end="6"/>
                                            </p:txEl>
                                          </p:spTgt>
                                        </p:tgtEl>
                                        <p:attrNameLst>
                                          <p:attrName>style.visibility</p:attrName>
                                        </p:attrNameLst>
                                      </p:cBhvr>
                                      <p:to>
                                        <p:strVal val="visible"/>
                                      </p:to>
                                    </p:set>
                                    <p:animEffect transition="in" filter="fade">
                                      <p:cBhvr>
                                        <p:cTn id="34" dur="1000"/>
                                        <p:tgtEl>
                                          <p:spTgt spid="167939">
                                            <p:txEl>
                                              <p:pRg st="6" end="6"/>
                                            </p:txEl>
                                          </p:spTgt>
                                        </p:tgtEl>
                                      </p:cBhvr>
                                    </p:animEffect>
                                    <p:anim calcmode="lin" valueType="num">
                                      <p:cBhvr>
                                        <p:cTn id="35" dur="1000" fill="hold"/>
                                        <p:tgtEl>
                                          <p:spTgt spid="167939">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167939">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67939">
                                            <p:txEl>
                                              <p:pRg st="7" end="7"/>
                                            </p:txEl>
                                          </p:spTgt>
                                        </p:tgtEl>
                                        <p:attrNameLst>
                                          <p:attrName>style.visibility</p:attrName>
                                        </p:attrNameLst>
                                      </p:cBhvr>
                                      <p:to>
                                        <p:strVal val="visible"/>
                                      </p:to>
                                    </p:set>
                                    <p:animEffect transition="in" filter="fade">
                                      <p:cBhvr>
                                        <p:cTn id="39" dur="1000"/>
                                        <p:tgtEl>
                                          <p:spTgt spid="167939">
                                            <p:txEl>
                                              <p:pRg st="7" end="7"/>
                                            </p:txEl>
                                          </p:spTgt>
                                        </p:tgtEl>
                                      </p:cBhvr>
                                    </p:animEffect>
                                    <p:anim calcmode="lin" valueType="num">
                                      <p:cBhvr>
                                        <p:cTn id="40" dur="1000" fill="hold"/>
                                        <p:tgtEl>
                                          <p:spTgt spid="167939">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167939">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67939">
                                            <p:txEl>
                                              <p:pRg st="8" end="8"/>
                                            </p:txEl>
                                          </p:spTgt>
                                        </p:tgtEl>
                                        <p:attrNameLst>
                                          <p:attrName>style.visibility</p:attrName>
                                        </p:attrNameLst>
                                      </p:cBhvr>
                                      <p:to>
                                        <p:strVal val="visible"/>
                                      </p:to>
                                    </p:set>
                                    <p:animEffect transition="in" filter="fade">
                                      <p:cBhvr>
                                        <p:cTn id="44" dur="1000"/>
                                        <p:tgtEl>
                                          <p:spTgt spid="167939">
                                            <p:txEl>
                                              <p:pRg st="8" end="8"/>
                                            </p:txEl>
                                          </p:spTgt>
                                        </p:tgtEl>
                                      </p:cBhvr>
                                    </p:animEffect>
                                    <p:anim calcmode="lin" valueType="num">
                                      <p:cBhvr>
                                        <p:cTn id="45" dur="1000" fill="hold"/>
                                        <p:tgtEl>
                                          <p:spTgt spid="167939">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16793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2"/>
          <p:cNvSpPr>
            <a:spLocks noGrp="1" noChangeArrowheads="1"/>
          </p:cNvSpPr>
          <p:nvPr>
            <p:ph idx="4294967295"/>
          </p:nvPr>
        </p:nvSpPr>
        <p:spPr>
          <a:xfrm>
            <a:off x="0" y="1293813"/>
            <a:ext cx="7772400" cy="5546725"/>
          </a:xfrm>
        </p:spPr>
        <p:txBody>
          <a:bodyPr/>
          <a:lstStyle/>
          <a:p>
            <a:pPr>
              <a:lnSpc>
                <a:spcPct val="90000"/>
              </a:lnSpc>
              <a:buFontTx/>
              <a:buNone/>
            </a:pPr>
            <a:r>
              <a:rPr lang="tr-TR" sz="3000" b="1" u="sng" dirty="0" smtClean="0"/>
              <a:t>Davranış Sorunları:</a:t>
            </a:r>
          </a:p>
          <a:p>
            <a:pPr lvl="1">
              <a:lnSpc>
                <a:spcPct val="90000"/>
              </a:lnSpc>
            </a:pPr>
            <a:r>
              <a:rPr lang="tr-TR" sz="2600" dirty="0" smtClean="0"/>
              <a:t>Sık yalan söyleme </a:t>
            </a:r>
          </a:p>
          <a:p>
            <a:pPr lvl="1">
              <a:lnSpc>
                <a:spcPct val="90000"/>
              </a:lnSpc>
            </a:pPr>
            <a:r>
              <a:rPr lang="tr-TR" sz="2600" dirty="0" smtClean="0"/>
              <a:t>Otoriteye sürekli karşı gelme</a:t>
            </a:r>
          </a:p>
          <a:p>
            <a:pPr lvl="1">
              <a:lnSpc>
                <a:spcPct val="90000"/>
              </a:lnSpc>
            </a:pPr>
            <a:r>
              <a:rPr lang="tr-TR" sz="2600" dirty="0" smtClean="0"/>
              <a:t>Aşırı hareketlilik</a:t>
            </a:r>
          </a:p>
          <a:p>
            <a:pPr lvl="1">
              <a:lnSpc>
                <a:spcPct val="90000"/>
              </a:lnSpc>
            </a:pPr>
            <a:r>
              <a:rPr lang="tr-TR" sz="2600" dirty="0" smtClean="0"/>
              <a:t>Eşyalar, hayvanlara ve insanlara zarar verme</a:t>
            </a:r>
          </a:p>
          <a:p>
            <a:pPr lvl="1">
              <a:lnSpc>
                <a:spcPct val="90000"/>
              </a:lnSpc>
            </a:pPr>
            <a:r>
              <a:rPr lang="tr-TR" sz="2600" dirty="0" smtClean="0"/>
              <a:t>Suç işleyen kişilerle birlikte bulunma</a:t>
            </a:r>
          </a:p>
          <a:p>
            <a:pPr lvl="1">
              <a:lnSpc>
                <a:spcPct val="90000"/>
              </a:lnSpc>
              <a:buFontTx/>
              <a:buNone/>
            </a:pPr>
            <a:endParaRPr lang="tr-TR" sz="2600" dirty="0" smtClean="0"/>
          </a:p>
          <a:p>
            <a:pPr>
              <a:lnSpc>
                <a:spcPct val="90000"/>
              </a:lnSpc>
              <a:buFontTx/>
              <a:buNone/>
            </a:pPr>
            <a:r>
              <a:rPr lang="tr-TR" sz="3000" b="1" u="sng" dirty="0" smtClean="0"/>
              <a:t>Riskli Cinsel Davranışlar:</a:t>
            </a:r>
          </a:p>
          <a:p>
            <a:pPr lvl="1">
              <a:lnSpc>
                <a:spcPct val="90000"/>
              </a:lnSpc>
            </a:pPr>
            <a:r>
              <a:rPr lang="tr-TR" sz="2600" dirty="0" smtClean="0"/>
              <a:t>Toplumsal olarak kabul gören yaşlardan önce cinsel ilişkide bulunmak  </a:t>
            </a:r>
          </a:p>
          <a:p>
            <a:pPr lvl="1">
              <a:lnSpc>
                <a:spcPct val="90000"/>
              </a:lnSpc>
            </a:pPr>
            <a:r>
              <a:rPr lang="tr-TR" sz="2600" dirty="0" smtClean="0"/>
              <a:t>Cinsel ilişkilerinde uygunsuz eşlerle olmak</a:t>
            </a:r>
          </a:p>
          <a:p>
            <a:pPr lvl="1">
              <a:lnSpc>
                <a:spcPct val="90000"/>
              </a:lnSpc>
            </a:pPr>
            <a:r>
              <a:rPr lang="tr-TR" sz="2600" dirty="0" smtClean="0"/>
              <a:t>Korunma olmadan cinsel ilişkiye girmek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Effect transition="in" filter="fade">
                                      <p:cBhvr>
                                        <p:cTn id="7" dur="1000"/>
                                        <p:tgtEl>
                                          <p:spTgt spid="168963">
                                            <p:txEl>
                                              <p:pRg st="0" end="0"/>
                                            </p:txEl>
                                          </p:spTgt>
                                        </p:tgtEl>
                                      </p:cBhvr>
                                    </p:animEffect>
                                    <p:anim calcmode="lin" valueType="num">
                                      <p:cBhvr>
                                        <p:cTn id="8" dur="1000" fill="hold"/>
                                        <p:tgtEl>
                                          <p:spTgt spid="1689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896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8963">
                                            <p:txEl>
                                              <p:pRg st="1" end="1"/>
                                            </p:txEl>
                                          </p:spTgt>
                                        </p:tgtEl>
                                        <p:attrNameLst>
                                          <p:attrName>style.visibility</p:attrName>
                                        </p:attrNameLst>
                                      </p:cBhvr>
                                      <p:to>
                                        <p:strVal val="visible"/>
                                      </p:to>
                                    </p:set>
                                    <p:animEffect transition="in" filter="fade">
                                      <p:cBhvr>
                                        <p:cTn id="12" dur="1000"/>
                                        <p:tgtEl>
                                          <p:spTgt spid="168963">
                                            <p:txEl>
                                              <p:pRg st="1" end="1"/>
                                            </p:txEl>
                                          </p:spTgt>
                                        </p:tgtEl>
                                      </p:cBhvr>
                                    </p:animEffect>
                                    <p:anim calcmode="lin" valueType="num">
                                      <p:cBhvr>
                                        <p:cTn id="13" dur="1000" fill="hold"/>
                                        <p:tgtEl>
                                          <p:spTgt spid="16896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6896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8963">
                                            <p:txEl>
                                              <p:pRg st="2" end="2"/>
                                            </p:txEl>
                                          </p:spTgt>
                                        </p:tgtEl>
                                        <p:attrNameLst>
                                          <p:attrName>style.visibility</p:attrName>
                                        </p:attrNameLst>
                                      </p:cBhvr>
                                      <p:to>
                                        <p:strVal val="visible"/>
                                      </p:to>
                                    </p:set>
                                    <p:animEffect transition="in" filter="fade">
                                      <p:cBhvr>
                                        <p:cTn id="17" dur="1000"/>
                                        <p:tgtEl>
                                          <p:spTgt spid="168963">
                                            <p:txEl>
                                              <p:pRg st="2" end="2"/>
                                            </p:txEl>
                                          </p:spTgt>
                                        </p:tgtEl>
                                      </p:cBhvr>
                                    </p:animEffect>
                                    <p:anim calcmode="lin" valueType="num">
                                      <p:cBhvr>
                                        <p:cTn id="18" dur="1000" fill="hold"/>
                                        <p:tgtEl>
                                          <p:spTgt spid="16896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6896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8963">
                                            <p:txEl>
                                              <p:pRg st="3" end="3"/>
                                            </p:txEl>
                                          </p:spTgt>
                                        </p:tgtEl>
                                        <p:attrNameLst>
                                          <p:attrName>style.visibility</p:attrName>
                                        </p:attrNameLst>
                                      </p:cBhvr>
                                      <p:to>
                                        <p:strVal val="visible"/>
                                      </p:to>
                                    </p:set>
                                    <p:animEffect transition="in" filter="fade">
                                      <p:cBhvr>
                                        <p:cTn id="22" dur="1000"/>
                                        <p:tgtEl>
                                          <p:spTgt spid="168963">
                                            <p:txEl>
                                              <p:pRg st="3" end="3"/>
                                            </p:txEl>
                                          </p:spTgt>
                                        </p:tgtEl>
                                      </p:cBhvr>
                                    </p:animEffect>
                                    <p:anim calcmode="lin" valueType="num">
                                      <p:cBhvr>
                                        <p:cTn id="23" dur="1000" fill="hold"/>
                                        <p:tgtEl>
                                          <p:spTgt spid="16896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6896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8963">
                                            <p:txEl>
                                              <p:pRg st="4" end="4"/>
                                            </p:txEl>
                                          </p:spTgt>
                                        </p:tgtEl>
                                        <p:attrNameLst>
                                          <p:attrName>style.visibility</p:attrName>
                                        </p:attrNameLst>
                                      </p:cBhvr>
                                      <p:to>
                                        <p:strVal val="visible"/>
                                      </p:to>
                                    </p:set>
                                    <p:animEffect transition="in" filter="fade">
                                      <p:cBhvr>
                                        <p:cTn id="27" dur="1000"/>
                                        <p:tgtEl>
                                          <p:spTgt spid="168963">
                                            <p:txEl>
                                              <p:pRg st="4" end="4"/>
                                            </p:txEl>
                                          </p:spTgt>
                                        </p:tgtEl>
                                      </p:cBhvr>
                                    </p:animEffect>
                                    <p:anim calcmode="lin" valueType="num">
                                      <p:cBhvr>
                                        <p:cTn id="28" dur="1000" fill="hold"/>
                                        <p:tgtEl>
                                          <p:spTgt spid="16896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6896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8963">
                                            <p:txEl>
                                              <p:pRg st="5" end="5"/>
                                            </p:txEl>
                                          </p:spTgt>
                                        </p:tgtEl>
                                        <p:attrNameLst>
                                          <p:attrName>style.visibility</p:attrName>
                                        </p:attrNameLst>
                                      </p:cBhvr>
                                      <p:to>
                                        <p:strVal val="visible"/>
                                      </p:to>
                                    </p:set>
                                    <p:animEffect transition="in" filter="fade">
                                      <p:cBhvr>
                                        <p:cTn id="32" dur="1000"/>
                                        <p:tgtEl>
                                          <p:spTgt spid="168963">
                                            <p:txEl>
                                              <p:pRg st="5" end="5"/>
                                            </p:txEl>
                                          </p:spTgt>
                                        </p:tgtEl>
                                      </p:cBhvr>
                                    </p:animEffect>
                                    <p:anim calcmode="lin" valueType="num">
                                      <p:cBhvr>
                                        <p:cTn id="33" dur="1000" fill="hold"/>
                                        <p:tgtEl>
                                          <p:spTgt spid="16896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6896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8963">
                                            <p:txEl>
                                              <p:pRg st="7" end="7"/>
                                            </p:txEl>
                                          </p:spTgt>
                                        </p:tgtEl>
                                        <p:attrNameLst>
                                          <p:attrName>style.visibility</p:attrName>
                                        </p:attrNameLst>
                                      </p:cBhvr>
                                      <p:to>
                                        <p:strVal val="visible"/>
                                      </p:to>
                                    </p:set>
                                    <p:animEffect transition="in" filter="fade">
                                      <p:cBhvr>
                                        <p:cTn id="39" dur="1000"/>
                                        <p:tgtEl>
                                          <p:spTgt spid="168963">
                                            <p:txEl>
                                              <p:pRg st="7" end="7"/>
                                            </p:txEl>
                                          </p:spTgt>
                                        </p:tgtEl>
                                      </p:cBhvr>
                                    </p:animEffect>
                                    <p:anim calcmode="lin" valueType="num">
                                      <p:cBhvr>
                                        <p:cTn id="40" dur="1000" fill="hold"/>
                                        <p:tgtEl>
                                          <p:spTgt spid="16896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16896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68963">
                                            <p:txEl>
                                              <p:pRg st="8" end="8"/>
                                            </p:txEl>
                                          </p:spTgt>
                                        </p:tgtEl>
                                        <p:attrNameLst>
                                          <p:attrName>style.visibility</p:attrName>
                                        </p:attrNameLst>
                                      </p:cBhvr>
                                      <p:to>
                                        <p:strVal val="visible"/>
                                      </p:to>
                                    </p:set>
                                    <p:animEffect transition="in" filter="fade">
                                      <p:cBhvr>
                                        <p:cTn id="44" dur="1000"/>
                                        <p:tgtEl>
                                          <p:spTgt spid="168963">
                                            <p:txEl>
                                              <p:pRg st="8" end="8"/>
                                            </p:txEl>
                                          </p:spTgt>
                                        </p:tgtEl>
                                      </p:cBhvr>
                                    </p:animEffect>
                                    <p:anim calcmode="lin" valueType="num">
                                      <p:cBhvr>
                                        <p:cTn id="45" dur="1000" fill="hold"/>
                                        <p:tgtEl>
                                          <p:spTgt spid="16896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16896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68963">
                                            <p:txEl>
                                              <p:pRg st="9" end="9"/>
                                            </p:txEl>
                                          </p:spTgt>
                                        </p:tgtEl>
                                        <p:attrNameLst>
                                          <p:attrName>style.visibility</p:attrName>
                                        </p:attrNameLst>
                                      </p:cBhvr>
                                      <p:to>
                                        <p:strVal val="visible"/>
                                      </p:to>
                                    </p:set>
                                    <p:animEffect transition="in" filter="fade">
                                      <p:cBhvr>
                                        <p:cTn id="49" dur="1000"/>
                                        <p:tgtEl>
                                          <p:spTgt spid="168963">
                                            <p:txEl>
                                              <p:pRg st="9" end="9"/>
                                            </p:txEl>
                                          </p:spTgt>
                                        </p:tgtEl>
                                      </p:cBhvr>
                                    </p:animEffect>
                                    <p:anim calcmode="lin" valueType="num">
                                      <p:cBhvr>
                                        <p:cTn id="50" dur="1000" fill="hold"/>
                                        <p:tgtEl>
                                          <p:spTgt spid="16896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168963">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68963">
                                            <p:txEl>
                                              <p:pRg st="10" end="10"/>
                                            </p:txEl>
                                          </p:spTgt>
                                        </p:tgtEl>
                                        <p:attrNameLst>
                                          <p:attrName>style.visibility</p:attrName>
                                        </p:attrNameLst>
                                      </p:cBhvr>
                                      <p:to>
                                        <p:strVal val="visible"/>
                                      </p:to>
                                    </p:set>
                                    <p:animEffect transition="in" filter="fade">
                                      <p:cBhvr>
                                        <p:cTn id="54" dur="1000"/>
                                        <p:tgtEl>
                                          <p:spTgt spid="168963">
                                            <p:txEl>
                                              <p:pRg st="10" end="10"/>
                                            </p:txEl>
                                          </p:spTgt>
                                        </p:tgtEl>
                                      </p:cBhvr>
                                    </p:animEffect>
                                    <p:anim calcmode="lin" valueType="num">
                                      <p:cBhvr>
                                        <p:cTn id="55" dur="1000" fill="hold"/>
                                        <p:tgtEl>
                                          <p:spTgt spid="168963">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16896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Text Box 2"/>
          <p:cNvSpPr txBox="1">
            <a:spLocks noChangeArrowheads="1"/>
          </p:cNvSpPr>
          <p:nvPr/>
        </p:nvSpPr>
        <p:spPr bwMode="auto">
          <a:xfrm>
            <a:off x="6624637" y="3457575"/>
            <a:ext cx="2312988" cy="147478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b="1">
                <a:latin typeface="Calibri" pitchFamily="34" charset="0"/>
              </a:rPr>
              <a:t>Sonuçlar </a:t>
            </a:r>
          </a:p>
          <a:p>
            <a:pPr algn="ctr" eaLnBrk="1" hangingPunct="1"/>
            <a:r>
              <a:rPr lang="tr-TR">
                <a:latin typeface="Calibri" pitchFamily="34" charset="0"/>
                <a:cs typeface="Times New Roman" pitchFamily="18" charset="0"/>
              </a:rPr>
              <a:t>Suç işleme</a:t>
            </a:r>
          </a:p>
          <a:p>
            <a:pPr algn="ctr" eaLnBrk="1" hangingPunct="1"/>
            <a:r>
              <a:rPr lang="tr-TR">
                <a:latin typeface="Calibri" pitchFamily="34" charset="0"/>
                <a:cs typeface="Times New Roman" pitchFamily="18" charset="0"/>
              </a:rPr>
              <a:t>Madde bağımlılığı</a:t>
            </a:r>
          </a:p>
          <a:p>
            <a:pPr algn="ctr" eaLnBrk="1" hangingPunct="1"/>
            <a:r>
              <a:rPr lang="tr-TR">
                <a:latin typeface="Calibri" pitchFamily="34" charset="0"/>
                <a:cs typeface="Times New Roman" pitchFamily="18" charset="0"/>
              </a:rPr>
              <a:t>Sokakta yaşama</a:t>
            </a:r>
          </a:p>
          <a:p>
            <a:pPr algn="ctr" eaLnBrk="1" hangingPunct="1"/>
            <a:r>
              <a:rPr lang="tr-TR">
                <a:latin typeface="Calibri" pitchFamily="34" charset="0"/>
                <a:cs typeface="Times New Roman" pitchFamily="18" charset="0"/>
              </a:rPr>
              <a:t>Okuldan atılma</a:t>
            </a:r>
            <a:endParaRPr lang="tr-TR">
              <a:latin typeface="Calibri" pitchFamily="34" charset="0"/>
            </a:endParaRPr>
          </a:p>
        </p:txBody>
      </p:sp>
      <p:sp>
        <p:nvSpPr>
          <p:cNvPr id="169988" name="Text Box 3"/>
          <p:cNvSpPr txBox="1">
            <a:spLocks noChangeArrowheads="1"/>
          </p:cNvSpPr>
          <p:nvPr/>
        </p:nvSpPr>
        <p:spPr bwMode="auto">
          <a:xfrm>
            <a:off x="2746375" y="2363788"/>
            <a:ext cx="3165475" cy="414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b="1">
                <a:latin typeface="Calibri" pitchFamily="34" charset="0"/>
              </a:rPr>
              <a:t>Riskli davranışlar</a:t>
            </a:r>
          </a:p>
          <a:p>
            <a:pPr algn="ctr" eaLnBrk="1" hangingPunct="1"/>
            <a:r>
              <a:rPr lang="tr-TR">
                <a:latin typeface="Calibri" pitchFamily="34" charset="0"/>
                <a:cs typeface="Times New Roman" pitchFamily="18" charset="0"/>
              </a:rPr>
              <a:t>Şiddet eğilimi</a:t>
            </a:r>
          </a:p>
          <a:p>
            <a:pPr algn="ctr" eaLnBrk="1" hangingPunct="1">
              <a:spcBef>
                <a:spcPct val="15000"/>
              </a:spcBef>
            </a:pPr>
            <a:r>
              <a:rPr lang="tr-TR">
                <a:latin typeface="Calibri" pitchFamily="34" charset="0"/>
                <a:cs typeface="Times New Roman" pitchFamily="18" charset="0"/>
              </a:rPr>
              <a:t>Alkol, madde kullanma </a:t>
            </a:r>
          </a:p>
          <a:p>
            <a:pPr algn="ctr" eaLnBrk="1" hangingPunct="1">
              <a:spcBef>
                <a:spcPct val="15000"/>
              </a:spcBef>
            </a:pPr>
            <a:r>
              <a:rPr lang="tr-TR">
                <a:latin typeface="Calibri" pitchFamily="34" charset="0"/>
                <a:cs typeface="Times New Roman" pitchFamily="18" charset="0"/>
              </a:rPr>
              <a:t>Evden kaçma</a:t>
            </a:r>
          </a:p>
          <a:p>
            <a:pPr algn="ctr" eaLnBrk="1" hangingPunct="1">
              <a:spcBef>
                <a:spcPct val="15000"/>
              </a:spcBef>
            </a:pPr>
            <a:r>
              <a:rPr lang="tr-TR">
                <a:latin typeface="Calibri" pitchFamily="34" charset="0"/>
                <a:cs typeface="Times New Roman" pitchFamily="18" charset="0"/>
              </a:rPr>
              <a:t>Erken cinsel ilişkide bulunma</a:t>
            </a:r>
          </a:p>
          <a:p>
            <a:pPr algn="ctr" eaLnBrk="1" hangingPunct="1">
              <a:spcBef>
                <a:spcPct val="15000"/>
              </a:spcBef>
            </a:pPr>
            <a:r>
              <a:rPr lang="tr-TR">
                <a:latin typeface="Calibri" pitchFamily="34" charset="0"/>
                <a:cs typeface="Times New Roman" pitchFamily="18" charset="0"/>
              </a:rPr>
              <a:t>Okuldan kaçma</a:t>
            </a:r>
            <a:endParaRPr lang="tr-TR">
              <a:latin typeface="Calibri" pitchFamily="34" charset="0"/>
            </a:endParaRPr>
          </a:p>
          <a:p>
            <a:pPr algn="ctr" eaLnBrk="1" hangingPunct="1">
              <a:spcBef>
                <a:spcPct val="15000"/>
              </a:spcBef>
            </a:pPr>
            <a:r>
              <a:rPr lang="tr-TR">
                <a:latin typeface="Calibri" pitchFamily="34" charset="0"/>
                <a:cs typeface="Times New Roman" pitchFamily="18" charset="0"/>
              </a:rPr>
              <a:t>Sokakta çalışma</a:t>
            </a:r>
          </a:p>
          <a:p>
            <a:pPr algn="ctr" eaLnBrk="1" hangingPunct="1">
              <a:spcBef>
                <a:spcPct val="15000"/>
              </a:spcBef>
            </a:pPr>
            <a:r>
              <a:rPr lang="tr-TR">
                <a:latin typeface="Calibri" pitchFamily="34" charset="0"/>
                <a:cs typeface="Times New Roman" pitchFamily="18" charset="0"/>
              </a:rPr>
              <a:t>Sık yalan söyleme</a:t>
            </a:r>
          </a:p>
          <a:p>
            <a:pPr algn="ctr" eaLnBrk="1" hangingPunct="1">
              <a:spcBef>
                <a:spcPct val="15000"/>
              </a:spcBef>
            </a:pPr>
            <a:r>
              <a:rPr lang="tr-TR">
                <a:latin typeface="Calibri" pitchFamily="34" charset="0"/>
                <a:cs typeface="Times New Roman" pitchFamily="18" charset="0"/>
              </a:rPr>
              <a:t>Kendine ve çevreye zarar verme</a:t>
            </a:r>
          </a:p>
          <a:p>
            <a:pPr algn="ctr" eaLnBrk="1" hangingPunct="1">
              <a:spcBef>
                <a:spcPct val="15000"/>
              </a:spcBef>
            </a:pPr>
            <a:r>
              <a:rPr lang="tr-TR">
                <a:latin typeface="Calibri" pitchFamily="34" charset="0"/>
                <a:cs typeface="Times New Roman" pitchFamily="18" charset="0"/>
              </a:rPr>
              <a:t>Aşırı hareketlilik </a:t>
            </a:r>
          </a:p>
          <a:p>
            <a:pPr algn="ctr" eaLnBrk="1" hangingPunct="1">
              <a:spcBef>
                <a:spcPct val="15000"/>
              </a:spcBef>
            </a:pPr>
            <a:r>
              <a:rPr lang="tr-TR">
                <a:latin typeface="Calibri" pitchFamily="34" charset="0"/>
                <a:cs typeface="Times New Roman" pitchFamily="18" charset="0"/>
              </a:rPr>
              <a:t>Dikkat eksikliği</a:t>
            </a:r>
          </a:p>
          <a:p>
            <a:pPr algn="ctr" eaLnBrk="1" hangingPunct="1">
              <a:spcBef>
                <a:spcPct val="15000"/>
              </a:spcBef>
            </a:pPr>
            <a:r>
              <a:rPr lang="tr-TR">
                <a:latin typeface="Calibri" pitchFamily="34" charset="0"/>
                <a:cs typeface="Times New Roman" pitchFamily="18" charset="0"/>
              </a:rPr>
              <a:t>Otorite ile sorun yaşama</a:t>
            </a:r>
          </a:p>
          <a:p>
            <a:pPr algn="ctr" eaLnBrk="1" hangingPunct="1">
              <a:spcBef>
                <a:spcPct val="15000"/>
              </a:spcBef>
            </a:pPr>
            <a:r>
              <a:rPr lang="tr-TR">
                <a:latin typeface="Calibri" pitchFamily="34" charset="0"/>
                <a:cs typeface="Times New Roman" pitchFamily="18" charset="0"/>
              </a:rPr>
              <a:t>Suç işleme</a:t>
            </a:r>
          </a:p>
        </p:txBody>
      </p:sp>
      <p:sp>
        <p:nvSpPr>
          <p:cNvPr id="169989" name="Text Box 4"/>
          <p:cNvSpPr txBox="1">
            <a:spLocks noChangeArrowheads="1"/>
          </p:cNvSpPr>
          <p:nvPr/>
        </p:nvSpPr>
        <p:spPr bwMode="auto">
          <a:xfrm>
            <a:off x="504825" y="3305175"/>
            <a:ext cx="1406525" cy="1465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b="1">
                <a:latin typeface="Calibri" pitchFamily="34" charset="0"/>
              </a:rPr>
              <a:t>Nedenler</a:t>
            </a:r>
          </a:p>
          <a:p>
            <a:pPr eaLnBrk="1" hangingPunct="1"/>
            <a:r>
              <a:rPr lang="tr-TR">
                <a:latin typeface="Calibri" pitchFamily="34" charset="0"/>
                <a:cs typeface="Times New Roman" pitchFamily="18" charset="0"/>
              </a:rPr>
              <a:t>Ailevi</a:t>
            </a:r>
          </a:p>
          <a:p>
            <a:pPr eaLnBrk="1" hangingPunct="1"/>
            <a:r>
              <a:rPr lang="tr-TR">
                <a:latin typeface="Calibri" pitchFamily="34" charset="0"/>
                <a:cs typeface="Times New Roman" pitchFamily="18" charset="0"/>
              </a:rPr>
              <a:t>Çevresel</a:t>
            </a:r>
          </a:p>
          <a:p>
            <a:pPr eaLnBrk="1" hangingPunct="1"/>
            <a:r>
              <a:rPr lang="tr-TR">
                <a:latin typeface="Calibri" pitchFamily="34" charset="0"/>
                <a:cs typeface="Times New Roman" pitchFamily="18" charset="0"/>
              </a:rPr>
              <a:t>Genetik </a:t>
            </a:r>
          </a:p>
          <a:p>
            <a:pPr eaLnBrk="1" hangingPunct="1"/>
            <a:r>
              <a:rPr lang="tr-TR">
                <a:latin typeface="Calibri" pitchFamily="34" charset="0"/>
              </a:rPr>
              <a:t>Psikolojik </a:t>
            </a:r>
            <a:endParaRPr lang="tr-TR" b="1">
              <a:latin typeface="Calibri" pitchFamily="34" charset="0"/>
            </a:endParaRPr>
          </a:p>
        </p:txBody>
      </p:sp>
      <p:sp>
        <p:nvSpPr>
          <p:cNvPr id="169990" name="Rectangle 5"/>
          <p:cNvSpPr>
            <a:spLocks noChangeArrowheads="1"/>
          </p:cNvSpPr>
          <p:nvPr/>
        </p:nvSpPr>
        <p:spPr bwMode="auto">
          <a:xfrm>
            <a:off x="363537" y="2619375"/>
            <a:ext cx="1547813" cy="35052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tr-TR">
              <a:latin typeface="Calibri" pitchFamily="34" charset="0"/>
            </a:endParaRPr>
          </a:p>
        </p:txBody>
      </p:sp>
      <p:sp>
        <p:nvSpPr>
          <p:cNvPr id="169991" name="Rectangle 6"/>
          <p:cNvSpPr>
            <a:spLocks noChangeArrowheads="1"/>
          </p:cNvSpPr>
          <p:nvPr/>
        </p:nvSpPr>
        <p:spPr bwMode="auto">
          <a:xfrm>
            <a:off x="2863850" y="2363788"/>
            <a:ext cx="2884487" cy="417671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tr-TR">
              <a:latin typeface="Calibri" pitchFamily="34" charset="0"/>
            </a:endParaRPr>
          </a:p>
        </p:txBody>
      </p:sp>
      <p:sp>
        <p:nvSpPr>
          <p:cNvPr id="169992" name="AutoShape 7"/>
          <p:cNvSpPr>
            <a:spLocks noChangeArrowheads="1"/>
          </p:cNvSpPr>
          <p:nvPr/>
        </p:nvSpPr>
        <p:spPr bwMode="auto">
          <a:xfrm>
            <a:off x="2122487" y="3990975"/>
            <a:ext cx="561975" cy="609600"/>
          </a:xfrm>
          <a:prstGeom prst="rightArrow">
            <a:avLst>
              <a:gd name="adj1" fmla="val 46352"/>
              <a:gd name="adj2" fmla="val 55468"/>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tr-TR">
              <a:latin typeface="Calibri" pitchFamily="34" charset="0"/>
            </a:endParaRPr>
          </a:p>
        </p:txBody>
      </p:sp>
      <p:sp>
        <p:nvSpPr>
          <p:cNvPr id="169993" name="AutoShape 8"/>
          <p:cNvSpPr>
            <a:spLocks noChangeArrowheads="1"/>
          </p:cNvSpPr>
          <p:nvPr/>
        </p:nvSpPr>
        <p:spPr bwMode="auto">
          <a:xfrm>
            <a:off x="5921375" y="3990975"/>
            <a:ext cx="561975" cy="609600"/>
          </a:xfrm>
          <a:prstGeom prst="rightArrow">
            <a:avLst>
              <a:gd name="adj1" fmla="val 46352"/>
              <a:gd name="adj2" fmla="val 55468"/>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tr-TR">
              <a:latin typeface="Calibri" pitchFamily="34" charset="0"/>
            </a:endParaRPr>
          </a:p>
        </p:txBody>
      </p:sp>
      <p:sp>
        <p:nvSpPr>
          <p:cNvPr id="169994" name="Rectangle 9"/>
          <p:cNvSpPr>
            <a:spLocks noChangeArrowheads="1"/>
          </p:cNvSpPr>
          <p:nvPr/>
        </p:nvSpPr>
        <p:spPr bwMode="auto">
          <a:xfrm>
            <a:off x="762000" y="1066800"/>
            <a:ext cx="7772400" cy="86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tr-TR" sz="2800" b="1">
                <a:solidFill>
                  <a:schemeClr val="tx2"/>
                </a:solidFill>
                <a:latin typeface="Trebuchet MS" pitchFamily="34" charset="0"/>
              </a:rPr>
              <a:t>NEDENLER, RİSKLİ DAVRANIŞLAR VE SONUÇLARI</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Text Box 2"/>
          <p:cNvSpPr txBox="1">
            <a:spLocks noChangeArrowheads="1"/>
          </p:cNvSpPr>
          <p:nvPr/>
        </p:nvSpPr>
        <p:spPr bwMode="auto">
          <a:xfrm>
            <a:off x="3159125" y="1633537"/>
            <a:ext cx="536416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2000"/>
              <a:t>Yoksulluk, ailevi, çevresel ve bireysel etkenler</a:t>
            </a:r>
          </a:p>
        </p:txBody>
      </p:sp>
      <p:sp>
        <p:nvSpPr>
          <p:cNvPr id="171012" name="Text Box 3"/>
          <p:cNvSpPr txBox="1">
            <a:spLocks noChangeArrowheads="1"/>
          </p:cNvSpPr>
          <p:nvPr/>
        </p:nvSpPr>
        <p:spPr bwMode="auto">
          <a:xfrm>
            <a:off x="3055938" y="3260725"/>
            <a:ext cx="5570537" cy="131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2000" dirty="0"/>
              <a:t>Düşük okul başarısı</a:t>
            </a:r>
          </a:p>
          <a:p>
            <a:pPr algn="ctr" eaLnBrk="1" hangingPunct="1"/>
            <a:r>
              <a:rPr lang="tr-TR" sz="2000" dirty="0"/>
              <a:t>Okuldan soğuma</a:t>
            </a:r>
          </a:p>
          <a:p>
            <a:pPr algn="ctr" eaLnBrk="1" hangingPunct="1"/>
            <a:r>
              <a:rPr lang="tr-TR" sz="2000" dirty="0"/>
              <a:t>Zayıf öğretmen ve ebeveyn desteği</a:t>
            </a:r>
          </a:p>
          <a:p>
            <a:pPr algn="ctr" eaLnBrk="1" hangingPunct="1"/>
            <a:r>
              <a:rPr lang="tr-TR" sz="2000" dirty="0"/>
              <a:t>Akranlardan dışlanma</a:t>
            </a:r>
          </a:p>
        </p:txBody>
      </p:sp>
      <p:sp>
        <p:nvSpPr>
          <p:cNvPr id="171013" name="Text Box 4"/>
          <p:cNvSpPr txBox="1">
            <a:spLocks noChangeArrowheads="1"/>
          </p:cNvSpPr>
          <p:nvPr/>
        </p:nvSpPr>
        <p:spPr bwMode="auto">
          <a:xfrm>
            <a:off x="2949575" y="5546725"/>
            <a:ext cx="5783263"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2000" dirty="0"/>
              <a:t>Okulla devamsızlık, okuldan atılma</a:t>
            </a:r>
          </a:p>
          <a:p>
            <a:pPr algn="ctr" eaLnBrk="1" hangingPunct="1"/>
            <a:r>
              <a:rPr lang="tr-TR" sz="2000" dirty="0"/>
              <a:t>Aileden dışlanma</a:t>
            </a:r>
          </a:p>
          <a:p>
            <a:pPr algn="ctr" eaLnBrk="1" hangingPunct="1"/>
            <a:r>
              <a:rPr lang="tr-TR" sz="2000" smtClean="0"/>
              <a:t>Kendine </a:t>
            </a:r>
            <a:r>
              <a:rPr lang="tr-TR" sz="2000" dirty="0"/>
              <a:t>uygun akranlarla çete oluşturma</a:t>
            </a:r>
          </a:p>
        </p:txBody>
      </p:sp>
      <p:sp>
        <p:nvSpPr>
          <p:cNvPr id="171014" name="Rectangle 5"/>
          <p:cNvSpPr>
            <a:spLocks noChangeArrowheads="1"/>
          </p:cNvSpPr>
          <p:nvPr/>
        </p:nvSpPr>
        <p:spPr bwMode="auto">
          <a:xfrm>
            <a:off x="2987675" y="981075"/>
            <a:ext cx="5838825" cy="1079500"/>
          </a:xfrm>
          <a:prstGeom prst="rect">
            <a:avLst/>
          </a:prstGeom>
          <a:noFill/>
          <a:ln w="9525">
            <a:solidFill>
              <a:schemeClr val="bg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tr-TR">
              <a:latin typeface="Calibri" pitchFamily="34" charset="0"/>
            </a:endParaRPr>
          </a:p>
        </p:txBody>
      </p:sp>
      <p:sp>
        <p:nvSpPr>
          <p:cNvPr id="171015" name="Rectangle 6"/>
          <p:cNvSpPr>
            <a:spLocks noChangeArrowheads="1"/>
          </p:cNvSpPr>
          <p:nvPr/>
        </p:nvSpPr>
        <p:spPr bwMode="auto">
          <a:xfrm>
            <a:off x="2963863" y="3213100"/>
            <a:ext cx="5838825" cy="1600200"/>
          </a:xfrm>
          <a:prstGeom prst="rect">
            <a:avLst/>
          </a:prstGeom>
          <a:noFill/>
          <a:ln w="9525">
            <a:solidFill>
              <a:schemeClr val="bg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tr-TR">
              <a:latin typeface="Calibri" pitchFamily="34" charset="0"/>
            </a:endParaRPr>
          </a:p>
        </p:txBody>
      </p:sp>
      <p:sp>
        <p:nvSpPr>
          <p:cNvPr id="171016" name="Rectangle 7"/>
          <p:cNvSpPr>
            <a:spLocks noChangeArrowheads="1"/>
          </p:cNvSpPr>
          <p:nvPr/>
        </p:nvSpPr>
        <p:spPr bwMode="auto">
          <a:xfrm>
            <a:off x="2963863" y="5575300"/>
            <a:ext cx="5838825" cy="1600200"/>
          </a:xfrm>
          <a:prstGeom prst="rect">
            <a:avLst/>
          </a:prstGeom>
          <a:noFill/>
          <a:ln w="9525">
            <a:solidFill>
              <a:schemeClr val="bg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tr-TR">
              <a:latin typeface="Calibri" pitchFamily="34" charset="0"/>
            </a:endParaRPr>
          </a:p>
        </p:txBody>
      </p:sp>
      <p:sp>
        <p:nvSpPr>
          <p:cNvPr id="171017" name="AutoShape 8"/>
          <p:cNvSpPr>
            <a:spLocks noChangeArrowheads="1"/>
          </p:cNvSpPr>
          <p:nvPr/>
        </p:nvSpPr>
        <p:spPr bwMode="auto">
          <a:xfrm rot="16200000" flipH="1">
            <a:off x="5619751" y="2595562"/>
            <a:ext cx="609600" cy="422275"/>
          </a:xfrm>
          <a:prstGeom prst="chevron">
            <a:avLst>
              <a:gd name="adj" fmla="val 33317"/>
            </a:avLst>
          </a:prstGeom>
          <a:noFill/>
          <a:ln w="9525">
            <a:solidFill>
              <a:schemeClr val="bg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tr-TR">
              <a:latin typeface="Calibri" pitchFamily="34" charset="0"/>
            </a:endParaRPr>
          </a:p>
        </p:txBody>
      </p:sp>
      <p:sp>
        <p:nvSpPr>
          <p:cNvPr id="171018" name="AutoShape 9"/>
          <p:cNvSpPr>
            <a:spLocks noChangeArrowheads="1"/>
          </p:cNvSpPr>
          <p:nvPr/>
        </p:nvSpPr>
        <p:spPr bwMode="auto">
          <a:xfrm rot="16200000" flipH="1">
            <a:off x="5613401" y="4983162"/>
            <a:ext cx="609600" cy="422275"/>
          </a:xfrm>
          <a:prstGeom prst="chevron">
            <a:avLst>
              <a:gd name="adj" fmla="val 33317"/>
            </a:avLst>
          </a:prstGeom>
          <a:noFill/>
          <a:ln w="9525">
            <a:solidFill>
              <a:schemeClr val="bg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tr-TR">
              <a:latin typeface="Calibri" pitchFamily="34" charset="0"/>
            </a:endParaRPr>
          </a:p>
        </p:txBody>
      </p:sp>
      <p:sp>
        <p:nvSpPr>
          <p:cNvPr id="171019" name="Text Box 10"/>
          <p:cNvSpPr txBox="1">
            <a:spLocks noChangeArrowheads="1"/>
          </p:cNvSpPr>
          <p:nvPr/>
        </p:nvSpPr>
        <p:spPr bwMode="auto">
          <a:xfrm>
            <a:off x="663575" y="1501775"/>
            <a:ext cx="14859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a:latin typeface="Calibri" pitchFamily="34" charset="0"/>
              </a:rPr>
              <a:t>Birinci dönem</a:t>
            </a:r>
          </a:p>
        </p:txBody>
      </p:sp>
      <p:sp>
        <p:nvSpPr>
          <p:cNvPr id="171020" name="Text Box 11"/>
          <p:cNvSpPr txBox="1">
            <a:spLocks noChangeArrowheads="1"/>
          </p:cNvSpPr>
          <p:nvPr/>
        </p:nvSpPr>
        <p:spPr bwMode="auto">
          <a:xfrm>
            <a:off x="663575" y="3635375"/>
            <a:ext cx="13906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a:latin typeface="Calibri" pitchFamily="34" charset="0"/>
              </a:rPr>
              <a:t>İkinci dönem</a:t>
            </a:r>
          </a:p>
        </p:txBody>
      </p:sp>
      <p:sp>
        <p:nvSpPr>
          <p:cNvPr id="171021" name="Text Box 12"/>
          <p:cNvSpPr txBox="1">
            <a:spLocks noChangeArrowheads="1"/>
          </p:cNvSpPr>
          <p:nvPr/>
        </p:nvSpPr>
        <p:spPr bwMode="auto">
          <a:xfrm>
            <a:off x="663575" y="5997575"/>
            <a:ext cx="125253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a:latin typeface="Calibri" pitchFamily="34" charset="0"/>
              </a:rPr>
              <a:t>Son dönem</a:t>
            </a:r>
          </a:p>
        </p:txBody>
      </p:sp>
      <p:sp>
        <p:nvSpPr>
          <p:cNvPr id="171022" name="Text Box 13"/>
          <p:cNvSpPr txBox="1">
            <a:spLocks noChangeArrowheads="1"/>
          </p:cNvSpPr>
          <p:nvPr/>
        </p:nvSpPr>
        <p:spPr bwMode="auto">
          <a:xfrm>
            <a:off x="2286000" y="950183"/>
            <a:ext cx="5103813"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3200" b="1" dirty="0">
                <a:latin typeface="Trebuchet MS" pitchFamily="34" charset="0"/>
              </a:rPr>
              <a:t>SORUNUN GELİŞİM SÜRECİ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1022"/>
                                        </p:tgtEl>
                                        <p:attrNameLst>
                                          <p:attrName>style.visibility</p:attrName>
                                        </p:attrNameLst>
                                      </p:cBhvr>
                                      <p:to>
                                        <p:strVal val="visible"/>
                                      </p:to>
                                    </p:set>
                                    <p:animEffect transition="in" filter="fade">
                                      <p:cBhvr>
                                        <p:cTn id="7" dur="500"/>
                                        <p:tgtEl>
                                          <p:spTgt spid="1710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1019"/>
                                        </p:tgtEl>
                                        <p:attrNameLst>
                                          <p:attrName>style.visibility</p:attrName>
                                        </p:attrNameLst>
                                      </p:cBhvr>
                                      <p:to>
                                        <p:strVal val="visible"/>
                                      </p:to>
                                    </p:set>
                                    <p:animEffect transition="in" filter="fade">
                                      <p:cBhvr>
                                        <p:cTn id="12" dur="1000"/>
                                        <p:tgtEl>
                                          <p:spTgt spid="171019"/>
                                        </p:tgtEl>
                                      </p:cBhvr>
                                    </p:animEffect>
                                    <p:anim calcmode="lin" valueType="num">
                                      <p:cBhvr>
                                        <p:cTn id="13" dur="1000" fill="hold"/>
                                        <p:tgtEl>
                                          <p:spTgt spid="171019"/>
                                        </p:tgtEl>
                                        <p:attrNameLst>
                                          <p:attrName>ppt_x</p:attrName>
                                        </p:attrNameLst>
                                      </p:cBhvr>
                                      <p:tavLst>
                                        <p:tav tm="0">
                                          <p:val>
                                            <p:strVal val="#ppt_x"/>
                                          </p:val>
                                        </p:tav>
                                        <p:tav tm="100000">
                                          <p:val>
                                            <p:strVal val="#ppt_x"/>
                                          </p:val>
                                        </p:tav>
                                      </p:tavLst>
                                    </p:anim>
                                    <p:anim calcmode="lin" valueType="num">
                                      <p:cBhvr>
                                        <p:cTn id="14" dur="1000" fill="hold"/>
                                        <p:tgtEl>
                                          <p:spTgt spid="1710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1011"/>
                                        </p:tgtEl>
                                        <p:attrNameLst>
                                          <p:attrName>style.visibility</p:attrName>
                                        </p:attrNameLst>
                                      </p:cBhvr>
                                      <p:to>
                                        <p:strVal val="visible"/>
                                      </p:to>
                                    </p:set>
                                    <p:animEffect transition="in" filter="fade">
                                      <p:cBhvr>
                                        <p:cTn id="19" dur="1000"/>
                                        <p:tgtEl>
                                          <p:spTgt spid="171011"/>
                                        </p:tgtEl>
                                      </p:cBhvr>
                                    </p:animEffect>
                                    <p:anim calcmode="lin" valueType="num">
                                      <p:cBhvr>
                                        <p:cTn id="20" dur="1000" fill="hold"/>
                                        <p:tgtEl>
                                          <p:spTgt spid="171011"/>
                                        </p:tgtEl>
                                        <p:attrNameLst>
                                          <p:attrName>ppt_x</p:attrName>
                                        </p:attrNameLst>
                                      </p:cBhvr>
                                      <p:tavLst>
                                        <p:tav tm="0">
                                          <p:val>
                                            <p:strVal val="#ppt_x"/>
                                          </p:val>
                                        </p:tav>
                                        <p:tav tm="100000">
                                          <p:val>
                                            <p:strVal val="#ppt_x"/>
                                          </p:val>
                                        </p:tav>
                                      </p:tavLst>
                                    </p:anim>
                                    <p:anim calcmode="lin" valueType="num">
                                      <p:cBhvr>
                                        <p:cTn id="21" dur="1000" fill="hold"/>
                                        <p:tgtEl>
                                          <p:spTgt spid="1710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1020"/>
                                        </p:tgtEl>
                                        <p:attrNameLst>
                                          <p:attrName>style.visibility</p:attrName>
                                        </p:attrNameLst>
                                      </p:cBhvr>
                                      <p:to>
                                        <p:strVal val="visible"/>
                                      </p:to>
                                    </p:set>
                                    <p:animEffect transition="in" filter="fade">
                                      <p:cBhvr>
                                        <p:cTn id="26" dur="1000"/>
                                        <p:tgtEl>
                                          <p:spTgt spid="171020"/>
                                        </p:tgtEl>
                                      </p:cBhvr>
                                    </p:animEffect>
                                    <p:anim calcmode="lin" valueType="num">
                                      <p:cBhvr>
                                        <p:cTn id="27" dur="1000" fill="hold"/>
                                        <p:tgtEl>
                                          <p:spTgt spid="171020"/>
                                        </p:tgtEl>
                                        <p:attrNameLst>
                                          <p:attrName>ppt_x</p:attrName>
                                        </p:attrNameLst>
                                      </p:cBhvr>
                                      <p:tavLst>
                                        <p:tav tm="0">
                                          <p:val>
                                            <p:strVal val="#ppt_x"/>
                                          </p:val>
                                        </p:tav>
                                        <p:tav tm="100000">
                                          <p:val>
                                            <p:strVal val="#ppt_x"/>
                                          </p:val>
                                        </p:tav>
                                      </p:tavLst>
                                    </p:anim>
                                    <p:anim calcmode="lin" valueType="num">
                                      <p:cBhvr>
                                        <p:cTn id="28" dur="1000" fill="hold"/>
                                        <p:tgtEl>
                                          <p:spTgt spid="1710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1012"/>
                                        </p:tgtEl>
                                        <p:attrNameLst>
                                          <p:attrName>style.visibility</p:attrName>
                                        </p:attrNameLst>
                                      </p:cBhvr>
                                      <p:to>
                                        <p:strVal val="visible"/>
                                      </p:to>
                                    </p:set>
                                    <p:animEffect transition="in" filter="fade">
                                      <p:cBhvr>
                                        <p:cTn id="33" dur="1000"/>
                                        <p:tgtEl>
                                          <p:spTgt spid="171012"/>
                                        </p:tgtEl>
                                      </p:cBhvr>
                                    </p:animEffect>
                                    <p:anim calcmode="lin" valueType="num">
                                      <p:cBhvr>
                                        <p:cTn id="34" dur="1000" fill="hold"/>
                                        <p:tgtEl>
                                          <p:spTgt spid="171012"/>
                                        </p:tgtEl>
                                        <p:attrNameLst>
                                          <p:attrName>ppt_x</p:attrName>
                                        </p:attrNameLst>
                                      </p:cBhvr>
                                      <p:tavLst>
                                        <p:tav tm="0">
                                          <p:val>
                                            <p:strVal val="#ppt_x"/>
                                          </p:val>
                                        </p:tav>
                                        <p:tav tm="100000">
                                          <p:val>
                                            <p:strVal val="#ppt_x"/>
                                          </p:val>
                                        </p:tav>
                                      </p:tavLst>
                                    </p:anim>
                                    <p:anim calcmode="lin" valueType="num">
                                      <p:cBhvr>
                                        <p:cTn id="35" dur="1000" fill="hold"/>
                                        <p:tgtEl>
                                          <p:spTgt spid="1710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1021"/>
                                        </p:tgtEl>
                                        <p:attrNameLst>
                                          <p:attrName>style.visibility</p:attrName>
                                        </p:attrNameLst>
                                      </p:cBhvr>
                                      <p:to>
                                        <p:strVal val="visible"/>
                                      </p:to>
                                    </p:set>
                                    <p:animEffect transition="in" filter="fade">
                                      <p:cBhvr>
                                        <p:cTn id="40" dur="1000"/>
                                        <p:tgtEl>
                                          <p:spTgt spid="171021"/>
                                        </p:tgtEl>
                                      </p:cBhvr>
                                    </p:animEffect>
                                    <p:anim calcmode="lin" valueType="num">
                                      <p:cBhvr>
                                        <p:cTn id="41" dur="1000" fill="hold"/>
                                        <p:tgtEl>
                                          <p:spTgt spid="171021"/>
                                        </p:tgtEl>
                                        <p:attrNameLst>
                                          <p:attrName>ppt_x</p:attrName>
                                        </p:attrNameLst>
                                      </p:cBhvr>
                                      <p:tavLst>
                                        <p:tav tm="0">
                                          <p:val>
                                            <p:strVal val="#ppt_x"/>
                                          </p:val>
                                        </p:tav>
                                        <p:tav tm="100000">
                                          <p:val>
                                            <p:strVal val="#ppt_x"/>
                                          </p:val>
                                        </p:tav>
                                      </p:tavLst>
                                    </p:anim>
                                    <p:anim calcmode="lin" valueType="num">
                                      <p:cBhvr>
                                        <p:cTn id="42" dur="1000" fill="hold"/>
                                        <p:tgtEl>
                                          <p:spTgt spid="17102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71013"/>
                                        </p:tgtEl>
                                        <p:attrNameLst>
                                          <p:attrName>style.visibility</p:attrName>
                                        </p:attrNameLst>
                                      </p:cBhvr>
                                      <p:to>
                                        <p:strVal val="visible"/>
                                      </p:to>
                                    </p:set>
                                    <p:animEffect transition="in" filter="fade">
                                      <p:cBhvr>
                                        <p:cTn id="47" dur="1000"/>
                                        <p:tgtEl>
                                          <p:spTgt spid="171013"/>
                                        </p:tgtEl>
                                      </p:cBhvr>
                                    </p:animEffect>
                                    <p:anim calcmode="lin" valueType="num">
                                      <p:cBhvr>
                                        <p:cTn id="48" dur="1000" fill="hold"/>
                                        <p:tgtEl>
                                          <p:spTgt spid="171013"/>
                                        </p:tgtEl>
                                        <p:attrNameLst>
                                          <p:attrName>ppt_x</p:attrName>
                                        </p:attrNameLst>
                                      </p:cBhvr>
                                      <p:tavLst>
                                        <p:tav tm="0">
                                          <p:val>
                                            <p:strVal val="#ppt_x"/>
                                          </p:val>
                                        </p:tav>
                                        <p:tav tm="100000">
                                          <p:val>
                                            <p:strVal val="#ppt_x"/>
                                          </p:val>
                                        </p:tav>
                                      </p:tavLst>
                                    </p:anim>
                                    <p:anim calcmode="lin" valueType="num">
                                      <p:cBhvr>
                                        <p:cTn id="49" dur="1000" fill="hold"/>
                                        <p:tgtEl>
                                          <p:spTgt spid="1710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p:bldP spid="171012" grpId="0"/>
      <p:bldP spid="171013" grpId="0"/>
      <p:bldP spid="171019" grpId="0"/>
      <p:bldP spid="171020" grpId="0"/>
      <p:bldP spid="171021" grpId="0"/>
      <p:bldP spid="171022"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0" y="6356350"/>
            <a:ext cx="762000" cy="36512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748DA9-774A-4F5C-AB24-E8EED5276653}" type="slidenum">
              <a:rPr lang="tr-TR">
                <a:solidFill>
                  <a:srgbClr val="D1EAEE"/>
                </a:solidFill>
              </a:rPr>
              <a:pPr eaLnBrk="1" hangingPunct="1"/>
              <a:t>135</a:t>
            </a:fld>
            <a:endParaRPr lang="tr-TR">
              <a:solidFill>
                <a:srgbClr val="D1EAEE"/>
              </a:solidFill>
            </a:endParaRPr>
          </a:p>
        </p:txBody>
      </p:sp>
      <p:sp>
        <p:nvSpPr>
          <p:cNvPr id="172035" name="WordArt 6"/>
          <p:cNvSpPr>
            <a:spLocks noChangeArrowheads="1" noChangeShapeType="1" noTextEdit="1"/>
          </p:cNvSpPr>
          <p:nvPr/>
        </p:nvSpPr>
        <p:spPr bwMode="auto">
          <a:xfrm>
            <a:off x="152400" y="1219200"/>
            <a:ext cx="2058987" cy="2555875"/>
          </a:xfrm>
          <a:prstGeom prst="rect">
            <a:avLst/>
          </a:prstGeom>
        </p:spPr>
        <p:txBody>
          <a:bodyPr wrap="none" fromWordArt="1">
            <a:prstTxWarp prst="textPlain">
              <a:avLst>
                <a:gd name="adj" fmla="val 50000"/>
              </a:avLst>
            </a:prstTxWarp>
          </a:bodyPr>
          <a:lstStyle/>
          <a:p>
            <a:pPr algn="ctr"/>
            <a:r>
              <a:rPr lang="tr-TR" sz="3600" kern="10" dirty="0">
                <a:ln w="9525">
                  <a:solidFill>
                    <a:srgbClr val="000000"/>
                  </a:solidFill>
                  <a:round/>
                  <a:headEnd/>
                  <a:tailEnd/>
                </a:ln>
                <a:latin typeface="Arial Black"/>
              </a:rPr>
              <a:t>?</a:t>
            </a:r>
          </a:p>
        </p:txBody>
      </p:sp>
      <p:sp>
        <p:nvSpPr>
          <p:cNvPr id="172036" name="WordArt 7"/>
          <p:cNvSpPr>
            <a:spLocks noChangeArrowheads="1" noChangeShapeType="1" noTextEdit="1"/>
          </p:cNvSpPr>
          <p:nvPr/>
        </p:nvSpPr>
        <p:spPr bwMode="auto">
          <a:xfrm>
            <a:off x="2031089" y="2286000"/>
            <a:ext cx="7110413" cy="1728788"/>
          </a:xfrm>
          <a:prstGeom prst="rect">
            <a:avLst/>
          </a:prstGeom>
        </p:spPr>
        <p:txBody>
          <a:bodyPr wrap="none" fromWordArt="1">
            <a:prstTxWarp prst="textPlain">
              <a:avLst>
                <a:gd name="adj" fmla="val 50000"/>
              </a:avLst>
            </a:prstTxWarp>
          </a:bodyPr>
          <a:lstStyle/>
          <a:p>
            <a:r>
              <a:rPr lang="tr-TR" sz="3600" kern="10" dirty="0">
                <a:ln w="9525">
                  <a:solidFill>
                    <a:srgbClr val="000000"/>
                  </a:solidFill>
                  <a:round/>
                  <a:headEnd/>
                  <a:tailEnd/>
                </a:ln>
                <a:latin typeface="Arial Black"/>
              </a:rPr>
              <a:t>Bu çocukların karşılaştıkları </a:t>
            </a:r>
          </a:p>
          <a:p>
            <a:r>
              <a:rPr lang="tr-TR" sz="3600" kern="10" dirty="0">
                <a:ln w="9525">
                  <a:solidFill>
                    <a:srgbClr val="000000"/>
                  </a:solidFill>
                  <a:round/>
                  <a:headEnd/>
                  <a:tailEnd/>
                </a:ln>
                <a:latin typeface="Arial Black"/>
              </a:rPr>
              <a:t>sorunlar ve ihtiyaçları nelerdir</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idx="4294967295"/>
          </p:nvPr>
        </p:nvSpPr>
        <p:spPr>
          <a:xfrm>
            <a:off x="835025" y="1143000"/>
            <a:ext cx="8308975" cy="1008063"/>
          </a:xfrm>
        </p:spPr>
        <p:txBody>
          <a:bodyPr rtlCol="0">
            <a:normAutofit fontScale="90000"/>
          </a:bodyPr>
          <a:lstStyle/>
          <a:p>
            <a:pPr fontAlgn="auto">
              <a:spcAft>
                <a:spcPts val="0"/>
              </a:spcAft>
              <a:defRPr/>
            </a:pPr>
            <a:r>
              <a:rPr lang="tr-TR" sz="3200" dirty="0"/>
              <a:t>BU ÇOCUKLARIN KARŞILAŞTIKLARI </a:t>
            </a:r>
            <a:r>
              <a:rPr lang="tr-TR" sz="3200" dirty="0" smtClean="0"/>
              <a:t>SORUNLAR</a:t>
            </a:r>
            <a:endParaRPr lang="tr-TR" sz="3200" dirty="0"/>
          </a:p>
        </p:txBody>
      </p:sp>
      <p:sp>
        <p:nvSpPr>
          <p:cNvPr id="173060" name="Rectangle 3"/>
          <p:cNvSpPr>
            <a:spLocks noGrp="1" noChangeArrowheads="1"/>
          </p:cNvSpPr>
          <p:nvPr>
            <p:ph idx="4294967295"/>
          </p:nvPr>
        </p:nvSpPr>
        <p:spPr>
          <a:xfrm>
            <a:off x="0" y="2562225"/>
            <a:ext cx="5913438" cy="4103688"/>
          </a:xfrm>
        </p:spPr>
        <p:txBody>
          <a:bodyPr/>
          <a:lstStyle/>
          <a:p>
            <a:pPr>
              <a:lnSpc>
                <a:spcPct val="70000"/>
              </a:lnSpc>
              <a:spcBef>
                <a:spcPct val="35000"/>
              </a:spcBef>
            </a:pPr>
            <a:r>
              <a:rPr lang="tr-TR" dirty="0" smtClean="0"/>
              <a:t>Etiketlenme</a:t>
            </a:r>
          </a:p>
          <a:p>
            <a:pPr>
              <a:lnSpc>
                <a:spcPct val="70000"/>
              </a:lnSpc>
              <a:spcBef>
                <a:spcPct val="35000"/>
              </a:spcBef>
            </a:pPr>
            <a:r>
              <a:rPr lang="tr-TR" dirty="0" smtClean="0"/>
              <a:t>Beceri eksikliği</a:t>
            </a:r>
          </a:p>
          <a:p>
            <a:pPr>
              <a:lnSpc>
                <a:spcPct val="70000"/>
              </a:lnSpc>
              <a:spcBef>
                <a:spcPct val="35000"/>
              </a:spcBef>
            </a:pPr>
            <a:r>
              <a:rPr lang="tr-TR" dirty="0" smtClean="0"/>
              <a:t>Yalnızlık, dışlanma</a:t>
            </a:r>
          </a:p>
          <a:p>
            <a:pPr>
              <a:lnSpc>
                <a:spcPct val="70000"/>
              </a:lnSpc>
              <a:spcBef>
                <a:spcPct val="35000"/>
              </a:spcBef>
            </a:pPr>
            <a:r>
              <a:rPr lang="tr-TR" dirty="0" smtClean="0"/>
              <a:t>Okuldan atılma</a:t>
            </a:r>
          </a:p>
          <a:p>
            <a:pPr>
              <a:lnSpc>
                <a:spcPct val="70000"/>
              </a:lnSpc>
              <a:spcBef>
                <a:spcPct val="35000"/>
              </a:spcBef>
            </a:pPr>
            <a:r>
              <a:rPr lang="tr-TR" dirty="0" smtClean="0"/>
              <a:t>Sağlık sorunları</a:t>
            </a:r>
          </a:p>
          <a:p>
            <a:pPr>
              <a:lnSpc>
                <a:spcPct val="70000"/>
              </a:lnSpc>
              <a:spcBef>
                <a:spcPct val="35000"/>
              </a:spcBef>
            </a:pPr>
            <a:r>
              <a:rPr lang="tr-TR" dirty="0" smtClean="0"/>
              <a:t>Yasal sorunlar</a:t>
            </a:r>
          </a:p>
          <a:p>
            <a:pPr>
              <a:lnSpc>
                <a:spcPct val="70000"/>
              </a:lnSpc>
              <a:spcBef>
                <a:spcPct val="35000"/>
              </a:spcBef>
            </a:pPr>
            <a:r>
              <a:rPr lang="tr-TR" dirty="0" smtClean="0"/>
              <a:t>Sokakta yaşama</a:t>
            </a:r>
          </a:p>
          <a:p>
            <a:pPr>
              <a:lnSpc>
                <a:spcPct val="70000"/>
              </a:lnSpc>
              <a:spcBef>
                <a:spcPct val="35000"/>
              </a:spcBef>
            </a:pPr>
            <a:r>
              <a:rPr lang="tr-TR" dirty="0" smtClean="0"/>
              <a:t>Ruhsal sorunlar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5586"/>
                                        </p:tgtEl>
                                        <p:attrNameLst>
                                          <p:attrName>style.visibility</p:attrName>
                                        </p:attrNameLst>
                                      </p:cBhvr>
                                      <p:to>
                                        <p:strVal val="visible"/>
                                      </p:to>
                                    </p:set>
                                    <p:animEffect transition="in" filter="fade">
                                      <p:cBhvr>
                                        <p:cTn id="7" dur="500"/>
                                        <p:tgtEl>
                                          <p:spTgt spid="19558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3060">
                                            <p:txEl>
                                              <p:pRg st="0" end="0"/>
                                            </p:txEl>
                                          </p:spTgt>
                                        </p:tgtEl>
                                        <p:attrNameLst>
                                          <p:attrName>style.visibility</p:attrName>
                                        </p:attrNameLst>
                                      </p:cBhvr>
                                      <p:to>
                                        <p:strVal val="visible"/>
                                      </p:to>
                                    </p:set>
                                    <p:animEffect transition="in" filter="fade">
                                      <p:cBhvr>
                                        <p:cTn id="12" dur="1000"/>
                                        <p:tgtEl>
                                          <p:spTgt spid="173060">
                                            <p:txEl>
                                              <p:pRg st="0" end="0"/>
                                            </p:txEl>
                                          </p:spTgt>
                                        </p:tgtEl>
                                      </p:cBhvr>
                                    </p:animEffect>
                                    <p:anim calcmode="lin" valueType="num">
                                      <p:cBhvr>
                                        <p:cTn id="13" dur="1000" fill="hold"/>
                                        <p:tgtEl>
                                          <p:spTgt spid="17306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7306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3060">
                                            <p:txEl>
                                              <p:pRg st="1" end="1"/>
                                            </p:txEl>
                                          </p:spTgt>
                                        </p:tgtEl>
                                        <p:attrNameLst>
                                          <p:attrName>style.visibility</p:attrName>
                                        </p:attrNameLst>
                                      </p:cBhvr>
                                      <p:to>
                                        <p:strVal val="visible"/>
                                      </p:to>
                                    </p:set>
                                    <p:animEffect transition="in" filter="fade">
                                      <p:cBhvr>
                                        <p:cTn id="19" dur="1000"/>
                                        <p:tgtEl>
                                          <p:spTgt spid="173060">
                                            <p:txEl>
                                              <p:pRg st="1" end="1"/>
                                            </p:txEl>
                                          </p:spTgt>
                                        </p:tgtEl>
                                      </p:cBhvr>
                                    </p:animEffect>
                                    <p:anim calcmode="lin" valueType="num">
                                      <p:cBhvr>
                                        <p:cTn id="20" dur="1000" fill="hold"/>
                                        <p:tgtEl>
                                          <p:spTgt spid="17306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7306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3060">
                                            <p:txEl>
                                              <p:pRg st="2" end="2"/>
                                            </p:txEl>
                                          </p:spTgt>
                                        </p:tgtEl>
                                        <p:attrNameLst>
                                          <p:attrName>style.visibility</p:attrName>
                                        </p:attrNameLst>
                                      </p:cBhvr>
                                      <p:to>
                                        <p:strVal val="visible"/>
                                      </p:to>
                                    </p:set>
                                    <p:animEffect transition="in" filter="fade">
                                      <p:cBhvr>
                                        <p:cTn id="26" dur="1000"/>
                                        <p:tgtEl>
                                          <p:spTgt spid="173060">
                                            <p:txEl>
                                              <p:pRg st="2" end="2"/>
                                            </p:txEl>
                                          </p:spTgt>
                                        </p:tgtEl>
                                      </p:cBhvr>
                                    </p:animEffect>
                                    <p:anim calcmode="lin" valueType="num">
                                      <p:cBhvr>
                                        <p:cTn id="27" dur="1000" fill="hold"/>
                                        <p:tgtEl>
                                          <p:spTgt spid="173060">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7306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3060">
                                            <p:txEl>
                                              <p:pRg st="3" end="3"/>
                                            </p:txEl>
                                          </p:spTgt>
                                        </p:tgtEl>
                                        <p:attrNameLst>
                                          <p:attrName>style.visibility</p:attrName>
                                        </p:attrNameLst>
                                      </p:cBhvr>
                                      <p:to>
                                        <p:strVal val="visible"/>
                                      </p:to>
                                    </p:set>
                                    <p:animEffect transition="in" filter="fade">
                                      <p:cBhvr>
                                        <p:cTn id="33" dur="1000"/>
                                        <p:tgtEl>
                                          <p:spTgt spid="173060">
                                            <p:txEl>
                                              <p:pRg st="3" end="3"/>
                                            </p:txEl>
                                          </p:spTgt>
                                        </p:tgtEl>
                                      </p:cBhvr>
                                    </p:animEffect>
                                    <p:anim calcmode="lin" valueType="num">
                                      <p:cBhvr>
                                        <p:cTn id="34" dur="1000" fill="hold"/>
                                        <p:tgtEl>
                                          <p:spTgt spid="173060">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7306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3060">
                                            <p:txEl>
                                              <p:pRg st="4" end="4"/>
                                            </p:txEl>
                                          </p:spTgt>
                                        </p:tgtEl>
                                        <p:attrNameLst>
                                          <p:attrName>style.visibility</p:attrName>
                                        </p:attrNameLst>
                                      </p:cBhvr>
                                      <p:to>
                                        <p:strVal val="visible"/>
                                      </p:to>
                                    </p:set>
                                    <p:animEffect transition="in" filter="fade">
                                      <p:cBhvr>
                                        <p:cTn id="40" dur="1000"/>
                                        <p:tgtEl>
                                          <p:spTgt spid="173060">
                                            <p:txEl>
                                              <p:pRg st="4" end="4"/>
                                            </p:txEl>
                                          </p:spTgt>
                                        </p:tgtEl>
                                      </p:cBhvr>
                                    </p:animEffect>
                                    <p:anim calcmode="lin" valueType="num">
                                      <p:cBhvr>
                                        <p:cTn id="41" dur="1000" fill="hold"/>
                                        <p:tgtEl>
                                          <p:spTgt spid="173060">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7306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73060">
                                            <p:txEl>
                                              <p:pRg st="5" end="5"/>
                                            </p:txEl>
                                          </p:spTgt>
                                        </p:tgtEl>
                                        <p:attrNameLst>
                                          <p:attrName>style.visibility</p:attrName>
                                        </p:attrNameLst>
                                      </p:cBhvr>
                                      <p:to>
                                        <p:strVal val="visible"/>
                                      </p:to>
                                    </p:set>
                                    <p:animEffect transition="in" filter="fade">
                                      <p:cBhvr>
                                        <p:cTn id="47" dur="1000"/>
                                        <p:tgtEl>
                                          <p:spTgt spid="173060">
                                            <p:txEl>
                                              <p:pRg st="5" end="5"/>
                                            </p:txEl>
                                          </p:spTgt>
                                        </p:tgtEl>
                                      </p:cBhvr>
                                    </p:animEffect>
                                    <p:anim calcmode="lin" valueType="num">
                                      <p:cBhvr>
                                        <p:cTn id="48" dur="1000" fill="hold"/>
                                        <p:tgtEl>
                                          <p:spTgt spid="173060">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7306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73060">
                                            <p:txEl>
                                              <p:pRg st="6" end="6"/>
                                            </p:txEl>
                                          </p:spTgt>
                                        </p:tgtEl>
                                        <p:attrNameLst>
                                          <p:attrName>style.visibility</p:attrName>
                                        </p:attrNameLst>
                                      </p:cBhvr>
                                      <p:to>
                                        <p:strVal val="visible"/>
                                      </p:to>
                                    </p:set>
                                    <p:animEffect transition="in" filter="fade">
                                      <p:cBhvr>
                                        <p:cTn id="54" dur="1000"/>
                                        <p:tgtEl>
                                          <p:spTgt spid="173060">
                                            <p:txEl>
                                              <p:pRg st="6" end="6"/>
                                            </p:txEl>
                                          </p:spTgt>
                                        </p:tgtEl>
                                      </p:cBhvr>
                                    </p:animEffect>
                                    <p:anim calcmode="lin" valueType="num">
                                      <p:cBhvr>
                                        <p:cTn id="55" dur="1000" fill="hold"/>
                                        <p:tgtEl>
                                          <p:spTgt spid="173060">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7306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73060">
                                            <p:txEl>
                                              <p:pRg st="7" end="7"/>
                                            </p:txEl>
                                          </p:spTgt>
                                        </p:tgtEl>
                                        <p:attrNameLst>
                                          <p:attrName>style.visibility</p:attrName>
                                        </p:attrNameLst>
                                      </p:cBhvr>
                                      <p:to>
                                        <p:strVal val="visible"/>
                                      </p:to>
                                    </p:set>
                                    <p:animEffect transition="in" filter="fade">
                                      <p:cBhvr>
                                        <p:cTn id="61" dur="1000"/>
                                        <p:tgtEl>
                                          <p:spTgt spid="173060">
                                            <p:txEl>
                                              <p:pRg st="7" end="7"/>
                                            </p:txEl>
                                          </p:spTgt>
                                        </p:tgtEl>
                                      </p:cBhvr>
                                    </p:animEffect>
                                    <p:anim calcmode="lin" valueType="num">
                                      <p:cBhvr>
                                        <p:cTn id="62" dur="1000" fill="hold"/>
                                        <p:tgtEl>
                                          <p:spTgt spid="173060">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17306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p:bldP spid="173060"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idx="4294967295"/>
          </p:nvPr>
        </p:nvSpPr>
        <p:spPr>
          <a:xfrm>
            <a:off x="0" y="990600"/>
            <a:ext cx="8039100" cy="863600"/>
          </a:xfrm>
        </p:spPr>
        <p:txBody>
          <a:bodyPr/>
          <a:lstStyle/>
          <a:p>
            <a:r>
              <a:rPr lang="tr-TR" sz="2400" b="1" dirty="0"/>
              <a:t>ZOR ÇOCUKLAR VE EĞİTİM SİSTEMİ</a:t>
            </a:r>
          </a:p>
        </p:txBody>
      </p:sp>
      <p:sp>
        <p:nvSpPr>
          <p:cNvPr id="174084" name="Rectangle 3"/>
          <p:cNvSpPr>
            <a:spLocks noGrp="1" noChangeArrowheads="1"/>
          </p:cNvSpPr>
          <p:nvPr>
            <p:ph idx="4294967295"/>
          </p:nvPr>
        </p:nvSpPr>
        <p:spPr>
          <a:xfrm>
            <a:off x="0" y="1854200"/>
            <a:ext cx="8574088" cy="5040313"/>
          </a:xfrm>
        </p:spPr>
        <p:txBody>
          <a:bodyPr/>
          <a:lstStyle/>
          <a:p>
            <a:pPr marL="609600" indent="-609600">
              <a:lnSpc>
                <a:spcPct val="70000"/>
              </a:lnSpc>
            </a:pPr>
            <a:r>
              <a:rPr lang="tr-TR" dirty="0" smtClean="0"/>
              <a:t>Okulda izolasyon gelişir</a:t>
            </a:r>
          </a:p>
          <a:p>
            <a:pPr marL="609600" indent="-609600">
              <a:lnSpc>
                <a:spcPct val="70000"/>
              </a:lnSpc>
            </a:pPr>
            <a:r>
              <a:rPr lang="tr-TR" dirty="0" smtClean="0"/>
              <a:t>Bu çocuklara yönelik müdahale yöntemleri konusunda bilgi eksikliği ve insan kaynaklığı eksikliği</a:t>
            </a:r>
          </a:p>
          <a:p>
            <a:pPr marL="609600" indent="-609600">
              <a:lnSpc>
                <a:spcPct val="70000"/>
              </a:lnSpc>
            </a:pPr>
            <a:r>
              <a:rPr lang="tr-TR" dirty="0" smtClean="0"/>
              <a:t>Aileleriyle yetersiz iletişim kurma ve baskıcı bir tavır takınma</a:t>
            </a:r>
          </a:p>
          <a:p>
            <a:pPr marL="609600" indent="-609600">
              <a:lnSpc>
                <a:spcPct val="70000"/>
              </a:lnSpc>
            </a:pPr>
            <a:r>
              <a:rPr lang="tr-TR" dirty="0" smtClean="0"/>
              <a:t>Olumsuz davranış sergileneceği beklentisinin artmasına paralel olumlu davranışların olabileceğine inancın azalması</a:t>
            </a:r>
          </a:p>
          <a:p>
            <a:pPr marL="609600" indent="-609600">
              <a:lnSpc>
                <a:spcPct val="70000"/>
              </a:lnSpc>
            </a:pPr>
            <a:r>
              <a:rPr lang="tr-TR" dirty="0" smtClean="0"/>
              <a:t>Okuldan uzaklaştırılan çocukların riskli davranış gösterme sıklığının artması </a:t>
            </a:r>
          </a:p>
          <a:p>
            <a:pPr marL="609600" indent="-609600">
              <a:lnSpc>
                <a:spcPct val="70000"/>
              </a:lnSpc>
            </a:pPr>
            <a:r>
              <a:rPr lang="tr-TR" dirty="0" smtClean="0"/>
              <a:t>Bu çocukların damgalanması ve bunun sonucunda olumsuz davranışlarını sürdürmeye devam etmeleri </a:t>
            </a:r>
          </a:p>
          <a:p>
            <a:pPr marL="609600" indent="-609600">
              <a:lnSpc>
                <a:spcPct val="70000"/>
              </a:lnSpc>
              <a:buFontTx/>
              <a:buNone/>
            </a:pPr>
            <a:endParaRPr lang="tr-TR" b="1" dirty="0" smtClean="0"/>
          </a:p>
          <a:p>
            <a:pPr marL="609600" indent="-609600">
              <a:lnSpc>
                <a:spcPct val="70000"/>
              </a:lnSpc>
              <a:buFontTx/>
              <a:buNone/>
            </a:pPr>
            <a:r>
              <a:rPr lang="tr-TR" b="1" dirty="0" smtClean="0"/>
              <a:t>UNUTMAYIN, Bu çocuklarla uğraşmak uzun soluklu bir çalışmayı ve sabrı gerektirmektedir.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082"/>
                                        </p:tgtEl>
                                        <p:attrNameLst>
                                          <p:attrName>style.visibility</p:attrName>
                                        </p:attrNameLst>
                                      </p:cBhvr>
                                      <p:to>
                                        <p:strVal val="visible"/>
                                      </p:to>
                                    </p:set>
                                    <p:animEffect transition="in" filter="fade">
                                      <p:cBhvr>
                                        <p:cTn id="7" dur="500"/>
                                        <p:tgtEl>
                                          <p:spTgt spid="17408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4084">
                                            <p:txEl>
                                              <p:pRg st="0" end="0"/>
                                            </p:txEl>
                                          </p:spTgt>
                                        </p:tgtEl>
                                        <p:attrNameLst>
                                          <p:attrName>style.visibility</p:attrName>
                                        </p:attrNameLst>
                                      </p:cBhvr>
                                      <p:to>
                                        <p:strVal val="visible"/>
                                      </p:to>
                                    </p:set>
                                    <p:animEffect transition="in" filter="fade">
                                      <p:cBhvr>
                                        <p:cTn id="12" dur="1000"/>
                                        <p:tgtEl>
                                          <p:spTgt spid="174084">
                                            <p:txEl>
                                              <p:pRg st="0" end="0"/>
                                            </p:txEl>
                                          </p:spTgt>
                                        </p:tgtEl>
                                      </p:cBhvr>
                                    </p:animEffect>
                                    <p:anim calcmode="lin" valueType="num">
                                      <p:cBhvr>
                                        <p:cTn id="13" dur="1000" fill="hold"/>
                                        <p:tgtEl>
                                          <p:spTgt spid="17408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7408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4084">
                                            <p:txEl>
                                              <p:pRg st="1" end="1"/>
                                            </p:txEl>
                                          </p:spTgt>
                                        </p:tgtEl>
                                        <p:attrNameLst>
                                          <p:attrName>style.visibility</p:attrName>
                                        </p:attrNameLst>
                                      </p:cBhvr>
                                      <p:to>
                                        <p:strVal val="visible"/>
                                      </p:to>
                                    </p:set>
                                    <p:animEffect transition="in" filter="fade">
                                      <p:cBhvr>
                                        <p:cTn id="19" dur="1000"/>
                                        <p:tgtEl>
                                          <p:spTgt spid="174084">
                                            <p:txEl>
                                              <p:pRg st="1" end="1"/>
                                            </p:txEl>
                                          </p:spTgt>
                                        </p:tgtEl>
                                      </p:cBhvr>
                                    </p:animEffect>
                                    <p:anim calcmode="lin" valueType="num">
                                      <p:cBhvr>
                                        <p:cTn id="20" dur="1000" fill="hold"/>
                                        <p:tgtEl>
                                          <p:spTgt spid="17408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7408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4084">
                                            <p:txEl>
                                              <p:pRg st="2" end="2"/>
                                            </p:txEl>
                                          </p:spTgt>
                                        </p:tgtEl>
                                        <p:attrNameLst>
                                          <p:attrName>style.visibility</p:attrName>
                                        </p:attrNameLst>
                                      </p:cBhvr>
                                      <p:to>
                                        <p:strVal val="visible"/>
                                      </p:to>
                                    </p:set>
                                    <p:animEffect transition="in" filter="fade">
                                      <p:cBhvr>
                                        <p:cTn id="26" dur="1000"/>
                                        <p:tgtEl>
                                          <p:spTgt spid="174084">
                                            <p:txEl>
                                              <p:pRg st="2" end="2"/>
                                            </p:txEl>
                                          </p:spTgt>
                                        </p:tgtEl>
                                      </p:cBhvr>
                                    </p:animEffect>
                                    <p:anim calcmode="lin" valueType="num">
                                      <p:cBhvr>
                                        <p:cTn id="27" dur="10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7408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4084">
                                            <p:txEl>
                                              <p:pRg st="3" end="3"/>
                                            </p:txEl>
                                          </p:spTgt>
                                        </p:tgtEl>
                                        <p:attrNameLst>
                                          <p:attrName>style.visibility</p:attrName>
                                        </p:attrNameLst>
                                      </p:cBhvr>
                                      <p:to>
                                        <p:strVal val="visible"/>
                                      </p:to>
                                    </p:set>
                                    <p:animEffect transition="in" filter="fade">
                                      <p:cBhvr>
                                        <p:cTn id="33" dur="1000"/>
                                        <p:tgtEl>
                                          <p:spTgt spid="174084">
                                            <p:txEl>
                                              <p:pRg st="3" end="3"/>
                                            </p:txEl>
                                          </p:spTgt>
                                        </p:tgtEl>
                                      </p:cBhvr>
                                    </p:animEffect>
                                    <p:anim calcmode="lin" valueType="num">
                                      <p:cBhvr>
                                        <p:cTn id="34" dur="10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7408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4084">
                                            <p:txEl>
                                              <p:pRg st="4" end="4"/>
                                            </p:txEl>
                                          </p:spTgt>
                                        </p:tgtEl>
                                        <p:attrNameLst>
                                          <p:attrName>style.visibility</p:attrName>
                                        </p:attrNameLst>
                                      </p:cBhvr>
                                      <p:to>
                                        <p:strVal val="visible"/>
                                      </p:to>
                                    </p:set>
                                    <p:animEffect transition="in" filter="fade">
                                      <p:cBhvr>
                                        <p:cTn id="40" dur="1000"/>
                                        <p:tgtEl>
                                          <p:spTgt spid="174084">
                                            <p:txEl>
                                              <p:pRg st="4" end="4"/>
                                            </p:txEl>
                                          </p:spTgt>
                                        </p:tgtEl>
                                      </p:cBhvr>
                                    </p:animEffect>
                                    <p:anim calcmode="lin" valueType="num">
                                      <p:cBhvr>
                                        <p:cTn id="41" dur="10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7408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74084">
                                            <p:txEl>
                                              <p:pRg st="5" end="5"/>
                                            </p:txEl>
                                          </p:spTgt>
                                        </p:tgtEl>
                                        <p:attrNameLst>
                                          <p:attrName>style.visibility</p:attrName>
                                        </p:attrNameLst>
                                      </p:cBhvr>
                                      <p:to>
                                        <p:strVal val="visible"/>
                                      </p:to>
                                    </p:set>
                                    <p:animEffect transition="in" filter="fade">
                                      <p:cBhvr>
                                        <p:cTn id="47" dur="1000"/>
                                        <p:tgtEl>
                                          <p:spTgt spid="174084">
                                            <p:txEl>
                                              <p:pRg st="5" end="5"/>
                                            </p:txEl>
                                          </p:spTgt>
                                        </p:tgtEl>
                                      </p:cBhvr>
                                    </p:animEffect>
                                    <p:anim calcmode="lin" valueType="num">
                                      <p:cBhvr>
                                        <p:cTn id="48" dur="1000" fill="hold"/>
                                        <p:tgtEl>
                                          <p:spTgt spid="17408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7408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74084">
                                            <p:txEl>
                                              <p:pRg st="7" end="7"/>
                                            </p:txEl>
                                          </p:spTgt>
                                        </p:tgtEl>
                                        <p:attrNameLst>
                                          <p:attrName>style.visibility</p:attrName>
                                        </p:attrNameLst>
                                      </p:cBhvr>
                                      <p:to>
                                        <p:strVal val="visible"/>
                                      </p:to>
                                    </p:set>
                                    <p:animEffect transition="in" filter="fade">
                                      <p:cBhvr>
                                        <p:cTn id="54" dur="1000"/>
                                        <p:tgtEl>
                                          <p:spTgt spid="174084">
                                            <p:txEl>
                                              <p:pRg st="7" end="7"/>
                                            </p:txEl>
                                          </p:spTgt>
                                        </p:tgtEl>
                                      </p:cBhvr>
                                    </p:animEffect>
                                    <p:anim calcmode="lin" valueType="num">
                                      <p:cBhvr>
                                        <p:cTn id="55" dur="1000" fill="hold"/>
                                        <p:tgtEl>
                                          <p:spTgt spid="174084">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17408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p:bldP spid="174084"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idx="4294967295"/>
          </p:nvPr>
        </p:nvSpPr>
        <p:spPr>
          <a:xfrm>
            <a:off x="0" y="838200"/>
            <a:ext cx="8229600" cy="1143000"/>
          </a:xfrm>
        </p:spPr>
        <p:txBody>
          <a:bodyPr/>
          <a:lstStyle/>
          <a:p>
            <a:r>
              <a:rPr lang="tr-TR" dirty="0" smtClean="0"/>
              <a:t>Etkisiz yaklaşımlar</a:t>
            </a:r>
          </a:p>
        </p:txBody>
      </p:sp>
      <p:sp>
        <p:nvSpPr>
          <p:cNvPr id="27651" name="Rectangle 3"/>
          <p:cNvSpPr>
            <a:spLocks noGrp="1" noChangeArrowheads="1"/>
          </p:cNvSpPr>
          <p:nvPr>
            <p:ph idx="4294967295"/>
          </p:nvPr>
        </p:nvSpPr>
        <p:spPr>
          <a:xfrm>
            <a:off x="0" y="1752600"/>
            <a:ext cx="3744913" cy="2684463"/>
          </a:xfrm>
        </p:spPr>
        <p:txBody>
          <a:bodyPr rtlCol="0">
            <a:normAutofit/>
          </a:bodyPr>
          <a:lstStyle/>
          <a:p>
            <a:pPr marL="274320" indent="-274320" fontAlgn="auto">
              <a:spcAft>
                <a:spcPts val="0"/>
              </a:spcAft>
              <a:buClr>
                <a:schemeClr val="accent3"/>
              </a:buClr>
              <a:buFont typeface="Wingdings 2"/>
              <a:buChar char=""/>
              <a:defRPr/>
            </a:pPr>
            <a:r>
              <a:rPr lang="tr-TR" dirty="0"/>
              <a:t>Eleştirmek</a:t>
            </a:r>
          </a:p>
          <a:p>
            <a:pPr marL="274320" indent="-274320" fontAlgn="auto">
              <a:spcAft>
                <a:spcPts val="0"/>
              </a:spcAft>
              <a:buClr>
                <a:schemeClr val="accent3"/>
              </a:buClr>
              <a:buFont typeface="Wingdings 2"/>
              <a:buChar char=""/>
              <a:defRPr/>
            </a:pPr>
            <a:r>
              <a:rPr lang="tr-TR" dirty="0"/>
              <a:t>Nasihat etmek</a:t>
            </a:r>
          </a:p>
          <a:p>
            <a:pPr marL="274320" indent="-274320" fontAlgn="auto">
              <a:spcAft>
                <a:spcPts val="0"/>
              </a:spcAft>
              <a:buClr>
                <a:schemeClr val="accent3"/>
              </a:buClr>
              <a:buFont typeface="Wingdings 2"/>
              <a:buChar char=""/>
              <a:defRPr/>
            </a:pPr>
            <a:r>
              <a:rPr lang="tr-TR" dirty="0"/>
              <a:t>Tartışmak</a:t>
            </a:r>
          </a:p>
          <a:p>
            <a:pPr marL="274320" indent="-274320" fontAlgn="auto">
              <a:spcAft>
                <a:spcPts val="0"/>
              </a:spcAft>
              <a:buClr>
                <a:schemeClr val="accent3"/>
              </a:buClr>
              <a:buFont typeface="Wingdings 2"/>
              <a:buChar char=""/>
              <a:defRPr/>
            </a:pPr>
            <a:r>
              <a:rPr lang="tr-TR" dirty="0"/>
              <a:t>Suçlamak</a:t>
            </a:r>
          </a:p>
          <a:p>
            <a:pPr marL="274320" indent="-274320" fontAlgn="auto">
              <a:spcAft>
                <a:spcPts val="0"/>
              </a:spcAft>
              <a:buClr>
                <a:schemeClr val="accent3"/>
              </a:buClr>
              <a:buFont typeface="Wingdings 2"/>
              <a:buChar char=""/>
              <a:defRPr/>
            </a:pPr>
            <a:r>
              <a:rPr lang="tr-TR" dirty="0"/>
              <a:t>Acımak </a:t>
            </a:r>
          </a:p>
          <a:p>
            <a:pPr marL="274320" indent="-274320" fontAlgn="auto">
              <a:spcAft>
                <a:spcPts val="0"/>
              </a:spcAft>
              <a:buClr>
                <a:schemeClr val="accent3"/>
              </a:buClr>
              <a:buFont typeface="Wingdings 2"/>
              <a:buChar char=""/>
              <a:defRPr/>
            </a:pPr>
            <a:r>
              <a:rPr lang="tr-TR" dirty="0"/>
              <a:t>Taraf tutmak</a:t>
            </a:r>
          </a:p>
        </p:txBody>
      </p:sp>
      <p:sp>
        <p:nvSpPr>
          <p:cNvPr id="175109" name="Rectangle 4"/>
          <p:cNvSpPr>
            <a:spLocks noChangeArrowheads="1"/>
          </p:cNvSpPr>
          <p:nvPr/>
        </p:nvSpPr>
        <p:spPr bwMode="auto">
          <a:xfrm>
            <a:off x="4572000" y="1773238"/>
            <a:ext cx="3744913" cy="282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tr-TR" dirty="0">
                <a:latin typeface="Trebuchet MS" pitchFamily="34" charset="0"/>
              </a:rPr>
              <a:t>Bilgiçlik taslamak</a:t>
            </a:r>
            <a:endParaRPr lang="tr-TR" dirty="0">
              <a:solidFill>
                <a:schemeClr val="accent2"/>
              </a:solidFill>
              <a:latin typeface="Trebuchet MS" pitchFamily="34" charset="0"/>
            </a:endParaRPr>
          </a:p>
          <a:p>
            <a:pPr marL="342900" indent="-342900">
              <a:spcBef>
                <a:spcPct val="20000"/>
              </a:spcBef>
              <a:buFontTx/>
              <a:buChar char="•"/>
            </a:pPr>
            <a:r>
              <a:rPr lang="tr-TR" dirty="0">
                <a:latin typeface="Trebuchet MS" pitchFamily="34" charset="0"/>
              </a:rPr>
              <a:t>Yargılamak</a:t>
            </a:r>
          </a:p>
          <a:p>
            <a:pPr marL="342900" indent="-342900">
              <a:spcBef>
                <a:spcPct val="20000"/>
              </a:spcBef>
              <a:buFontTx/>
              <a:buChar char="•"/>
            </a:pPr>
            <a:r>
              <a:rPr lang="tr-TR" dirty="0">
                <a:latin typeface="Trebuchet MS" pitchFamily="34" charset="0"/>
              </a:rPr>
              <a:t>Etiketlemek</a:t>
            </a:r>
          </a:p>
          <a:p>
            <a:pPr marL="342900" indent="-342900">
              <a:spcBef>
                <a:spcPct val="20000"/>
              </a:spcBef>
              <a:buFontTx/>
              <a:buChar char="•"/>
            </a:pPr>
            <a:r>
              <a:rPr lang="tr-TR" dirty="0">
                <a:latin typeface="Trebuchet MS" pitchFamily="34" charset="0"/>
              </a:rPr>
              <a:t>Cezalandırmak</a:t>
            </a:r>
          </a:p>
          <a:p>
            <a:pPr marL="342900" indent="-342900">
              <a:spcBef>
                <a:spcPct val="20000"/>
              </a:spcBef>
              <a:buFontTx/>
              <a:buChar char="•"/>
            </a:pPr>
            <a:r>
              <a:rPr lang="tr-TR" dirty="0">
                <a:latin typeface="Trebuchet MS" pitchFamily="34" charset="0"/>
              </a:rPr>
              <a:t>Kurtarıcı rolü üstlenmek </a:t>
            </a:r>
          </a:p>
          <a:p>
            <a:pPr marL="342900" indent="-342900">
              <a:spcBef>
                <a:spcPct val="20000"/>
              </a:spcBef>
            </a:pPr>
            <a:endParaRPr lang="tr-TR" dirty="0">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106"/>
                                        </p:tgtEl>
                                        <p:attrNameLst>
                                          <p:attrName>style.visibility</p:attrName>
                                        </p:attrNameLst>
                                      </p:cBhvr>
                                      <p:to>
                                        <p:strVal val="visible"/>
                                      </p:to>
                                    </p:set>
                                    <p:animEffect transition="in" filter="fade">
                                      <p:cBhvr>
                                        <p:cTn id="7" dur="500"/>
                                        <p:tgtEl>
                                          <p:spTgt spid="17510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fade">
                                      <p:cBhvr>
                                        <p:cTn id="12" dur="1000"/>
                                        <p:tgtEl>
                                          <p:spTgt spid="27651">
                                            <p:txEl>
                                              <p:pRg st="0" end="0"/>
                                            </p:txEl>
                                          </p:spTgt>
                                        </p:tgtEl>
                                      </p:cBhvr>
                                    </p:animEffect>
                                    <p:anim calcmode="lin" valueType="num">
                                      <p:cBhvr>
                                        <p:cTn id="13"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7651">
                                            <p:txEl>
                                              <p:pRg st="1" end="1"/>
                                            </p:txEl>
                                          </p:spTgt>
                                        </p:tgtEl>
                                        <p:attrNameLst>
                                          <p:attrName>style.visibility</p:attrName>
                                        </p:attrNameLst>
                                      </p:cBhvr>
                                      <p:to>
                                        <p:strVal val="visible"/>
                                      </p:to>
                                    </p:set>
                                    <p:animEffect transition="in" filter="fade">
                                      <p:cBhvr>
                                        <p:cTn id="19" dur="1000"/>
                                        <p:tgtEl>
                                          <p:spTgt spid="27651">
                                            <p:txEl>
                                              <p:pRg st="1" end="1"/>
                                            </p:txEl>
                                          </p:spTgt>
                                        </p:tgtEl>
                                      </p:cBhvr>
                                    </p:animEffect>
                                    <p:anim calcmode="lin" valueType="num">
                                      <p:cBhvr>
                                        <p:cTn id="20"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76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651">
                                            <p:txEl>
                                              <p:pRg st="2" end="2"/>
                                            </p:txEl>
                                          </p:spTgt>
                                        </p:tgtEl>
                                        <p:attrNameLst>
                                          <p:attrName>style.visibility</p:attrName>
                                        </p:attrNameLst>
                                      </p:cBhvr>
                                      <p:to>
                                        <p:strVal val="visible"/>
                                      </p:to>
                                    </p:set>
                                    <p:animEffect transition="in" filter="fade">
                                      <p:cBhvr>
                                        <p:cTn id="26" dur="1000"/>
                                        <p:tgtEl>
                                          <p:spTgt spid="27651">
                                            <p:txEl>
                                              <p:pRg st="2" end="2"/>
                                            </p:txEl>
                                          </p:spTgt>
                                        </p:tgtEl>
                                      </p:cBhvr>
                                    </p:animEffect>
                                    <p:anim calcmode="lin" valueType="num">
                                      <p:cBhvr>
                                        <p:cTn id="27"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76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7651">
                                            <p:txEl>
                                              <p:pRg st="3" end="3"/>
                                            </p:txEl>
                                          </p:spTgt>
                                        </p:tgtEl>
                                        <p:attrNameLst>
                                          <p:attrName>style.visibility</p:attrName>
                                        </p:attrNameLst>
                                      </p:cBhvr>
                                      <p:to>
                                        <p:strVal val="visible"/>
                                      </p:to>
                                    </p:set>
                                    <p:animEffect transition="in" filter="fade">
                                      <p:cBhvr>
                                        <p:cTn id="33" dur="1000"/>
                                        <p:tgtEl>
                                          <p:spTgt spid="27651">
                                            <p:txEl>
                                              <p:pRg st="3" end="3"/>
                                            </p:txEl>
                                          </p:spTgt>
                                        </p:tgtEl>
                                      </p:cBhvr>
                                    </p:animEffect>
                                    <p:anim calcmode="lin" valueType="num">
                                      <p:cBhvr>
                                        <p:cTn id="34"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76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7651">
                                            <p:txEl>
                                              <p:pRg st="4" end="4"/>
                                            </p:txEl>
                                          </p:spTgt>
                                        </p:tgtEl>
                                        <p:attrNameLst>
                                          <p:attrName>style.visibility</p:attrName>
                                        </p:attrNameLst>
                                      </p:cBhvr>
                                      <p:to>
                                        <p:strVal val="visible"/>
                                      </p:to>
                                    </p:set>
                                    <p:animEffect transition="in" filter="fade">
                                      <p:cBhvr>
                                        <p:cTn id="40" dur="1000"/>
                                        <p:tgtEl>
                                          <p:spTgt spid="27651">
                                            <p:txEl>
                                              <p:pRg st="4" end="4"/>
                                            </p:txEl>
                                          </p:spTgt>
                                        </p:tgtEl>
                                      </p:cBhvr>
                                    </p:animEffect>
                                    <p:anim calcmode="lin" valueType="num">
                                      <p:cBhvr>
                                        <p:cTn id="41"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7651">
                                            <p:txEl>
                                              <p:pRg st="5" end="5"/>
                                            </p:txEl>
                                          </p:spTgt>
                                        </p:tgtEl>
                                        <p:attrNameLst>
                                          <p:attrName>style.visibility</p:attrName>
                                        </p:attrNameLst>
                                      </p:cBhvr>
                                      <p:to>
                                        <p:strVal val="visible"/>
                                      </p:to>
                                    </p:set>
                                    <p:animEffect transition="in" filter="fade">
                                      <p:cBhvr>
                                        <p:cTn id="47" dur="1000"/>
                                        <p:tgtEl>
                                          <p:spTgt spid="27651">
                                            <p:txEl>
                                              <p:pRg st="5" end="5"/>
                                            </p:txEl>
                                          </p:spTgt>
                                        </p:tgtEl>
                                      </p:cBhvr>
                                    </p:animEffect>
                                    <p:anim calcmode="lin" valueType="num">
                                      <p:cBhvr>
                                        <p:cTn id="48" dur="10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276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75109"/>
                                        </p:tgtEl>
                                        <p:attrNameLst>
                                          <p:attrName>style.visibility</p:attrName>
                                        </p:attrNameLst>
                                      </p:cBhvr>
                                      <p:to>
                                        <p:strVal val="visible"/>
                                      </p:to>
                                    </p:set>
                                    <p:animEffect transition="in" filter="fade">
                                      <p:cBhvr>
                                        <p:cTn id="54" dur="1000"/>
                                        <p:tgtEl>
                                          <p:spTgt spid="175109"/>
                                        </p:tgtEl>
                                      </p:cBhvr>
                                    </p:animEffect>
                                    <p:anim calcmode="lin" valueType="num">
                                      <p:cBhvr>
                                        <p:cTn id="55" dur="1000" fill="hold"/>
                                        <p:tgtEl>
                                          <p:spTgt spid="175109"/>
                                        </p:tgtEl>
                                        <p:attrNameLst>
                                          <p:attrName>ppt_x</p:attrName>
                                        </p:attrNameLst>
                                      </p:cBhvr>
                                      <p:tavLst>
                                        <p:tav tm="0">
                                          <p:val>
                                            <p:strVal val="#ppt_x"/>
                                          </p:val>
                                        </p:tav>
                                        <p:tav tm="100000">
                                          <p:val>
                                            <p:strVal val="#ppt_x"/>
                                          </p:val>
                                        </p:tav>
                                      </p:tavLst>
                                    </p:anim>
                                    <p:anim calcmode="lin" valueType="num">
                                      <p:cBhvr>
                                        <p:cTn id="56" dur="1000" fill="hold"/>
                                        <p:tgtEl>
                                          <p:spTgt spid="175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p:bldP spid="27651" grpId="0" build="p"/>
      <p:bldP spid="175109"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idx="4294967295"/>
          </p:nvPr>
        </p:nvSpPr>
        <p:spPr>
          <a:xfrm>
            <a:off x="0" y="990600"/>
            <a:ext cx="8229600" cy="708025"/>
          </a:xfrm>
        </p:spPr>
        <p:txBody>
          <a:bodyPr/>
          <a:lstStyle/>
          <a:p>
            <a:r>
              <a:rPr lang="tr-TR" sz="3200" dirty="0" smtClean="0"/>
              <a:t>Zor çocuklara yaklaşımda temel ilkeler(1)</a:t>
            </a:r>
          </a:p>
        </p:txBody>
      </p:sp>
      <p:sp>
        <p:nvSpPr>
          <p:cNvPr id="176132" name="Rectangle 3"/>
          <p:cNvSpPr>
            <a:spLocks noGrp="1" noChangeArrowheads="1"/>
          </p:cNvSpPr>
          <p:nvPr>
            <p:ph idx="4294967295"/>
          </p:nvPr>
        </p:nvSpPr>
        <p:spPr>
          <a:xfrm>
            <a:off x="0" y="1557338"/>
            <a:ext cx="8229600" cy="4751387"/>
          </a:xfrm>
        </p:spPr>
        <p:txBody>
          <a:bodyPr/>
          <a:lstStyle/>
          <a:p>
            <a:pPr>
              <a:spcBef>
                <a:spcPct val="40000"/>
              </a:spcBef>
            </a:pPr>
            <a:r>
              <a:rPr lang="tr-TR" sz="2000" b="1" dirty="0" smtClean="0"/>
              <a:t>Kişiliğine saygı gösterin: </a:t>
            </a:r>
            <a:r>
              <a:rPr lang="tr-TR" sz="2000" dirty="0" smtClean="0"/>
              <a:t>Onu bir yetişkin gibi görerek konuşun.</a:t>
            </a:r>
          </a:p>
          <a:p>
            <a:pPr>
              <a:spcBef>
                <a:spcPct val="40000"/>
              </a:spcBef>
            </a:pPr>
            <a:r>
              <a:rPr lang="tr-TR" sz="2000" b="1" dirty="0" smtClean="0"/>
              <a:t>Dinleyin: </a:t>
            </a:r>
            <a:r>
              <a:rPr lang="tr-TR" sz="2000" dirty="0" smtClean="0"/>
              <a:t>Onları dinleyen pek yok, o yüzden siz dinleyin.</a:t>
            </a:r>
          </a:p>
          <a:p>
            <a:pPr>
              <a:spcBef>
                <a:spcPct val="40000"/>
              </a:spcBef>
            </a:pPr>
            <a:r>
              <a:rPr lang="tr-TR" sz="2000" b="1" dirty="0" smtClean="0"/>
              <a:t>Tuzaklarına düşmeyin: </a:t>
            </a:r>
            <a:r>
              <a:rPr lang="tr-TR" sz="2000" dirty="0" smtClean="0"/>
              <a:t>Sizi sinirlendirmek isteyebilir, tuzağa düşmeyin. </a:t>
            </a:r>
          </a:p>
          <a:p>
            <a:pPr>
              <a:spcBef>
                <a:spcPct val="40000"/>
              </a:spcBef>
            </a:pPr>
            <a:r>
              <a:rPr lang="tr-TR" sz="2000" b="1" dirty="0" smtClean="0"/>
              <a:t>İstikrarlı olun: </a:t>
            </a:r>
            <a:r>
              <a:rPr lang="tr-TR" sz="2000" dirty="0" smtClean="0"/>
              <a:t>Bir gün çok iyi, bir gün kötü olmayın. Hep aynı kalmaya çalışın.</a:t>
            </a:r>
          </a:p>
          <a:p>
            <a:pPr>
              <a:spcBef>
                <a:spcPct val="40000"/>
              </a:spcBef>
            </a:pPr>
            <a:r>
              <a:rPr lang="tr-TR" sz="2000" b="1" dirty="0" smtClean="0"/>
              <a:t>Sürekli ve sabırlı olun: </a:t>
            </a:r>
            <a:r>
              <a:rPr lang="tr-TR" sz="2000" dirty="0" smtClean="0"/>
              <a:t>Davranışlarındaki</a:t>
            </a:r>
            <a:r>
              <a:rPr lang="tr-TR" sz="2000" b="1" dirty="0" smtClean="0"/>
              <a:t> </a:t>
            </a:r>
            <a:r>
              <a:rPr lang="tr-TR" sz="2000" dirty="0" smtClean="0"/>
              <a:t>düzelme uzun süre alacağından sabırlı olun.</a:t>
            </a:r>
          </a:p>
          <a:p>
            <a:pPr>
              <a:spcBef>
                <a:spcPct val="40000"/>
              </a:spcBef>
            </a:pPr>
            <a:r>
              <a:rPr lang="tr-TR" sz="2000" b="1" dirty="0" smtClean="0"/>
              <a:t>Kötü davranışlar yerine iyi davranışlar üstüne konsantre olun: </a:t>
            </a:r>
            <a:r>
              <a:rPr lang="tr-TR" sz="2000" dirty="0" smtClean="0"/>
              <a:t>İyi davranışlarının fark edilmesine ihtiyacı vardır.</a:t>
            </a:r>
          </a:p>
          <a:p>
            <a:pPr>
              <a:spcBef>
                <a:spcPct val="40000"/>
              </a:spcBef>
            </a:pPr>
            <a:r>
              <a:rPr lang="tr-TR" sz="2000" b="1" dirty="0" smtClean="0"/>
              <a:t>Onu değil, davranışını eleştirin: </a:t>
            </a:r>
            <a:r>
              <a:rPr lang="tr-TR" sz="2000" dirty="0" smtClean="0"/>
              <a:t>“Sen çok kötüsün; insanlara vuruyorsun” yerine “Vurmak kötü bir davranış”.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6130"/>
                                        </p:tgtEl>
                                        <p:attrNameLst>
                                          <p:attrName>style.visibility</p:attrName>
                                        </p:attrNameLst>
                                      </p:cBhvr>
                                      <p:to>
                                        <p:strVal val="visible"/>
                                      </p:to>
                                    </p:set>
                                    <p:animEffect transition="in" filter="fade">
                                      <p:cBhvr>
                                        <p:cTn id="7" dur="500"/>
                                        <p:tgtEl>
                                          <p:spTgt spid="1761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6132">
                                            <p:txEl>
                                              <p:pRg st="0" end="0"/>
                                            </p:txEl>
                                          </p:spTgt>
                                        </p:tgtEl>
                                        <p:attrNameLst>
                                          <p:attrName>style.visibility</p:attrName>
                                        </p:attrNameLst>
                                      </p:cBhvr>
                                      <p:to>
                                        <p:strVal val="visible"/>
                                      </p:to>
                                    </p:set>
                                    <p:animEffect transition="in" filter="fade">
                                      <p:cBhvr>
                                        <p:cTn id="12" dur="1000"/>
                                        <p:tgtEl>
                                          <p:spTgt spid="176132">
                                            <p:txEl>
                                              <p:pRg st="0" end="0"/>
                                            </p:txEl>
                                          </p:spTgt>
                                        </p:tgtEl>
                                      </p:cBhvr>
                                    </p:animEffect>
                                    <p:anim calcmode="lin" valueType="num">
                                      <p:cBhvr>
                                        <p:cTn id="13" dur="1000" fill="hold"/>
                                        <p:tgtEl>
                                          <p:spTgt spid="17613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761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6132">
                                            <p:txEl>
                                              <p:pRg st="1" end="1"/>
                                            </p:txEl>
                                          </p:spTgt>
                                        </p:tgtEl>
                                        <p:attrNameLst>
                                          <p:attrName>style.visibility</p:attrName>
                                        </p:attrNameLst>
                                      </p:cBhvr>
                                      <p:to>
                                        <p:strVal val="visible"/>
                                      </p:to>
                                    </p:set>
                                    <p:animEffect transition="in" filter="fade">
                                      <p:cBhvr>
                                        <p:cTn id="19" dur="1000"/>
                                        <p:tgtEl>
                                          <p:spTgt spid="176132">
                                            <p:txEl>
                                              <p:pRg st="1" end="1"/>
                                            </p:txEl>
                                          </p:spTgt>
                                        </p:tgtEl>
                                      </p:cBhvr>
                                    </p:animEffect>
                                    <p:anim calcmode="lin" valueType="num">
                                      <p:cBhvr>
                                        <p:cTn id="20" dur="1000" fill="hold"/>
                                        <p:tgtEl>
                                          <p:spTgt spid="17613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7613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6132">
                                            <p:txEl>
                                              <p:pRg st="2" end="2"/>
                                            </p:txEl>
                                          </p:spTgt>
                                        </p:tgtEl>
                                        <p:attrNameLst>
                                          <p:attrName>style.visibility</p:attrName>
                                        </p:attrNameLst>
                                      </p:cBhvr>
                                      <p:to>
                                        <p:strVal val="visible"/>
                                      </p:to>
                                    </p:set>
                                    <p:animEffect transition="in" filter="fade">
                                      <p:cBhvr>
                                        <p:cTn id="26" dur="1000"/>
                                        <p:tgtEl>
                                          <p:spTgt spid="176132">
                                            <p:txEl>
                                              <p:pRg st="2" end="2"/>
                                            </p:txEl>
                                          </p:spTgt>
                                        </p:tgtEl>
                                      </p:cBhvr>
                                    </p:animEffect>
                                    <p:anim calcmode="lin" valueType="num">
                                      <p:cBhvr>
                                        <p:cTn id="27" dur="1000" fill="hold"/>
                                        <p:tgtEl>
                                          <p:spTgt spid="17613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7613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6132">
                                            <p:txEl>
                                              <p:pRg st="3" end="3"/>
                                            </p:txEl>
                                          </p:spTgt>
                                        </p:tgtEl>
                                        <p:attrNameLst>
                                          <p:attrName>style.visibility</p:attrName>
                                        </p:attrNameLst>
                                      </p:cBhvr>
                                      <p:to>
                                        <p:strVal val="visible"/>
                                      </p:to>
                                    </p:set>
                                    <p:animEffect transition="in" filter="fade">
                                      <p:cBhvr>
                                        <p:cTn id="33" dur="1000"/>
                                        <p:tgtEl>
                                          <p:spTgt spid="176132">
                                            <p:txEl>
                                              <p:pRg st="3" end="3"/>
                                            </p:txEl>
                                          </p:spTgt>
                                        </p:tgtEl>
                                      </p:cBhvr>
                                    </p:animEffect>
                                    <p:anim calcmode="lin" valueType="num">
                                      <p:cBhvr>
                                        <p:cTn id="34" dur="1000" fill="hold"/>
                                        <p:tgtEl>
                                          <p:spTgt spid="17613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7613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6132">
                                            <p:txEl>
                                              <p:pRg st="4" end="4"/>
                                            </p:txEl>
                                          </p:spTgt>
                                        </p:tgtEl>
                                        <p:attrNameLst>
                                          <p:attrName>style.visibility</p:attrName>
                                        </p:attrNameLst>
                                      </p:cBhvr>
                                      <p:to>
                                        <p:strVal val="visible"/>
                                      </p:to>
                                    </p:set>
                                    <p:animEffect transition="in" filter="fade">
                                      <p:cBhvr>
                                        <p:cTn id="40" dur="1000"/>
                                        <p:tgtEl>
                                          <p:spTgt spid="176132">
                                            <p:txEl>
                                              <p:pRg st="4" end="4"/>
                                            </p:txEl>
                                          </p:spTgt>
                                        </p:tgtEl>
                                      </p:cBhvr>
                                    </p:animEffect>
                                    <p:anim calcmode="lin" valueType="num">
                                      <p:cBhvr>
                                        <p:cTn id="41" dur="1000" fill="hold"/>
                                        <p:tgtEl>
                                          <p:spTgt spid="17613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7613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76132">
                                            <p:txEl>
                                              <p:pRg st="5" end="5"/>
                                            </p:txEl>
                                          </p:spTgt>
                                        </p:tgtEl>
                                        <p:attrNameLst>
                                          <p:attrName>style.visibility</p:attrName>
                                        </p:attrNameLst>
                                      </p:cBhvr>
                                      <p:to>
                                        <p:strVal val="visible"/>
                                      </p:to>
                                    </p:set>
                                    <p:animEffect transition="in" filter="fade">
                                      <p:cBhvr>
                                        <p:cTn id="47" dur="1000"/>
                                        <p:tgtEl>
                                          <p:spTgt spid="176132">
                                            <p:txEl>
                                              <p:pRg st="5" end="5"/>
                                            </p:txEl>
                                          </p:spTgt>
                                        </p:tgtEl>
                                      </p:cBhvr>
                                    </p:animEffect>
                                    <p:anim calcmode="lin" valueType="num">
                                      <p:cBhvr>
                                        <p:cTn id="48" dur="1000" fill="hold"/>
                                        <p:tgtEl>
                                          <p:spTgt spid="176132">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7613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76132">
                                            <p:txEl>
                                              <p:pRg st="6" end="6"/>
                                            </p:txEl>
                                          </p:spTgt>
                                        </p:tgtEl>
                                        <p:attrNameLst>
                                          <p:attrName>style.visibility</p:attrName>
                                        </p:attrNameLst>
                                      </p:cBhvr>
                                      <p:to>
                                        <p:strVal val="visible"/>
                                      </p:to>
                                    </p:set>
                                    <p:animEffect transition="in" filter="fade">
                                      <p:cBhvr>
                                        <p:cTn id="54" dur="1000"/>
                                        <p:tgtEl>
                                          <p:spTgt spid="176132">
                                            <p:txEl>
                                              <p:pRg st="6" end="6"/>
                                            </p:txEl>
                                          </p:spTgt>
                                        </p:tgtEl>
                                      </p:cBhvr>
                                    </p:animEffect>
                                    <p:anim calcmode="lin" valueType="num">
                                      <p:cBhvr>
                                        <p:cTn id="55" dur="1000" fill="hold"/>
                                        <p:tgtEl>
                                          <p:spTgt spid="176132">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7613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p:bldP spid="17613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0" y="1146175"/>
            <a:ext cx="8229600" cy="1143000"/>
          </a:xfrm>
        </p:spPr>
        <p:txBody>
          <a:bodyPr/>
          <a:lstStyle/>
          <a:p>
            <a:r>
              <a:rPr lang="tr-TR" dirty="0" smtClean="0"/>
              <a:t>Tedbirlerin Amacı </a:t>
            </a:r>
          </a:p>
        </p:txBody>
      </p:sp>
      <p:sp>
        <p:nvSpPr>
          <p:cNvPr id="25603" name="Content Placeholder 2"/>
          <p:cNvSpPr>
            <a:spLocks noGrp="1"/>
          </p:cNvSpPr>
          <p:nvPr>
            <p:ph idx="4294967295"/>
          </p:nvPr>
        </p:nvSpPr>
        <p:spPr>
          <a:xfrm>
            <a:off x="609600" y="2376488"/>
            <a:ext cx="8229600" cy="4389437"/>
          </a:xfrm>
        </p:spPr>
        <p:txBody>
          <a:bodyPr/>
          <a:lstStyle/>
          <a:p>
            <a:pPr>
              <a:buFont typeface="Wingdings" pitchFamily="2" charset="2"/>
              <a:buNone/>
            </a:pPr>
            <a:r>
              <a:rPr lang="tr-TR" b="1" u="sng" dirty="0" smtClean="0"/>
              <a:t>Ana babaya destek olunması </a:t>
            </a:r>
          </a:p>
          <a:p>
            <a:r>
              <a:rPr lang="tr-TR" dirty="0" smtClean="0"/>
              <a:t>Çocuğu yetiştirme sorumluluğu ana baba ile birlikte devlete aittir</a:t>
            </a:r>
          </a:p>
          <a:p>
            <a:r>
              <a:rPr lang="tr-TR" b="1" i="1" u="sng" dirty="0" smtClean="0">
                <a:solidFill>
                  <a:srgbClr val="FF0000"/>
                </a:solidFill>
                <a:effectLst>
                  <a:outerShdw blurRad="38100" dist="38100" dir="2700000" algn="tl">
                    <a:srgbClr val="000000">
                      <a:alpha val="43137"/>
                    </a:srgbClr>
                  </a:outerShdw>
                </a:effectLst>
              </a:rPr>
              <a:t>Devlet,</a:t>
            </a:r>
            <a:r>
              <a:rPr lang="tr-TR" dirty="0" smtClean="0"/>
              <a:t> bu sorumluluk yerine getirilirken  </a:t>
            </a:r>
            <a:r>
              <a:rPr lang="tr-TR" b="1" i="1" u="sng" dirty="0" smtClean="0">
                <a:solidFill>
                  <a:srgbClr val="FF0000"/>
                </a:solidFill>
                <a:effectLst>
                  <a:outerShdw blurRad="38100" dist="38100" dir="2700000" algn="tl">
                    <a:srgbClr val="000000">
                      <a:alpha val="43137"/>
                    </a:srgbClr>
                  </a:outerShdw>
                </a:effectLst>
              </a:rPr>
              <a:t>yasal temsilciye</a:t>
            </a:r>
            <a:r>
              <a:rPr lang="tr-TR" dirty="0" smtClean="0"/>
              <a:t> uygun yardımı  yapmalı ve  </a:t>
            </a:r>
            <a:r>
              <a:rPr lang="tr-TR" b="1" i="1" u="sng" dirty="0" smtClean="0">
                <a:solidFill>
                  <a:srgbClr val="FF0000"/>
                </a:solidFill>
                <a:effectLst>
                  <a:outerShdw blurRad="38100" dist="38100" dir="2700000" algn="tl">
                    <a:srgbClr val="000000">
                      <a:alpha val="43137"/>
                    </a:srgbClr>
                  </a:outerShdw>
                </a:effectLst>
              </a:rPr>
              <a:t>rehberlik etmelidir.</a:t>
            </a:r>
          </a:p>
          <a:p>
            <a:r>
              <a:rPr lang="tr-TR" dirty="0" smtClean="0"/>
              <a:t>Devlet, olanakları ölçüsünde </a:t>
            </a:r>
            <a:r>
              <a:rPr lang="tr-TR" b="1" i="1" u="sng" dirty="0" smtClean="0">
                <a:solidFill>
                  <a:srgbClr val="FF0000"/>
                </a:solidFill>
                <a:effectLst>
                  <a:outerShdw blurRad="38100" dist="38100" dir="2700000" algn="tl">
                    <a:srgbClr val="000000">
                      <a:alpha val="43137"/>
                    </a:srgbClr>
                  </a:outerShdw>
                </a:effectLst>
              </a:rPr>
              <a:t>çocuğun bakımını üstelenenlere</a:t>
            </a:r>
            <a:r>
              <a:rPr lang="tr-TR" dirty="0" smtClean="0"/>
              <a:t> maddi yardım ve destek programları uygulamalıdır.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fade">
                                      <p:cBhvr>
                                        <p:cTn id="12" dur="1000"/>
                                        <p:tgtEl>
                                          <p:spTgt spid="25603">
                                            <p:txEl>
                                              <p:pRg st="0" end="0"/>
                                            </p:txEl>
                                          </p:spTgt>
                                        </p:tgtEl>
                                      </p:cBhvr>
                                    </p:animEffect>
                                    <p:anim calcmode="lin" valueType="num">
                                      <p:cBhvr>
                                        <p:cTn id="13"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5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5603">
                                            <p:txEl>
                                              <p:pRg st="1" end="1"/>
                                            </p:txEl>
                                          </p:spTgt>
                                        </p:tgtEl>
                                        <p:attrNameLst>
                                          <p:attrName>style.visibility</p:attrName>
                                        </p:attrNameLst>
                                      </p:cBhvr>
                                      <p:to>
                                        <p:strVal val="visible"/>
                                      </p:to>
                                    </p:set>
                                    <p:animEffect transition="in" filter="fade">
                                      <p:cBhvr>
                                        <p:cTn id="19" dur="1000"/>
                                        <p:tgtEl>
                                          <p:spTgt spid="25603">
                                            <p:txEl>
                                              <p:pRg st="1" end="1"/>
                                            </p:txEl>
                                          </p:spTgt>
                                        </p:tgtEl>
                                      </p:cBhvr>
                                    </p:animEffect>
                                    <p:anim calcmode="lin" valueType="num">
                                      <p:cBhvr>
                                        <p:cTn id="20"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56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5603">
                                            <p:txEl>
                                              <p:pRg st="2" end="2"/>
                                            </p:txEl>
                                          </p:spTgt>
                                        </p:tgtEl>
                                        <p:attrNameLst>
                                          <p:attrName>style.visibility</p:attrName>
                                        </p:attrNameLst>
                                      </p:cBhvr>
                                      <p:to>
                                        <p:strVal val="visible"/>
                                      </p:to>
                                    </p:set>
                                    <p:animEffect transition="in" filter="fade">
                                      <p:cBhvr>
                                        <p:cTn id="26" dur="1000"/>
                                        <p:tgtEl>
                                          <p:spTgt spid="25603">
                                            <p:txEl>
                                              <p:pRg st="2" end="2"/>
                                            </p:txEl>
                                          </p:spTgt>
                                        </p:tgtEl>
                                      </p:cBhvr>
                                    </p:animEffect>
                                    <p:anim calcmode="lin" valueType="num">
                                      <p:cBhvr>
                                        <p:cTn id="27"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56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5603">
                                            <p:txEl>
                                              <p:pRg st="3" end="3"/>
                                            </p:txEl>
                                          </p:spTgt>
                                        </p:tgtEl>
                                        <p:attrNameLst>
                                          <p:attrName>style.visibility</p:attrName>
                                        </p:attrNameLst>
                                      </p:cBhvr>
                                      <p:to>
                                        <p:strVal val="visible"/>
                                      </p:to>
                                    </p:set>
                                    <p:animEffect transition="in" filter="fade">
                                      <p:cBhvr>
                                        <p:cTn id="33" dur="1000"/>
                                        <p:tgtEl>
                                          <p:spTgt spid="25603">
                                            <p:txEl>
                                              <p:pRg st="3" end="3"/>
                                            </p:txEl>
                                          </p:spTgt>
                                        </p:tgtEl>
                                      </p:cBhvr>
                                    </p:animEffect>
                                    <p:anim calcmode="lin" valueType="num">
                                      <p:cBhvr>
                                        <p:cTn id="34" dur="10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560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idx="4294967295"/>
          </p:nvPr>
        </p:nvSpPr>
        <p:spPr>
          <a:xfrm>
            <a:off x="0" y="1065213"/>
            <a:ext cx="8229600" cy="779462"/>
          </a:xfrm>
        </p:spPr>
        <p:txBody>
          <a:bodyPr/>
          <a:lstStyle/>
          <a:p>
            <a:r>
              <a:rPr lang="tr-TR" sz="3200" dirty="0" smtClean="0"/>
              <a:t>Zor çocuklara yaklaşımda temel ilkeler(2)</a:t>
            </a:r>
          </a:p>
        </p:txBody>
      </p:sp>
      <p:sp>
        <p:nvSpPr>
          <p:cNvPr id="177156" name="Rectangle 3"/>
          <p:cNvSpPr>
            <a:spLocks noGrp="1" noChangeArrowheads="1"/>
          </p:cNvSpPr>
          <p:nvPr>
            <p:ph idx="4294967295"/>
          </p:nvPr>
        </p:nvSpPr>
        <p:spPr>
          <a:xfrm>
            <a:off x="0" y="1844675"/>
            <a:ext cx="7772400" cy="4208463"/>
          </a:xfrm>
        </p:spPr>
        <p:txBody>
          <a:bodyPr/>
          <a:lstStyle/>
          <a:p>
            <a:pPr>
              <a:spcBef>
                <a:spcPct val="40000"/>
              </a:spcBef>
            </a:pPr>
            <a:r>
              <a:rPr lang="tr-TR" sz="2000" b="1" dirty="0" smtClean="0"/>
              <a:t>Olumlu tarzda konuşun: </a:t>
            </a:r>
            <a:r>
              <a:rPr lang="tr-TR" sz="2000" dirty="0" smtClean="0"/>
              <a:t>“Çayı oraya koyma” yerine “çayı oraya koymak yerine masa üstüne koy...”</a:t>
            </a:r>
          </a:p>
          <a:p>
            <a:pPr>
              <a:spcBef>
                <a:spcPct val="40000"/>
              </a:spcBef>
            </a:pPr>
            <a:r>
              <a:rPr lang="tr-TR" sz="2000" b="1" dirty="0" smtClean="0"/>
              <a:t>Cesaretlendirin: </a:t>
            </a:r>
            <a:r>
              <a:rPr lang="tr-TR" sz="2000" dirty="0" smtClean="0"/>
              <a:t>Kendine olan yeterliliğini destekleyin, güvenini ve  inancını artırın.</a:t>
            </a:r>
          </a:p>
          <a:p>
            <a:pPr>
              <a:spcBef>
                <a:spcPct val="40000"/>
              </a:spcBef>
            </a:pPr>
            <a:r>
              <a:rPr lang="tr-TR" sz="2000" b="1" dirty="0" smtClean="0"/>
              <a:t>Tartışmaktan kaçının: </a:t>
            </a:r>
            <a:r>
              <a:rPr lang="tr-TR" sz="2000" dirty="0" smtClean="0"/>
              <a:t>Tartışmak çözüm getirmez ve verimli değildir.</a:t>
            </a:r>
          </a:p>
          <a:p>
            <a:pPr>
              <a:spcBef>
                <a:spcPct val="40000"/>
              </a:spcBef>
            </a:pPr>
            <a:r>
              <a:rPr lang="tr-TR" sz="2000" b="1" dirty="0" smtClean="0"/>
              <a:t>Çözüm odaklı olun: </a:t>
            </a:r>
            <a:r>
              <a:rPr lang="tr-TR" sz="2000" dirty="0" smtClean="0"/>
              <a:t>Önünüze çıkan sorunların çözümlerine odaklanın ve her birinden bir ders çıkararak üstesinden gelmesini sağlayın. Değişimin önündeki engelleri kaldırmasına yardımcı olun.</a:t>
            </a:r>
            <a:endParaRPr lang="tr-TR" sz="2000" b="1" dirty="0" smtClean="0"/>
          </a:p>
          <a:p>
            <a:pPr>
              <a:spcBef>
                <a:spcPct val="40000"/>
              </a:spcBef>
            </a:pPr>
            <a:r>
              <a:rPr lang="tr-TR" sz="2000" b="1" dirty="0" smtClean="0"/>
              <a:t>Her yaşanandan bir ders çıkarın: </a:t>
            </a:r>
            <a:r>
              <a:rPr lang="tr-TR" sz="2000" dirty="0" smtClean="0"/>
              <a:t>Yavaş yavaş öğrenmesini sağlayın. Öğrenmesi için zaman tanıyın.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7154"/>
                                        </p:tgtEl>
                                        <p:attrNameLst>
                                          <p:attrName>style.visibility</p:attrName>
                                        </p:attrNameLst>
                                      </p:cBhvr>
                                      <p:to>
                                        <p:strVal val="visible"/>
                                      </p:to>
                                    </p:set>
                                    <p:animEffect transition="in" filter="fade">
                                      <p:cBhvr>
                                        <p:cTn id="7" dur="500"/>
                                        <p:tgtEl>
                                          <p:spTgt spid="177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idx="4294967295"/>
          </p:nvPr>
        </p:nvSpPr>
        <p:spPr>
          <a:xfrm>
            <a:off x="0" y="825500"/>
            <a:ext cx="7772400" cy="960438"/>
          </a:xfrm>
        </p:spPr>
        <p:txBody>
          <a:bodyPr/>
          <a:lstStyle/>
          <a:p>
            <a:r>
              <a:rPr lang="tr-TR" sz="3200" dirty="0" smtClean="0"/>
              <a:t>Şiddet Uygulayan Çocuğa Yaklaşım</a:t>
            </a:r>
            <a:endParaRPr lang="tr-TR" dirty="0" smtClean="0"/>
          </a:p>
        </p:txBody>
      </p:sp>
      <p:sp>
        <p:nvSpPr>
          <p:cNvPr id="164867" name="Rectangle 3"/>
          <p:cNvSpPr>
            <a:spLocks noGrp="1" noChangeArrowheads="1"/>
          </p:cNvSpPr>
          <p:nvPr>
            <p:ph idx="4294967295"/>
          </p:nvPr>
        </p:nvSpPr>
        <p:spPr>
          <a:xfrm>
            <a:off x="0" y="1557338"/>
            <a:ext cx="7772400" cy="4310062"/>
          </a:xfrm>
        </p:spPr>
        <p:txBody>
          <a:bodyPr rtlCol="0">
            <a:normAutofit fontScale="92500" lnSpcReduction="10000"/>
          </a:bodyPr>
          <a:lstStyle/>
          <a:p>
            <a:pPr marL="274320" indent="-274320" fontAlgn="auto">
              <a:spcAft>
                <a:spcPts val="0"/>
              </a:spcAft>
              <a:buClr>
                <a:schemeClr val="accent3"/>
              </a:buClr>
              <a:buFont typeface="Wingdings 2"/>
              <a:buChar char=""/>
              <a:defRPr/>
            </a:pPr>
            <a:r>
              <a:rPr lang="tr-TR" sz="2200" dirty="0"/>
              <a:t>Şiddetin analizini yapın. Nedenlerini ve tetikleyici sebepleri belirleyin.</a:t>
            </a:r>
          </a:p>
          <a:p>
            <a:pPr marL="274320" indent="-274320" fontAlgn="auto">
              <a:spcAft>
                <a:spcPts val="0"/>
              </a:spcAft>
              <a:buClr>
                <a:schemeClr val="accent3"/>
              </a:buClr>
              <a:buFont typeface="Wingdings 2"/>
              <a:buChar char=""/>
              <a:defRPr/>
            </a:pPr>
            <a:r>
              <a:rPr lang="tr-TR" sz="2200" dirty="0"/>
              <a:t>Şiddet uygulama konusunda çocuğun algısının neler olduğunu öğrenin.</a:t>
            </a:r>
          </a:p>
          <a:p>
            <a:pPr marL="274320" indent="-274320" fontAlgn="auto">
              <a:spcAft>
                <a:spcPts val="0"/>
              </a:spcAft>
              <a:buClr>
                <a:schemeClr val="accent3"/>
              </a:buClr>
              <a:buFont typeface="Wingdings 2"/>
              <a:buChar char=""/>
              <a:defRPr/>
            </a:pPr>
            <a:r>
              <a:rPr lang="tr-TR" sz="2200" dirty="0"/>
              <a:t>Şiddet uyguladığında verdiğiniz tepkilerde tutarlı olun.</a:t>
            </a:r>
          </a:p>
          <a:p>
            <a:pPr marL="274320" indent="-274320" fontAlgn="auto">
              <a:spcAft>
                <a:spcPts val="0"/>
              </a:spcAft>
              <a:buClr>
                <a:schemeClr val="accent3"/>
              </a:buClr>
              <a:buFont typeface="Wingdings 2"/>
              <a:buChar char=""/>
              <a:defRPr/>
            </a:pPr>
            <a:r>
              <a:rPr lang="tr-TR" sz="2200" dirty="0"/>
              <a:t>Olumlu davranışları övün, pekiştirin.</a:t>
            </a:r>
          </a:p>
          <a:p>
            <a:pPr marL="274320" indent="-274320" fontAlgn="auto">
              <a:spcAft>
                <a:spcPts val="0"/>
              </a:spcAft>
              <a:buClr>
                <a:schemeClr val="accent3"/>
              </a:buClr>
              <a:buFont typeface="Wingdings 2"/>
              <a:buChar char=""/>
              <a:defRPr/>
            </a:pPr>
            <a:r>
              <a:rPr lang="tr-TR" sz="2200" dirty="0"/>
              <a:t>Konulan kurallar açık, net ve tutarlı olsun.</a:t>
            </a:r>
          </a:p>
          <a:p>
            <a:pPr marL="274320" indent="-274320" fontAlgn="auto">
              <a:spcAft>
                <a:spcPts val="0"/>
              </a:spcAft>
              <a:buClr>
                <a:schemeClr val="accent3"/>
              </a:buClr>
              <a:buFont typeface="Wingdings 2"/>
              <a:buChar char=""/>
              <a:defRPr/>
            </a:pPr>
            <a:r>
              <a:rPr lang="tr-TR" sz="2200" dirty="0"/>
              <a:t>Aileyi bilgilendirin ve sürece dahil edin.</a:t>
            </a:r>
          </a:p>
          <a:p>
            <a:pPr marL="274320" indent="-274320" fontAlgn="auto">
              <a:spcAft>
                <a:spcPts val="0"/>
              </a:spcAft>
              <a:buClr>
                <a:schemeClr val="accent3"/>
              </a:buClr>
              <a:buFont typeface="Wingdings 2"/>
              <a:buChar char=""/>
              <a:defRPr/>
            </a:pPr>
            <a:r>
              <a:rPr lang="tr-TR" sz="2200" dirty="0"/>
              <a:t>Aile içinde şiddet uygulanıp uygulanmadığını kontrol edin. </a:t>
            </a:r>
          </a:p>
          <a:p>
            <a:pPr marL="274320" indent="-274320" fontAlgn="auto">
              <a:spcAft>
                <a:spcPts val="0"/>
              </a:spcAft>
              <a:buClr>
                <a:schemeClr val="accent3"/>
              </a:buClr>
              <a:buFont typeface="Wingdings 2"/>
              <a:buChar char=""/>
              <a:defRPr/>
            </a:pPr>
            <a:r>
              <a:rPr lang="tr-TR" sz="2200" dirty="0"/>
              <a:t>Ev içindeki kuralların ve tepkilerin açık, net, tutarlı olması gerektiğini anlatın.</a:t>
            </a:r>
          </a:p>
          <a:p>
            <a:pPr marL="274320" indent="-274320" fontAlgn="auto">
              <a:spcAft>
                <a:spcPts val="0"/>
              </a:spcAft>
              <a:buClr>
                <a:schemeClr val="accent3"/>
              </a:buClr>
              <a:buFont typeface="Wingdings 2"/>
              <a:buChar char=""/>
              <a:defRPr/>
            </a:pPr>
            <a:r>
              <a:rPr lang="tr-TR" sz="2200" dirty="0"/>
              <a:t>Okul </a:t>
            </a:r>
            <a:r>
              <a:rPr lang="tr-TR" sz="2200" dirty="0" smtClean="0"/>
              <a:t>rehber öğretmeni/psikolojik </a:t>
            </a:r>
            <a:r>
              <a:rPr lang="tr-TR" sz="2200" dirty="0"/>
              <a:t>danışmanına yönlendirerek işbirliği yapın.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8178"/>
                                        </p:tgtEl>
                                        <p:attrNameLst>
                                          <p:attrName>style.visibility</p:attrName>
                                        </p:attrNameLst>
                                      </p:cBhvr>
                                      <p:to>
                                        <p:strVal val="visible"/>
                                      </p:to>
                                    </p:set>
                                    <p:animEffect transition="in" filter="fade">
                                      <p:cBhvr>
                                        <p:cTn id="7" dur="500"/>
                                        <p:tgtEl>
                                          <p:spTgt spid="17817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4867">
                                            <p:txEl>
                                              <p:pRg st="0" end="0"/>
                                            </p:txEl>
                                          </p:spTgt>
                                        </p:tgtEl>
                                        <p:attrNameLst>
                                          <p:attrName>style.visibility</p:attrName>
                                        </p:attrNameLst>
                                      </p:cBhvr>
                                      <p:to>
                                        <p:strVal val="visible"/>
                                      </p:to>
                                    </p:set>
                                    <p:animEffect transition="in" filter="fade">
                                      <p:cBhvr>
                                        <p:cTn id="12" dur="1000"/>
                                        <p:tgtEl>
                                          <p:spTgt spid="164867">
                                            <p:txEl>
                                              <p:pRg st="0" end="0"/>
                                            </p:txEl>
                                          </p:spTgt>
                                        </p:tgtEl>
                                      </p:cBhvr>
                                    </p:animEffect>
                                    <p:anim calcmode="lin" valueType="num">
                                      <p:cBhvr>
                                        <p:cTn id="13" dur="1000" fill="hold"/>
                                        <p:tgtEl>
                                          <p:spTgt spid="16486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48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4867">
                                            <p:txEl>
                                              <p:pRg st="1" end="1"/>
                                            </p:txEl>
                                          </p:spTgt>
                                        </p:tgtEl>
                                        <p:attrNameLst>
                                          <p:attrName>style.visibility</p:attrName>
                                        </p:attrNameLst>
                                      </p:cBhvr>
                                      <p:to>
                                        <p:strVal val="visible"/>
                                      </p:to>
                                    </p:set>
                                    <p:animEffect transition="in" filter="fade">
                                      <p:cBhvr>
                                        <p:cTn id="19" dur="1000"/>
                                        <p:tgtEl>
                                          <p:spTgt spid="164867">
                                            <p:txEl>
                                              <p:pRg st="1" end="1"/>
                                            </p:txEl>
                                          </p:spTgt>
                                        </p:tgtEl>
                                      </p:cBhvr>
                                    </p:animEffect>
                                    <p:anim calcmode="lin" valueType="num">
                                      <p:cBhvr>
                                        <p:cTn id="20" dur="1000" fill="hold"/>
                                        <p:tgtEl>
                                          <p:spTgt spid="16486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648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4867">
                                            <p:txEl>
                                              <p:pRg st="2" end="2"/>
                                            </p:txEl>
                                          </p:spTgt>
                                        </p:tgtEl>
                                        <p:attrNameLst>
                                          <p:attrName>style.visibility</p:attrName>
                                        </p:attrNameLst>
                                      </p:cBhvr>
                                      <p:to>
                                        <p:strVal val="visible"/>
                                      </p:to>
                                    </p:set>
                                    <p:animEffect transition="in" filter="fade">
                                      <p:cBhvr>
                                        <p:cTn id="26" dur="1000"/>
                                        <p:tgtEl>
                                          <p:spTgt spid="164867">
                                            <p:txEl>
                                              <p:pRg st="2" end="2"/>
                                            </p:txEl>
                                          </p:spTgt>
                                        </p:tgtEl>
                                      </p:cBhvr>
                                    </p:animEffect>
                                    <p:anim calcmode="lin" valueType="num">
                                      <p:cBhvr>
                                        <p:cTn id="27" dur="1000" fill="hold"/>
                                        <p:tgtEl>
                                          <p:spTgt spid="16486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648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4867">
                                            <p:txEl>
                                              <p:pRg st="3" end="3"/>
                                            </p:txEl>
                                          </p:spTgt>
                                        </p:tgtEl>
                                        <p:attrNameLst>
                                          <p:attrName>style.visibility</p:attrName>
                                        </p:attrNameLst>
                                      </p:cBhvr>
                                      <p:to>
                                        <p:strVal val="visible"/>
                                      </p:to>
                                    </p:set>
                                    <p:animEffect transition="in" filter="fade">
                                      <p:cBhvr>
                                        <p:cTn id="33" dur="1000"/>
                                        <p:tgtEl>
                                          <p:spTgt spid="164867">
                                            <p:txEl>
                                              <p:pRg st="3" end="3"/>
                                            </p:txEl>
                                          </p:spTgt>
                                        </p:tgtEl>
                                      </p:cBhvr>
                                    </p:animEffect>
                                    <p:anim calcmode="lin" valueType="num">
                                      <p:cBhvr>
                                        <p:cTn id="34" dur="1000" fill="hold"/>
                                        <p:tgtEl>
                                          <p:spTgt spid="16486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648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4867">
                                            <p:txEl>
                                              <p:pRg st="4" end="4"/>
                                            </p:txEl>
                                          </p:spTgt>
                                        </p:tgtEl>
                                        <p:attrNameLst>
                                          <p:attrName>style.visibility</p:attrName>
                                        </p:attrNameLst>
                                      </p:cBhvr>
                                      <p:to>
                                        <p:strVal val="visible"/>
                                      </p:to>
                                    </p:set>
                                    <p:animEffect transition="in" filter="fade">
                                      <p:cBhvr>
                                        <p:cTn id="40" dur="1000"/>
                                        <p:tgtEl>
                                          <p:spTgt spid="164867">
                                            <p:txEl>
                                              <p:pRg st="4" end="4"/>
                                            </p:txEl>
                                          </p:spTgt>
                                        </p:tgtEl>
                                      </p:cBhvr>
                                    </p:animEffect>
                                    <p:anim calcmode="lin" valueType="num">
                                      <p:cBhvr>
                                        <p:cTn id="41" dur="1000" fill="hold"/>
                                        <p:tgtEl>
                                          <p:spTgt spid="164867">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648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64867">
                                            <p:txEl>
                                              <p:pRg st="5" end="5"/>
                                            </p:txEl>
                                          </p:spTgt>
                                        </p:tgtEl>
                                        <p:attrNameLst>
                                          <p:attrName>style.visibility</p:attrName>
                                        </p:attrNameLst>
                                      </p:cBhvr>
                                      <p:to>
                                        <p:strVal val="visible"/>
                                      </p:to>
                                    </p:set>
                                    <p:animEffect transition="in" filter="fade">
                                      <p:cBhvr>
                                        <p:cTn id="47" dur="1000"/>
                                        <p:tgtEl>
                                          <p:spTgt spid="164867">
                                            <p:txEl>
                                              <p:pRg st="5" end="5"/>
                                            </p:txEl>
                                          </p:spTgt>
                                        </p:tgtEl>
                                      </p:cBhvr>
                                    </p:animEffect>
                                    <p:anim calcmode="lin" valueType="num">
                                      <p:cBhvr>
                                        <p:cTn id="48" dur="1000" fill="hold"/>
                                        <p:tgtEl>
                                          <p:spTgt spid="164867">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6486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64867">
                                            <p:txEl>
                                              <p:pRg st="6" end="6"/>
                                            </p:txEl>
                                          </p:spTgt>
                                        </p:tgtEl>
                                        <p:attrNameLst>
                                          <p:attrName>style.visibility</p:attrName>
                                        </p:attrNameLst>
                                      </p:cBhvr>
                                      <p:to>
                                        <p:strVal val="visible"/>
                                      </p:to>
                                    </p:set>
                                    <p:animEffect transition="in" filter="fade">
                                      <p:cBhvr>
                                        <p:cTn id="54" dur="1000"/>
                                        <p:tgtEl>
                                          <p:spTgt spid="164867">
                                            <p:txEl>
                                              <p:pRg st="6" end="6"/>
                                            </p:txEl>
                                          </p:spTgt>
                                        </p:tgtEl>
                                      </p:cBhvr>
                                    </p:animEffect>
                                    <p:anim calcmode="lin" valueType="num">
                                      <p:cBhvr>
                                        <p:cTn id="55" dur="1000" fill="hold"/>
                                        <p:tgtEl>
                                          <p:spTgt spid="164867">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6486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64867">
                                            <p:txEl>
                                              <p:pRg st="7" end="7"/>
                                            </p:txEl>
                                          </p:spTgt>
                                        </p:tgtEl>
                                        <p:attrNameLst>
                                          <p:attrName>style.visibility</p:attrName>
                                        </p:attrNameLst>
                                      </p:cBhvr>
                                      <p:to>
                                        <p:strVal val="visible"/>
                                      </p:to>
                                    </p:set>
                                    <p:animEffect transition="in" filter="fade">
                                      <p:cBhvr>
                                        <p:cTn id="61" dur="1000"/>
                                        <p:tgtEl>
                                          <p:spTgt spid="164867">
                                            <p:txEl>
                                              <p:pRg st="7" end="7"/>
                                            </p:txEl>
                                          </p:spTgt>
                                        </p:tgtEl>
                                      </p:cBhvr>
                                    </p:animEffect>
                                    <p:anim calcmode="lin" valueType="num">
                                      <p:cBhvr>
                                        <p:cTn id="62" dur="1000" fill="hold"/>
                                        <p:tgtEl>
                                          <p:spTgt spid="164867">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16486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64867">
                                            <p:txEl>
                                              <p:pRg st="8" end="8"/>
                                            </p:txEl>
                                          </p:spTgt>
                                        </p:tgtEl>
                                        <p:attrNameLst>
                                          <p:attrName>style.visibility</p:attrName>
                                        </p:attrNameLst>
                                      </p:cBhvr>
                                      <p:to>
                                        <p:strVal val="visible"/>
                                      </p:to>
                                    </p:set>
                                    <p:animEffect transition="in" filter="fade">
                                      <p:cBhvr>
                                        <p:cTn id="68" dur="1000"/>
                                        <p:tgtEl>
                                          <p:spTgt spid="164867">
                                            <p:txEl>
                                              <p:pRg st="8" end="8"/>
                                            </p:txEl>
                                          </p:spTgt>
                                        </p:tgtEl>
                                      </p:cBhvr>
                                    </p:animEffect>
                                    <p:anim calcmode="lin" valueType="num">
                                      <p:cBhvr>
                                        <p:cTn id="69" dur="1000" fill="hold"/>
                                        <p:tgtEl>
                                          <p:spTgt spid="164867">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16486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p:bldP spid="164867"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idx="4294967295"/>
          </p:nvPr>
        </p:nvSpPr>
        <p:spPr>
          <a:xfrm>
            <a:off x="1371600" y="706438"/>
            <a:ext cx="7772400" cy="887412"/>
          </a:xfrm>
        </p:spPr>
        <p:txBody>
          <a:bodyPr/>
          <a:lstStyle/>
          <a:p>
            <a:r>
              <a:rPr lang="tr-TR" dirty="0" smtClean="0"/>
              <a:t>Suç İşleyen Çocuğa Yaklaşım</a:t>
            </a:r>
          </a:p>
        </p:txBody>
      </p:sp>
      <p:sp>
        <p:nvSpPr>
          <p:cNvPr id="179204" name="Rectangle 3"/>
          <p:cNvSpPr>
            <a:spLocks noGrp="1" noChangeArrowheads="1"/>
          </p:cNvSpPr>
          <p:nvPr>
            <p:ph idx="4294967295"/>
          </p:nvPr>
        </p:nvSpPr>
        <p:spPr>
          <a:xfrm>
            <a:off x="0" y="1557338"/>
            <a:ext cx="7772400" cy="4824412"/>
          </a:xfrm>
        </p:spPr>
        <p:txBody>
          <a:bodyPr/>
          <a:lstStyle/>
          <a:p>
            <a:pPr>
              <a:lnSpc>
                <a:spcPct val="80000"/>
              </a:lnSpc>
              <a:spcBef>
                <a:spcPct val="40000"/>
              </a:spcBef>
            </a:pPr>
            <a:r>
              <a:rPr lang="tr-TR" sz="2000" dirty="0" smtClean="0"/>
              <a:t>Çocukla iletişime geçin ve güven ilişkisi kurun. </a:t>
            </a:r>
          </a:p>
          <a:p>
            <a:pPr>
              <a:lnSpc>
                <a:spcPct val="80000"/>
              </a:lnSpc>
              <a:spcBef>
                <a:spcPct val="40000"/>
              </a:spcBef>
            </a:pPr>
            <a:r>
              <a:rPr lang="tr-TR" sz="2000" dirty="0" smtClean="0"/>
              <a:t>Genel değerlendirme için psikiyatriste yönlendirin.</a:t>
            </a:r>
          </a:p>
          <a:p>
            <a:pPr>
              <a:lnSpc>
                <a:spcPct val="80000"/>
              </a:lnSpc>
              <a:spcBef>
                <a:spcPct val="40000"/>
              </a:spcBef>
            </a:pPr>
            <a:r>
              <a:rPr lang="tr-TR" sz="2000" dirty="0" smtClean="0"/>
              <a:t>Çocuğu suç işlemeye iten etkenleri (aile, arkadaşlar, çevre) araştırın.</a:t>
            </a:r>
          </a:p>
          <a:p>
            <a:pPr>
              <a:lnSpc>
                <a:spcPct val="80000"/>
              </a:lnSpc>
              <a:spcBef>
                <a:spcPct val="40000"/>
              </a:spcBef>
            </a:pPr>
            <a:r>
              <a:rPr lang="tr-TR" sz="2000" dirty="0" smtClean="0"/>
              <a:t>Başka suçlar işleme eğilimi varsa bunun eyleme dönüşmesini önlemeye çalışın.</a:t>
            </a:r>
          </a:p>
          <a:p>
            <a:pPr>
              <a:lnSpc>
                <a:spcPct val="80000"/>
              </a:lnSpc>
              <a:spcBef>
                <a:spcPct val="40000"/>
              </a:spcBef>
            </a:pPr>
            <a:r>
              <a:rPr lang="tr-TR" sz="2000" dirty="0" smtClean="0"/>
              <a:t>Çocuğu takibe alıp, okuldan uzaklaşmasını/ayrılmasını engellemeye çalışın. </a:t>
            </a:r>
          </a:p>
          <a:p>
            <a:pPr>
              <a:lnSpc>
                <a:spcPct val="80000"/>
              </a:lnSpc>
              <a:spcBef>
                <a:spcPct val="40000"/>
              </a:spcBef>
            </a:pPr>
            <a:r>
              <a:rPr lang="tr-TR" sz="2000" dirty="0" smtClean="0"/>
              <a:t>Okul ile bağ kurmasını sağlayın.</a:t>
            </a:r>
          </a:p>
          <a:p>
            <a:pPr>
              <a:lnSpc>
                <a:spcPct val="80000"/>
              </a:lnSpc>
              <a:spcBef>
                <a:spcPct val="40000"/>
              </a:spcBef>
            </a:pPr>
            <a:r>
              <a:rPr lang="tr-TR" sz="2000" dirty="0" smtClean="0"/>
              <a:t>Çocuğun etiketlenmesini önleyin.</a:t>
            </a:r>
          </a:p>
          <a:p>
            <a:pPr>
              <a:lnSpc>
                <a:spcPct val="80000"/>
              </a:lnSpc>
              <a:spcBef>
                <a:spcPct val="40000"/>
              </a:spcBef>
            </a:pPr>
            <a:r>
              <a:rPr lang="tr-TR" sz="2000" dirty="0" smtClean="0"/>
              <a:t>Aileyi durumdan haberdar etmeniz gerekirse bunu okul rehber öğretmeni/psikolojik danışmanı ile işbirliği kurarak yapın.</a:t>
            </a:r>
          </a:p>
          <a:p>
            <a:pPr>
              <a:lnSpc>
                <a:spcPct val="80000"/>
              </a:lnSpc>
              <a:spcBef>
                <a:spcPct val="40000"/>
              </a:spcBef>
            </a:pPr>
            <a:r>
              <a:rPr lang="tr-TR" sz="2000" dirty="0" smtClean="0"/>
              <a:t>Okul rehber öğretmeni/psikolojik danışmanıyla işbirliği yaparak aileye danışmanlık konusunda birlikte çalışın.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9202"/>
                                        </p:tgtEl>
                                        <p:attrNameLst>
                                          <p:attrName>style.visibility</p:attrName>
                                        </p:attrNameLst>
                                      </p:cBhvr>
                                      <p:to>
                                        <p:strVal val="visible"/>
                                      </p:to>
                                    </p:set>
                                    <p:animEffect transition="in" filter="fade">
                                      <p:cBhvr>
                                        <p:cTn id="7" dur="500"/>
                                        <p:tgtEl>
                                          <p:spTgt spid="17920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9204">
                                            <p:txEl>
                                              <p:pRg st="0" end="0"/>
                                            </p:txEl>
                                          </p:spTgt>
                                        </p:tgtEl>
                                        <p:attrNameLst>
                                          <p:attrName>style.visibility</p:attrName>
                                        </p:attrNameLst>
                                      </p:cBhvr>
                                      <p:to>
                                        <p:strVal val="visible"/>
                                      </p:to>
                                    </p:set>
                                    <p:animEffect transition="in" filter="fade">
                                      <p:cBhvr>
                                        <p:cTn id="12" dur="1000"/>
                                        <p:tgtEl>
                                          <p:spTgt spid="179204">
                                            <p:txEl>
                                              <p:pRg st="0" end="0"/>
                                            </p:txEl>
                                          </p:spTgt>
                                        </p:tgtEl>
                                      </p:cBhvr>
                                    </p:animEffect>
                                    <p:anim calcmode="lin" valueType="num">
                                      <p:cBhvr>
                                        <p:cTn id="13" dur="1000" fill="hold"/>
                                        <p:tgtEl>
                                          <p:spTgt spid="17920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7920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9204">
                                            <p:txEl>
                                              <p:pRg st="1" end="1"/>
                                            </p:txEl>
                                          </p:spTgt>
                                        </p:tgtEl>
                                        <p:attrNameLst>
                                          <p:attrName>style.visibility</p:attrName>
                                        </p:attrNameLst>
                                      </p:cBhvr>
                                      <p:to>
                                        <p:strVal val="visible"/>
                                      </p:to>
                                    </p:set>
                                    <p:animEffect transition="in" filter="fade">
                                      <p:cBhvr>
                                        <p:cTn id="19" dur="1000"/>
                                        <p:tgtEl>
                                          <p:spTgt spid="179204">
                                            <p:txEl>
                                              <p:pRg st="1" end="1"/>
                                            </p:txEl>
                                          </p:spTgt>
                                        </p:tgtEl>
                                      </p:cBhvr>
                                    </p:animEffect>
                                    <p:anim calcmode="lin" valueType="num">
                                      <p:cBhvr>
                                        <p:cTn id="20" dur="1000" fill="hold"/>
                                        <p:tgtEl>
                                          <p:spTgt spid="17920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7920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9204">
                                            <p:txEl>
                                              <p:pRg st="2" end="2"/>
                                            </p:txEl>
                                          </p:spTgt>
                                        </p:tgtEl>
                                        <p:attrNameLst>
                                          <p:attrName>style.visibility</p:attrName>
                                        </p:attrNameLst>
                                      </p:cBhvr>
                                      <p:to>
                                        <p:strVal val="visible"/>
                                      </p:to>
                                    </p:set>
                                    <p:animEffect transition="in" filter="fade">
                                      <p:cBhvr>
                                        <p:cTn id="26" dur="1000"/>
                                        <p:tgtEl>
                                          <p:spTgt spid="179204">
                                            <p:txEl>
                                              <p:pRg st="2" end="2"/>
                                            </p:txEl>
                                          </p:spTgt>
                                        </p:tgtEl>
                                      </p:cBhvr>
                                    </p:animEffect>
                                    <p:anim calcmode="lin" valueType="num">
                                      <p:cBhvr>
                                        <p:cTn id="27" dur="1000" fill="hold"/>
                                        <p:tgtEl>
                                          <p:spTgt spid="17920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7920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9204">
                                            <p:txEl>
                                              <p:pRg st="3" end="3"/>
                                            </p:txEl>
                                          </p:spTgt>
                                        </p:tgtEl>
                                        <p:attrNameLst>
                                          <p:attrName>style.visibility</p:attrName>
                                        </p:attrNameLst>
                                      </p:cBhvr>
                                      <p:to>
                                        <p:strVal val="visible"/>
                                      </p:to>
                                    </p:set>
                                    <p:animEffect transition="in" filter="fade">
                                      <p:cBhvr>
                                        <p:cTn id="33" dur="1000"/>
                                        <p:tgtEl>
                                          <p:spTgt spid="179204">
                                            <p:txEl>
                                              <p:pRg st="3" end="3"/>
                                            </p:txEl>
                                          </p:spTgt>
                                        </p:tgtEl>
                                      </p:cBhvr>
                                    </p:animEffect>
                                    <p:anim calcmode="lin" valueType="num">
                                      <p:cBhvr>
                                        <p:cTn id="34" dur="1000" fill="hold"/>
                                        <p:tgtEl>
                                          <p:spTgt spid="17920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7920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9204">
                                            <p:txEl>
                                              <p:pRg st="4" end="4"/>
                                            </p:txEl>
                                          </p:spTgt>
                                        </p:tgtEl>
                                        <p:attrNameLst>
                                          <p:attrName>style.visibility</p:attrName>
                                        </p:attrNameLst>
                                      </p:cBhvr>
                                      <p:to>
                                        <p:strVal val="visible"/>
                                      </p:to>
                                    </p:set>
                                    <p:animEffect transition="in" filter="fade">
                                      <p:cBhvr>
                                        <p:cTn id="40" dur="1000"/>
                                        <p:tgtEl>
                                          <p:spTgt spid="179204">
                                            <p:txEl>
                                              <p:pRg st="4" end="4"/>
                                            </p:txEl>
                                          </p:spTgt>
                                        </p:tgtEl>
                                      </p:cBhvr>
                                    </p:animEffect>
                                    <p:anim calcmode="lin" valueType="num">
                                      <p:cBhvr>
                                        <p:cTn id="41" dur="1000" fill="hold"/>
                                        <p:tgtEl>
                                          <p:spTgt spid="17920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7920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79204">
                                            <p:txEl>
                                              <p:pRg st="5" end="5"/>
                                            </p:txEl>
                                          </p:spTgt>
                                        </p:tgtEl>
                                        <p:attrNameLst>
                                          <p:attrName>style.visibility</p:attrName>
                                        </p:attrNameLst>
                                      </p:cBhvr>
                                      <p:to>
                                        <p:strVal val="visible"/>
                                      </p:to>
                                    </p:set>
                                    <p:animEffect transition="in" filter="fade">
                                      <p:cBhvr>
                                        <p:cTn id="47" dur="1000"/>
                                        <p:tgtEl>
                                          <p:spTgt spid="179204">
                                            <p:txEl>
                                              <p:pRg st="5" end="5"/>
                                            </p:txEl>
                                          </p:spTgt>
                                        </p:tgtEl>
                                      </p:cBhvr>
                                    </p:animEffect>
                                    <p:anim calcmode="lin" valueType="num">
                                      <p:cBhvr>
                                        <p:cTn id="48" dur="1000" fill="hold"/>
                                        <p:tgtEl>
                                          <p:spTgt spid="17920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7920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79204">
                                            <p:txEl>
                                              <p:pRg st="6" end="6"/>
                                            </p:txEl>
                                          </p:spTgt>
                                        </p:tgtEl>
                                        <p:attrNameLst>
                                          <p:attrName>style.visibility</p:attrName>
                                        </p:attrNameLst>
                                      </p:cBhvr>
                                      <p:to>
                                        <p:strVal val="visible"/>
                                      </p:to>
                                    </p:set>
                                    <p:animEffect transition="in" filter="fade">
                                      <p:cBhvr>
                                        <p:cTn id="54" dur="1000"/>
                                        <p:tgtEl>
                                          <p:spTgt spid="179204">
                                            <p:txEl>
                                              <p:pRg st="6" end="6"/>
                                            </p:txEl>
                                          </p:spTgt>
                                        </p:tgtEl>
                                      </p:cBhvr>
                                    </p:animEffect>
                                    <p:anim calcmode="lin" valueType="num">
                                      <p:cBhvr>
                                        <p:cTn id="55" dur="1000" fill="hold"/>
                                        <p:tgtEl>
                                          <p:spTgt spid="179204">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7920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79204">
                                            <p:txEl>
                                              <p:pRg st="7" end="7"/>
                                            </p:txEl>
                                          </p:spTgt>
                                        </p:tgtEl>
                                        <p:attrNameLst>
                                          <p:attrName>style.visibility</p:attrName>
                                        </p:attrNameLst>
                                      </p:cBhvr>
                                      <p:to>
                                        <p:strVal val="visible"/>
                                      </p:to>
                                    </p:set>
                                    <p:animEffect transition="in" filter="fade">
                                      <p:cBhvr>
                                        <p:cTn id="61" dur="1000"/>
                                        <p:tgtEl>
                                          <p:spTgt spid="179204">
                                            <p:txEl>
                                              <p:pRg st="7" end="7"/>
                                            </p:txEl>
                                          </p:spTgt>
                                        </p:tgtEl>
                                      </p:cBhvr>
                                    </p:animEffect>
                                    <p:anim calcmode="lin" valueType="num">
                                      <p:cBhvr>
                                        <p:cTn id="62" dur="1000" fill="hold"/>
                                        <p:tgtEl>
                                          <p:spTgt spid="179204">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17920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79204">
                                            <p:txEl>
                                              <p:pRg st="8" end="8"/>
                                            </p:txEl>
                                          </p:spTgt>
                                        </p:tgtEl>
                                        <p:attrNameLst>
                                          <p:attrName>style.visibility</p:attrName>
                                        </p:attrNameLst>
                                      </p:cBhvr>
                                      <p:to>
                                        <p:strVal val="visible"/>
                                      </p:to>
                                    </p:set>
                                    <p:animEffect transition="in" filter="fade">
                                      <p:cBhvr>
                                        <p:cTn id="68" dur="1000"/>
                                        <p:tgtEl>
                                          <p:spTgt spid="179204">
                                            <p:txEl>
                                              <p:pRg st="8" end="8"/>
                                            </p:txEl>
                                          </p:spTgt>
                                        </p:tgtEl>
                                      </p:cBhvr>
                                    </p:animEffect>
                                    <p:anim calcmode="lin" valueType="num">
                                      <p:cBhvr>
                                        <p:cTn id="69" dur="1000" fill="hold"/>
                                        <p:tgtEl>
                                          <p:spTgt spid="179204">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17920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p:bldP spid="179204"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idx="4294967295"/>
          </p:nvPr>
        </p:nvSpPr>
        <p:spPr>
          <a:xfrm>
            <a:off x="1371600" y="914400"/>
            <a:ext cx="7772400" cy="792163"/>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tr-TR" dirty="0"/>
              <a:t>Madde Kullanımı Olan Çocuğa Yaklaşım </a:t>
            </a:r>
          </a:p>
        </p:txBody>
      </p:sp>
      <p:sp>
        <p:nvSpPr>
          <p:cNvPr id="180228" name="Rectangle 3"/>
          <p:cNvSpPr>
            <a:spLocks noGrp="1" noChangeArrowheads="1"/>
          </p:cNvSpPr>
          <p:nvPr>
            <p:ph idx="4294967295"/>
          </p:nvPr>
        </p:nvSpPr>
        <p:spPr>
          <a:xfrm>
            <a:off x="1371600" y="1503363"/>
            <a:ext cx="7772400" cy="4752975"/>
          </a:xfrm>
        </p:spPr>
        <p:txBody>
          <a:bodyPr/>
          <a:lstStyle/>
          <a:p>
            <a:r>
              <a:rPr lang="tr-TR" sz="2100" dirty="0" smtClean="0"/>
              <a:t>Kendinizi hazır hissetmeden onunla konuşmayın. </a:t>
            </a:r>
          </a:p>
          <a:p>
            <a:r>
              <a:rPr lang="tr-TR" sz="2100" dirty="0" smtClean="0"/>
              <a:t>Önyargılarınızın olabilir, bunları farkına varmanız ona karşı tutumunuzun olumsuz olmasını azaltabilir. </a:t>
            </a:r>
          </a:p>
          <a:p>
            <a:r>
              <a:rPr lang="tr-TR" sz="2100" dirty="0" smtClean="0"/>
              <a:t>Amacınızın ona destek ve yardımcı olmak olduğunu vurgulayın. </a:t>
            </a:r>
          </a:p>
          <a:p>
            <a:r>
              <a:rPr lang="tr-TR" sz="2100" dirty="0" smtClean="0"/>
              <a:t>Etiketlemekten kaçının ve okul içinde etiketlenmesini önleyin.</a:t>
            </a:r>
          </a:p>
          <a:p>
            <a:r>
              <a:rPr lang="tr-TR" sz="2100" dirty="0" smtClean="0"/>
              <a:t>Eğer öğrenci maddenin etkisi altında ise onunla bu durumda konuşmayın. </a:t>
            </a:r>
          </a:p>
          <a:p>
            <a:r>
              <a:rPr lang="tr-TR" sz="2100" dirty="0" smtClean="0"/>
              <a:t>Çocukla ya da idare ile konu hakkında görüşmeden önce okul rehber öğretmeni/psikolojik danışmanına şüphenizden bahsedin.</a:t>
            </a:r>
          </a:p>
          <a:p>
            <a:r>
              <a:rPr lang="tr-TR" sz="2100" dirty="0" smtClean="0"/>
              <a:t>Aileyi okul rehber öğretmeni/psikolojik danışmanı ile görüşmelere için çağırın.</a:t>
            </a:r>
          </a:p>
          <a:p>
            <a:r>
              <a:rPr lang="tr-TR" sz="2100" dirty="0" smtClean="0"/>
              <a:t>İyileşmeye dair sözünü içeren anlaşma kağıdı imzalatmaya çalışın.</a:t>
            </a:r>
          </a:p>
          <a:p>
            <a:pPr>
              <a:buFontTx/>
              <a:buNone/>
            </a:pPr>
            <a:endParaRPr lang="tr-TR" sz="2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0226"/>
                                        </p:tgtEl>
                                        <p:attrNameLst>
                                          <p:attrName>style.visibility</p:attrName>
                                        </p:attrNameLst>
                                      </p:cBhvr>
                                      <p:to>
                                        <p:strVal val="visible"/>
                                      </p:to>
                                    </p:set>
                                    <p:animEffect transition="in" filter="fade">
                                      <p:cBhvr>
                                        <p:cTn id="7" dur="500"/>
                                        <p:tgtEl>
                                          <p:spTgt spid="1802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0228">
                                            <p:txEl>
                                              <p:pRg st="0" end="0"/>
                                            </p:txEl>
                                          </p:spTgt>
                                        </p:tgtEl>
                                        <p:attrNameLst>
                                          <p:attrName>style.visibility</p:attrName>
                                        </p:attrNameLst>
                                      </p:cBhvr>
                                      <p:to>
                                        <p:strVal val="visible"/>
                                      </p:to>
                                    </p:set>
                                    <p:animEffect transition="in" filter="fade">
                                      <p:cBhvr>
                                        <p:cTn id="12" dur="1000"/>
                                        <p:tgtEl>
                                          <p:spTgt spid="180228">
                                            <p:txEl>
                                              <p:pRg st="0" end="0"/>
                                            </p:txEl>
                                          </p:spTgt>
                                        </p:tgtEl>
                                      </p:cBhvr>
                                    </p:animEffect>
                                    <p:anim calcmode="lin" valueType="num">
                                      <p:cBhvr>
                                        <p:cTn id="13" dur="1000" fill="hold"/>
                                        <p:tgtEl>
                                          <p:spTgt spid="18022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02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0228">
                                            <p:txEl>
                                              <p:pRg st="1" end="1"/>
                                            </p:txEl>
                                          </p:spTgt>
                                        </p:tgtEl>
                                        <p:attrNameLst>
                                          <p:attrName>style.visibility</p:attrName>
                                        </p:attrNameLst>
                                      </p:cBhvr>
                                      <p:to>
                                        <p:strVal val="visible"/>
                                      </p:to>
                                    </p:set>
                                    <p:animEffect transition="in" filter="fade">
                                      <p:cBhvr>
                                        <p:cTn id="19" dur="1000"/>
                                        <p:tgtEl>
                                          <p:spTgt spid="180228">
                                            <p:txEl>
                                              <p:pRg st="1" end="1"/>
                                            </p:txEl>
                                          </p:spTgt>
                                        </p:tgtEl>
                                      </p:cBhvr>
                                    </p:animEffect>
                                    <p:anim calcmode="lin" valueType="num">
                                      <p:cBhvr>
                                        <p:cTn id="20" dur="1000" fill="hold"/>
                                        <p:tgtEl>
                                          <p:spTgt spid="18022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802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0228">
                                            <p:txEl>
                                              <p:pRg st="2" end="2"/>
                                            </p:txEl>
                                          </p:spTgt>
                                        </p:tgtEl>
                                        <p:attrNameLst>
                                          <p:attrName>style.visibility</p:attrName>
                                        </p:attrNameLst>
                                      </p:cBhvr>
                                      <p:to>
                                        <p:strVal val="visible"/>
                                      </p:to>
                                    </p:set>
                                    <p:animEffect transition="in" filter="fade">
                                      <p:cBhvr>
                                        <p:cTn id="26" dur="1000"/>
                                        <p:tgtEl>
                                          <p:spTgt spid="180228">
                                            <p:txEl>
                                              <p:pRg st="2" end="2"/>
                                            </p:txEl>
                                          </p:spTgt>
                                        </p:tgtEl>
                                      </p:cBhvr>
                                    </p:animEffect>
                                    <p:anim calcmode="lin" valueType="num">
                                      <p:cBhvr>
                                        <p:cTn id="27" dur="1000" fill="hold"/>
                                        <p:tgtEl>
                                          <p:spTgt spid="18022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8022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0228">
                                            <p:txEl>
                                              <p:pRg st="3" end="3"/>
                                            </p:txEl>
                                          </p:spTgt>
                                        </p:tgtEl>
                                        <p:attrNameLst>
                                          <p:attrName>style.visibility</p:attrName>
                                        </p:attrNameLst>
                                      </p:cBhvr>
                                      <p:to>
                                        <p:strVal val="visible"/>
                                      </p:to>
                                    </p:set>
                                    <p:animEffect transition="in" filter="fade">
                                      <p:cBhvr>
                                        <p:cTn id="33" dur="1000"/>
                                        <p:tgtEl>
                                          <p:spTgt spid="180228">
                                            <p:txEl>
                                              <p:pRg st="3" end="3"/>
                                            </p:txEl>
                                          </p:spTgt>
                                        </p:tgtEl>
                                      </p:cBhvr>
                                    </p:animEffect>
                                    <p:anim calcmode="lin" valueType="num">
                                      <p:cBhvr>
                                        <p:cTn id="34" dur="1000" fill="hold"/>
                                        <p:tgtEl>
                                          <p:spTgt spid="18022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8022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0228">
                                            <p:txEl>
                                              <p:pRg st="4" end="4"/>
                                            </p:txEl>
                                          </p:spTgt>
                                        </p:tgtEl>
                                        <p:attrNameLst>
                                          <p:attrName>style.visibility</p:attrName>
                                        </p:attrNameLst>
                                      </p:cBhvr>
                                      <p:to>
                                        <p:strVal val="visible"/>
                                      </p:to>
                                    </p:set>
                                    <p:animEffect transition="in" filter="fade">
                                      <p:cBhvr>
                                        <p:cTn id="40" dur="1000"/>
                                        <p:tgtEl>
                                          <p:spTgt spid="180228">
                                            <p:txEl>
                                              <p:pRg st="4" end="4"/>
                                            </p:txEl>
                                          </p:spTgt>
                                        </p:tgtEl>
                                      </p:cBhvr>
                                    </p:animEffect>
                                    <p:anim calcmode="lin" valueType="num">
                                      <p:cBhvr>
                                        <p:cTn id="41" dur="1000" fill="hold"/>
                                        <p:tgtEl>
                                          <p:spTgt spid="180228">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8022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0228">
                                            <p:txEl>
                                              <p:pRg st="5" end="5"/>
                                            </p:txEl>
                                          </p:spTgt>
                                        </p:tgtEl>
                                        <p:attrNameLst>
                                          <p:attrName>style.visibility</p:attrName>
                                        </p:attrNameLst>
                                      </p:cBhvr>
                                      <p:to>
                                        <p:strVal val="visible"/>
                                      </p:to>
                                    </p:set>
                                    <p:animEffect transition="in" filter="fade">
                                      <p:cBhvr>
                                        <p:cTn id="47" dur="1000"/>
                                        <p:tgtEl>
                                          <p:spTgt spid="180228">
                                            <p:txEl>
                                              <p:pRg st="5" end="5"/>
                                            </p:txEl>
                                          </p:spTgt>
                                        </p:tgtEl>
                                      </p:cBhvr>
                                    </p:animEffect>
                                    <p:anim calcmode="lin" valueType="num">
                                      <p:cBhvr>
                                        <p:cTn id="48" dur="1000" fill="hold"/>
                                        <p:tgtEl>
                                          <p:spTgt spid="180228">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8022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0228">
                                            <p:txEl>
                                              <p:pRg st="6" end="6"/>
                                            </p:txEl>
                                          </p:spTgt>
                                        </p:tgtEl>
                                        <p:attrNameLst>
                                          <p:attrName>style.visibility</p:attrName>
                                        </p:attrNameLst>
                                      </p:cBhvr>
                                      <p:to>
                                        <p:strVal val="visible"/>
                                      </p:to>
                                    </p:set>
                                    <p:animEffect transition="in" filter="fade">
                                      <p:cBhvr>
                                        <p:cTn id="54" dur="1000"/>
                                        <p:tgtEl>
                                          <p:spTgt spid="180228">
                                            <p:txEl>
                                              <p:pRg st="6" end="6"/>
                                            </p:txEl>
                                          </p:spTgt>
                                        </p:tgtEl>
                                      </p:cBhvr>
                                    </p:animEffect>
                                    <p:anim calcmode="lin" valueType="num">
                                      <p:cBhvr>
                                        <p:cTn id="55" dur="1000" fill="hold"/>
                                        <p:tgtEl>
                                          <p:spTgt spid="180228">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8022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80228">
                                            <p:txEl>
                                              <p:pRg st="7" end="7"/>
                                            </p:txEl>
                                          </p:spTgt>
                                        </p:tgtEl>
                                        <p:attrNameLst>
                                          <p:attrName>style.visibility</p:attrName>
                                        </p:attrNameLst>
                                      </p:cBhvr>
                                      <p:to>
                                        <p:strVal val="visible"/>
                                      </p:to>
                                    </p:set>
                                    <p:animEffect transition="in" filter="fade">
                                      <p:cBhvr>
                                        <p:cTn id="61" dur="1000"/>
                                        <p:tgtEl>
                                          <p:spTgt spid="180228">
                                            <p:txEl>
                                              <p:pRg st="7" end="7"/>
                                            </p:txEl>
                                          </p:spTgt>
                                        </p:tgtEl>
                                      </p:cBhvr>
                                    </p:animEffect>
                                    <p:anim calcmode="lin" valueType="num">
                                      <p:cBhvr>
                                        <p:cTn id="62" dur="1000" fill="hold"/>
                                        <p:tgtEl>
                                          <p:spTgt spid="180228">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18022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p:bldP spid="180228"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idx="4294967295"/>
          </p:nvPr>
        </p:nvSpPr>
        <p:spPr>
          <a:xfrm>
            <a:off x="0" y="1146175"/>
            <a:ext cx="8229600" cy="1143000"/>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tr-TR" dirty="0"/>
              <a:t>Bağımlılık Süreci</a:t>
            </a:r>
          </a:p>
        </p:txBody>
      </p:sp>
      <p:sp>
        <p:nvSpPr>
          <p:cNvPr id="181252" name="Text Box 3"/>
          <p:cNvSpPr txBox="1">
            <a:spLocks noChangeArrowheads="1"/>
          </p:cNvSpPr>
          <p:nvPr/>
        </p:nvSpPr>
        <p:spPr bwMode="auto">
          <a:xfrm>
            <a:off x="984250" y="1828800"/>
            <a:ext cx="257968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000" dirty="0">
                <a:latin typeface="Calibri" pitchFamily="34" charset="0"/>
              </a:rPr>
              <a:t>“Belki kullanabilirim”</a:t>
            </a:r>
          </a:p>
        </p:txBody>
      </p:sp>
      <p:sp>
        <p:nvSpPr>
          <p:cNvPr id="181253" name="Text Box 4"/>
          <p:cNvSpPr txBox="1">
            <a:spLocks noChangeArrowheads="1"/>
          </p:cNvSpPr>
          <p:nvPr/>
        </p:nvSpPr>
        <p:spPr bwMode="auto">
          <a:xfrm>
            <a:off x="1266825" y="2590800"/>
            <a:ext cx="20161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000" dirty="0">
                <a:latin typeface="Calibri" pitchFamily="34" charset="0"/>
              </a:rPr>
              <a:t>“Korku ve merak”</a:t>
            </a:r>
          </a:p>
        </p:txBody>
      </p:sp>
      <p:sp>
        <p:nvSpPr>
          <p:cNvPr id="181254" name="Text Box 5"/>
          <p:cNvSpPr txBox="1">
            <a:spLocks noChangeArrowheads="1"/>
          </p:cNvSpPr>
          <p:nvPr/>
        </p:nvSpPr>
        <p:spPr bwMode="auto">
          <a:xfrm>
            <a:off x="773113" y="3276600"/>
            <a:ext cx="30226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000" dirty="0">
                <a:latin typeface="Calibri" pitchFamily="34" charset="0"/>
              </a:rPr>
              <a:t>“Bir kereden bir şey olmaz”</a:t>
            </a:r>
          </a:p>
        </p:txBody>
      </p:sp>
      <p:sp>
        <p:nvSpPr>
          <p:cNvPr id="181255" name="Text Box 6"/>
          <p:cNvSpPr txBox="1">
            <a:spLocks noChangeArrowheads="1"/>
          </p:cNvSpPr>
          <p:nvPr/>
        </p:nvSpPr>
        <p:spPr bwMode="auto">
          <a:xfrm>
            <a:off x="1266825" y="4038600"/>
            <a:ext cx="181133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000" dirty="0">
                <a:latin typeface="Calibri" pitchFamily="34" charset="0"/>
              </a:rPr>
              <a:t>“Bir daha asla!”</a:t>
            </a:r>
          </a:p>
        </p:txBody>
      </p:sp>
      <p:sp>
        <p:nvSpPr>
          <p:cNvPr id="181256" name="Text Box 7"/>
          <p:cNvSpPr txBox="1">
            <a:spLocks noChangeArrowheads="1"/>
          </p:cNvSpPr>
          <p:nvPr/>
        </p:nvSpPr>
        <p:spPr bwMode="auto">
          <a:xfrm>
            <a:off x="1055688" y="4648200"/>
            <a:ext cx="240506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000" dirty="0">
                <a:latin typeface="Calibri" pitchFamily="34" charset="0"/>
              </a:rPr>
              <a:t>“Ben bağımlı olmam”</a:t>
            </a:r>
          </a:p>
        </p:txBody>
      </p:sp>
      <p:sp>
        <p:nvSpPr>
          <p:cNvPr id="181257" name="Text Box 8"/>
          <p:cNvSpPr txBox="1">
            <a:spLocks noChangeArrowheads="1"/>
          </p:cNvSpPr>
          <p:nvPr/>
        </p:nvSpPr>
        <p:spPr bwMode="auto">
          <a:xfrm>
            <a:off x="984250" y="5486400"/>
            <a:ext cx="22844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tr-TR" sz="2000" dirty="0">
                <a:latin typeface="Calibri" pitchFamily="34" charset="0"/>
              </a:rPr>
              <a:t>“İstersem bırakırım”</a:t>
            </a:r>
          </a:p>
        </p:txBody>
      </p:sp>
      <p:sp>
        <p:nvSpPr>
          <p:cNvPr id="181258" name="Text Box 9"/>
          <p:cNvSpPr txBox="1">
            <a:spLocks noChangeArrowheads="1"/>
          </p:cNvSpPr>
          <p:nvPr/>
        </p:nvSpPr>
        <p:spPr bwMode="auto">
          <a:xfrm>
            <a:off x="5416550" y="5486400"/>
            <a:ext cx="28067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tr-TR" sz="2000" dirty="0">
                <a:latin typeface="Calibri" pitchFamily="34" charset="0"/>
              </a:rPr>
              <a:t>“Bu meret bırakılmaz ki!”</a:t>
            </a:r>
          </a:p>
        </p:txBody>
      </p:sp>
      <p:sp>
        <p:nvSpPr>
          <p:cNvPr id="181259" name="Text Box 10"/>
          <p:cNvSpPr txBox="1">
            <a:spLocks noChangeArrowheads="1"/>
          </p:cNvSpPr>
          <p:nvPr/>
        </p:nvSpPr>
        <p:spPr bwMode="auto">
          <a:xfrm>
            <a:off x="5416550" y="4648200"/>
            <a:ext cx="273208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tr-TR" sz="2000" dirty="0">
                <a:latin typeface="Calibri" pitchFamily="34" charset="0"/>
              </a:rPr>
              <a:t>“Bırakmak zorundayım!”</a:t>
            </a:r>
          </a:p>
        </p:txBody>
      </p:sp>
      <p:sp>
        <p:nvSpPr>
          <p:cNvPr id="181260" name="Text Box 11"/>
          <p:cNvSpPr txBox="1">
            <a:spLocks noChangeArrowheads="1"/>
          </p:cNvSpPr>
          <p:nvPr/>
        </p:nvSpPr>
        <p:spPr bwMode="auto">
          <a:xfrm>
            <a:off x="5205413" y="3352800"/>
            <a:ext cx="33861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tr-TR" sz="2000" dirty="0">
                <a:latin typeface="Calibri" pitchFamily="34" charset="0"/>
              </a:rPr>
              <a:t>“Bıraktım, bir daha başlamam”</a:t>
            </a:r>
          </a:p>
        </p:txBody>
      </p:sp>
      <p:sp>
        <p:nvSpPr>
          <p:cNvPr id="181261" name="Text Box 12"/>
          <p:cNvSpPr txBox="1">
            <a:spLocks noChangeArrowheads="1"/>
          </p:cNvSpPr>
          <p:nvPr/>
        </p:nvSpPr>
        <p:spPr bwMode="auto">
          <a:xfrm>
            <a:off x="5556250" y="4038600"/>
            <a:ext cx="21907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tr-TR" sz="2000" dirty="0">
                <a:latin typeface="Calibri" pitchFamily="34" charset="0"/>
              </a:rPr>
              <a:t>“Artık bırakacağım”</a:t>
            </a:r>
          </a:p>
        </p:txBody>
      </p:sp>
      <p:sp>
        <p:nvSpPr>
          <p:cNvPr id="181262" name="Line 13"/>
          <p:cNvSpPr>
            <a:spLocks noChangeShapeType="1"/>
          </p:cNvSpPr>
          <p:nvPr/>
        </p:nvSpPr>
        <p:spPr bwMode="auto">
          <a:xfrm>
            <a:off x="2057400" y="2286000"/>
            <a:ext cx="0" cy="3048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tr-TR"/>
          </a:p>
        </p:txBody>
      </p:sp>
      <p:sp>
        <p:nvSpPr>
          <p:cNvPr id="181263" name="Line 14"/>
          <p:cNvSpPr>
            <a:spLocks noChangeShapeType="1"/>
          </p:cNvSpPr>
          <p:nvPr/>
        </p:nvSpPr>
        <p:spPr bwMode="auto">
          <a:xfrm>
            <a:off x="2057400" y="2971800"/>
            <a:ext cx="0" cy="3048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tr-TR"/>
          </a:p>
        </p:txBody>
      </p:sp>
      <p:sp>
        <p:nvSpPr>
          <p:cNvPr id="181264" name="Line 15"/>
          <p:cNvSpPr>
            <a:spLocks noChangeShapeType="1"/>
          </p:cNvSpPr>
          <p:nvPr/>
        </p:nvSpPr>
        <p:spPr bwMode="auto">
          <a:xfrm>
            <a:off x="2057400" y="3657600"/>
            <a:ext cx="0" cy="3048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tr-TR"/>
          </a:p>
        </p:txBody>
      </p:sp>
      <p:sp>
        <p:nvSpPr>
          <p:cNvPr id="181265" name="Line 16"/>
          <p:cNvSpPr>
            <a:spLocks noChangeShapeType="1"/>
          </p:cNvSpPr>
          <p:nvPr/>
        </p:nvSpPr>
        <p:spPr bwMode="auto">
          <a:xfrm>
            <a:off x="2039938" y="4419600"/>
            <a:ext cx="0" cy="3048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tr-TR"/>
          </a:p>
        </p:txBody>
      </p:sp>
      <p:sp>
        <p:nvSpPr>
          <p:cNvPr id="181266" name="Line 17"/>
          <p:cNvSpPr>
            <a:spLocks noChangeShapeType="1"/>
          </p:cNvSpPr>
          <p:nvPr/>
        </p:nvSpPr>
        <p:spPr bwMode="auto">
          <a:xfrm>
            <a:off x="2057400" y="5105400"/>
            <a:ext cx="0" cy="3048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tr-TR"/>
          </a:p>
        </p:txBody>
      </p:sp>
      <p:sp>
        <p:nvSpPr>
          <p:cNvPr id="181267" name="Line 18"/>
          <p:cNvSpPr>
            <a:spLocks noChangeShapeType="1"/>
          </p:cNvSpPr>
          <p:nvPr/>
        </p:nvSpPr>
        <p:spPr bwMode="auto">
          <a:xfrm rot="5400000">
            <a:off x="4503738" y="2849563"/>
            <a:ext cx="0" cy="14478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tr-TR"/>
          </a:p>
        </p:txBody>
      </p:sp>
      <p:sp>
        <p:nvSpPr>
          <p:cNvPr id="181268" name="Line 19"/>
          <p:cNvSpPr>
            <a:spLocks noChangeShapeType="1"/>
          </p:cNvSpPr>
          <p:nvPr/>
        </p:nvSpPr>
        <p:spPr bwMode="auto">
          <a:xfrm flipV="1">
            <a:off x="6629400" y="5105400"/>
            <a:ext cx="0" cy="3048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tr-TR"/>
          </a:p>
        </p:txBody>
      </p:sp>
      <p:sp>
        <p:nvSpPr>
          <p:cNvPr id="181269" name="Line 20"/>
          <p:cNvSpPr>
            <a:spLocks noChangeShapeType="1"/>
          </p:cNvSpPr>
          <p:nvPr/>
        </p:nvSpPr>
        <p:spPr bwMode="auto">
          <a:xfrm flipV="1">
            <a:off x="6629400" y="4419600"/>
            <a:ext cx="0" cy="3048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tr-TR"/>
          </a:p>
        </p:txBody>
      </p:sp>
      <p:sp>
        <p:nvSpPr>
          <p:cNvPr id="181270" name="Line 21"/>
          <p:cNvSpPr>
            <a:spLocks noChangeShapeType="1"/>
          </p:cNvSpPr>
          <p:nvPr/>
        </p:nvSpPr>
        <p:spPr bwMode="auto">
          <a:xfrm flipV="1">
            <a:off x="6629400" y="3733800"/>
            <a:ext cx="0" cy="3048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tr-TR"/>
          </a:p>
        </p:txBody>
      </p:sp>
      <p:sp>
        <p:nvSpPr>
          <p:cNvPr id="181271" name="Line 22"/>
          <p:cNvSpPr>
            <a:spLocks noChangeShapeType="1"/>
          </p:cNvSpPr>
          <p:nvPr/>
        </p:nvSpPr>
        <p:spPr bwMode="auto">
          <a:xfrm>
            <a:off x="3446463" y="5715000"/>
            <a:ext cx="1758950" cy="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1250"/>
                                        </p:tgtEl>
                                        <p:attrNameLst>
                                          <p:attrName>style.visibility</p:attrName>
                                        </p:attrNameLst>
                                      </p:cBhvr>
                                      <p:to>
                                        <p:strVal val="visible"/>
                                      </p:to>
                                    </p:set>
                                    <p:animEffect transition="in" filter="fade">
                                      <p:cBhvr>
                                        <p:cTn id="7" dur="500"/>
                                        <p:tgtEl>
                                          <p:spTgt spid="1812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1252"/>
                                        </p:tgtEl>
                                        <p:attrNameLst>
                                          <p:attrName>style.visibility</p:attrName>
                                        </p:attrNameLst>
                                      </p:cBhvr>
                                      <p:to>
                                        <p:strVal val="visible"/>
                                      </p:to>
                                    </p:set>
                                    <p:animEffect transition="in" filter="fade">
                                      <p:cBhvr>
                                        <p:cTn id="12" dur="1000"/>
                                        <p:tgtEl>
                                          <p:spTgt spid="181252"/>
                                        </p:tgtEl>
                                      </p:cBhvr>
                                    </p:animEffect>
                                    <p:anim calcmode="lin" valueType="num">
                                      <p:cBhvr>
                                        <p:cTn id="13" dur="1000" fill="hold"/>
                                        <p:tgtEl>
                                          <p:spTgt spid="181252"/>
                                        </p:tgtEl>
                                        <p:attrNameLst>
                                          <p:attrName>ppt_x</p:attrName>
                                        </p:attrNameLst>
                                      </p:cBhvr>
                                      <p:tavLst>
                                        <p:tav tm="0">
                                          <p:val>
                                            <p:strVal val="#ppt_x"/>
                                          </p:val>
                                        </p:tav>
                                        <p:tav tm="100000">
                                          <p:val>
                                            <p:strVal val="#ppt_x"/>
                                          </p:val>
                                        </p:tav>
                                      </p:tavLst>
                                    </p:anim>
                                    <p:anim calcmode="lin" valueType="num">
                                      <p:cBhvr>
                                        <p:cTn id="14" dur="1000" fill="hold"/>
                                        <p:tgtEl>
                                          <p:spTgt spid="18125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1262"/>
                                        </p:tgtEl>
                                        <p:attrNameLst>
                                          <p:attrName>style.visibility</p:attrName>
                                        </p:attrNameLst>
                                      </p:cBhvr>
                                      <p:to>
                                        <p:strVal val="visible"/>
                                      </p:to>
                                    </p:set>
                                    <p:animEffect transition="in" filter="fade">
                                      <p:cBhvr>
                                        <p:cTn id="19" dur="1000"/>
                                        <p:tgtEl>
                                          <p:spTgt spid="181262"/>
                                        </p:tgtEl>
                                      </p:cBhvr>
                                    </p:animEffect>
                                    <p:anim calcmode="lin" valueType="num">
                                      <p:cBhvr>
                                        <p:cTn id="20" dur="1000" fill="hold"/>
                                        <p:tgtEl>
                                          <p:spTgt spid="181262"/>
                                        </p:tgtEl>
                                        <p:attrNameLst>
                                          <p:attrName>ppt_x</p:attrName>
                                        </p:attrNameLst>
                                      </p:cBhvr>
                                      <p:tavLst>
                                        <p:tav tm="0">
                                          <p:val>
                                            <p:strVal val="#ppt_x"/>
                                          </p:val>
                                        </p:tav>
                                        <p:tav tm="100000">
                                          <p:val>
                                            <p:strVal val="#ppt_x"/>
                                          </p:val>
                                        </p:tav>
                                      </p:tavLst>
                                    </p:anim>
                                    <p:anim calcmode="lin" valueType="num">
                                      <p:cBhvr>
                                        <p:cTn id="21" dur="1000" fill="hold"/>
                                        <p:tgtEl>
                                          <p:spTgt spid="18126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1253"/>
                                        </p:tgtEl>
                                        <p:attrNameLst>
                                          <p:attrName>style.visibility</p:attrName>
                                        </p:attrNameLst>
                                      </p:cBhvr>
                                      <p:to>
                                        <p:strVal val="visible"/>
                                      </p:to>
                                    </p:set>
                                    <p:animEffect transition="in" filter="fade">
                                      <p:cBhvr>
                                        <p:cTn id="26" dur="1000"/>
                                        <p:tgtEl>
                                          <p:spTgt spid="181253"/>
                                        </p:tgtEl>
                                      </p:cBhvr>
                                    </p:animEffect>
                                    <p:anim calcmode="lin" valueType="num">
                                      <p:cBhvr>
                                        <p:cTn id="27" dur="1000" fill="hold"/>
                                        <p:tgtEl>
                                          <p:spTgt spid="181253"/>
                                        </p:tgtEl>
                                        <p:attrNameLst>
                                          <p:attrName>ppt_x</p:attrName>
                                        </p:attrNameLst>
                                      </p:cBhvr>
                                      <p:tavLst>
                                        <p:tav tm="0">
                                          <p:val>
                                            <p:strVal val="#ppt_x"/>
                                          </p:val>
                                        </p:tav>
                                        <p:tav tm="100000">
                                          <p:val>
                                            <p:strVal val="#ppt_x"/>
                                          </p:val>
                                        </p:tav>
                                      </p:tavLst>
                                    </p:anim>
                                    <p:anim calcmode="lin" valueType="num">
                                      <p:cBhvr>
                                        <p:cTn id="28" dur="1000" fill="hold"/>
                                        <p:tgtEl>
                                          <p:spTgt spid="18125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1263"/>
                                        </p:tgtEl>
                                        <p:attrNameLst>
                                          <p:attrName>style.visibility</p:attrName>
                                        </p:attrNameLst>
                                      </p:cBhvr>
                                      <p:to>
                                        <p:strVal val="visible"/>
                                      </p:to>
                                    </p:set>
                                    <p:animEffect transition="in" filter="fade">
                                      <p:cBhvr>
                                        <p:cTn id="33" dur="1000"/>
                                        <p:tgtEl>
                                          <p:spTgt spid="181263"/>
                                        </p:tgtEl>
                                      </p:cBhvr>
                                    </p:animEffect>
                                    <p:anim calcmode="lin" valueType="num">
                                      <p:cBhvr>
                                        <p:cTn id="34" dur="1000" fill="hold"/>
                                        <p:tgtEl>
                                          <p:spTgt spid="181263"/>
                                        </p:tgtEl>
                                        <p:attrNameLst>
                                          <p:attrName>ppt_x</p:attrName>
                                        </p:attrNameLst>
                                      </p:cBhvr>
                                      <p:tavLst>
                                        <p:tav tm="0">
                                          <p:val>
                                            <p:strVal val="#ppt_x"/>
                                          </p:val>
                                        </p:tav>
                                        <p:tav tm="100000">
                                          <p:val>
                                            <p:strVal val="#ppt_x"/>
                                          </p:val>
                                        </p:tav>
                                      </p:tavLst>
                                    </p:anim>
                                    <p:anim calcmode="lin" valueType="num">
                                      <p:cBhvr>
                                        <p:cTn id="35" dur="1000" fill="hold"/>
                                        <p:tgtEl>
                                          <p:spTgt spid="18126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1254"/>
                                        </p:tgtEl>
                                        <p:attrNameLst>
                                          <p:attrName>style.visibility</p:attrName>
                                        </p:attrNameLst>
                                      </p:cBhvr>
                                      <p:to>
                                        <p:strVal val="visible"/>
                                      </p:to>
                                    </p:set>
                                    <p:animEffect transition="in" filter="fade">
                                      <p:cBhvr>
                                        <p:cTn id="40" dur="1000"/>
                                        <p:tgtEl>
                                          <p:spTgt spid="181254"/>
                                        </p:tgtEl>
                                      </p:cBhvr>
                                    </p:animEffect>
                                    <p:anim calcmode="lin" valueType="num">
                                      <p:cBhvr>
                                        <p:cTn id="41" dur="1000" fill="hold"/>
                                        <p:tgtEl>
                                          <p:spTgt spid="181254"/>
                                        </p:tgtEl>
                                        <p:attrNameLst>
                                          <p:attrName>ppt_x</p:attrName>
                                        </p:attrNameLst>
                                      </p:cBhvr>
                                      <p:tavLst>
                                        <p:tav tm="0">
                                          <p:val>
                                            <p:strVal val="#ppt_x"/>
                                          </p:val>
                                        </p:tav>
                                        <p:tav tm="100000">
                                          <p:val>
                                            <p:strVal val="#ppt_x"/>
                                          </p:val>
                                        </p:tav>
                                      </p:tavLst>
                                    </p:anim>
                                    <p:anim calcmode="lin" valueType="num">
                                      <p:cBhvr>
                                        <p:cTn id="42" dur="1000" fill="hold"/>
                                        <p:tgtEl>
                                          <p:spTgt spid="18125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1264"/>
                                        </p:tgtEl>
                                        <p:attrNameLst>
                                          <p:attrName>style.visibility</p:attrName>
                                        </p:attrNameLst>
                                      </p:cBhvr>
                                      <p:to>
                                        <p:strVal val="visible"/>
                                      </p:to>
                                    </p:set>
                                    <p:animEffect transition="in" filter="fade">
                                      <p:cBhvr>
                                        <p:cTn id="47" dur="1000"/>
                                        <p:tgtEl>
                                          <p:spTgt spid="181264"/>
                                        </p:tgtEl>
                                      </p:cBhvr>
                                    </p:animEffect>
                                    <p:anim calcmode="lin" valueType="num">
                                      <p:cBhvr>
                                        <p:cTn id="48" dur="1000" fill="hold"/>
                                        <p:tgtEl>
                                          <p:spTgt spid="181264"/>
                                        </p:tgtEl>
                                        <p:attrNameLst>
                                          <p:attrName>ppt_x</p:attrName>
                                        </p:attrNameLst>
                                      </p:cBhvr>
                                      <p:tavLst>
                                        <p:tav tm="0">
                                          <p:val>
                                            <p:strVal val="#ppt_x"/>
                                          </p:val>
                                        </p:tav>
                                        <p:tav tm="100000">
                                          <p:val>
                                            <p:strVal val="#ppt_x"/>
                                          </p:val>
                                        </p:tav>
                                      </p:tavLst>
                                    </p:anim>
                                    <p:anim calcmode="lin" valueType="num">
                                      <p:cBhvr>
                                        <p:cTn id="49" dur="1000" fill="hold"/>
                                        <p:tgtEl>
                                          <p:spTgt spid="18126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1255"/>
                                        </p:tgtEl>
                                        <p:attrNameLst>
                                          <p:attrName>style.visibility</p:attrName>
                                        </p:attrNameLst>
                                      </p:cBhvr>
                                      <p:to>
                                        <p:strVal val="visible"/>
                                      </p:to>
                                    </p:set>
                                    <p:animEffect transition="in" filter="fade">
                                      <p:cBhvr>
                                        <p:cTn id="54" dur="1000"/>
                                        <p:tgtEl>
                                          <p:spTgt spid="181255"/>
                                        </p:tgtEl>
                                      </p:cBhvr>
                                    </p:animEffect>
                                    <p:anim calcmode="lin" valueType="num">
                                      <p:cBhvr>
                                        <p:cTn id="55" dur="1000" fill="hold"/>
                                        <p:tgtEl>
                                          <p:spTgt spid="181255"/>
                                        </p:tgtEl>
                                        <p:attrNameLst>
                                          <p:attrName>ppt_x</p:attrName>
                                        </p:attrNameLst>
                                      </p:cBhvr>
                                      <p:tavLst>
                                        <p:tav tm="0">
                                          <p:val>
                                            <p:strVal val="#ppt_x"/>
                                          </p:val>
                                        </p:tav>
                                        <p:tav tm="100000">
                                          <p:val>
                                            <p:strVal val="#ppt_x"/>
                                          </p:val>
                                        </p:tav>
                                      </p:tavLst>
                                    </p:anim>
                                    <p:anim calcmode="lin" valueType="num">
                                      <p:cBhvr>
                                        <p:cTn id="56" dur="1000" fill="hold"/>
                                        <p:tgtEl>
                                          <p:spTgt spid="18125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81265"/>
                                        </p:tgtEl>
                                        <p:attrNameLst>
                                          <p:attrName>style.visibility</p:attrName>
                                        </p:attrNameLst>
                                      </p:cBhvr>
                                      <p:to>
                                        <p:strVal val="visible"/>
                                      </p:to>
                                    </p:set>
                                    <p:animEffect transition="in" filter="fade">
                                      <p:cBhvr>
                                        <p:cTn id="61" dur="1000"/>
                                        <p:tgtEl>
                                          <p:spTgt spid="181265"/>
                                        </p:tgtEl>
                                      </p:cBhvr>
                                    </p:animEffect>
                                    <p:anim calcmode="lin" valueType="num">
                                      <p:cBhvr>
                                        <p:cTn id="62" dur="1000" fill="hold"/>
                                        <p:tgtEl>
                                          <p:spTgt spid="181265"/>
                                        </p:tgtEl>
                                        <p:attrNameLst>
                                          <p:attrName>ppt_x</p:attrName>
                                        </p:attrNameLst>
                                      </p:cBhvr>
                                      <p:tavLst>
                                        <p:tav tm="0">
                                          <p:val>
                                            <p:strVal val="#ppt_x"/>
                                          </p:val>
                                        </p:tav>
                                        <p:tav tm="100000">
                                          <p:val>
                                            <p:strVal val="#ppt_x"/>
                                          </p:val>
                                        </p:tav>
                                      </p:tavLst>
                                    </p:anim>
                                    <p:anim calcmode="lin" valueType="num">
                                      <p:cBhvr>
                                        <p:cTn id="63" dur="1000" fill="hold"/>
                                        <p:tgtEl>
                                          <p:spTgt spid="18126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81256"/>
                                        </p:tgtEl>
                                        <p:attrNameLst>
                                          <p:attrName>style.visibility</p:attrName>
                                        </p:attrNameLst>
                                      </p:cBhvr>
                                      <p:to>
                                        <p:strVal val="visible"/>
                                      </p:to>
                                    </p:set>
                                    <p:animEffect transition="in" filter="fade">
                                      <p:cBhvr>
                                        <p:cTn id="68" dur="1000"/>
                                        <p:tgtEl>
                                          <p:spTgt spid="181256"/>
                                        </p:tgtEl>
                                      </p:cBhvr>
                                    </p:animEffect>
                                    <p:anim calcmode="lin" valueType="num">
                                      <p:cBhvr>
                                        <p:cTn id="69" dur="1000" fill="hold"/>
                                        <p:tgtEl>
                                          <p:spTgt spid="181256"/>
                                        </p:tgtEl>
                                        <p:attrNameLst>
                                          <p:attrName>ppt_x</p:attrName>
                                        </p:attrNameLst>
                                      </p:cBhvr>
                                      <p:tavLst>
                                        <p:tav tm="0">
                                          <p:val>
                                            <p:strVal val="#ppt_x"/>
                                          </p:val>
                                        </p:tav>
                                        <p:tav tm="100000">
                                          <p:val>
                                            <p:strVal val="#ppt_x"/>
                                          </p:val>
                                        </p:tav>
                                      </p:tavLst>
                                    </p:anim>
                                    <p:anim calcmode="lin" valueType="num">
                                      <p:cBhvr>
                                        <p:cTn id="70" dur="1000" fill="hold"/>
                                        <p:tgtEl>
                                          <p:spTgt spid="18125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81266"/>
                                        </p:tgtEl>
                                        <p:attrNameLst>
                                          <p:attrName>style.visibility</p:attrName>
                                        </p:attrNameLst>
                                      </p:cBhvr>
                                      <p:to>
                                        <p:strVal val="visible"/>
                                      </p:to>
                                    </p:set>
                                    <p:animEffect transition="in" filter="fade">
                                      <p:cBhvr>
                                        <p:cTn id="75" dur="1000"/>
                                        <p:tgtEl>
                                          <p:spTgt spid="181266"/>
                                        </p:tgtEl>
                                      </p:cBhvr>
                                    </p:animEffect>
                                    <p:anim calcmode="lin" valueType="num">
                                      <p:cBhvr>
                                        <p:cTn id="76" dur="1000" fill="hold"/>
                                        <p:tgtEl>
                                          <p:spTgt spid="181266"/>
                                        </p:tgtEl>
                                        <p:attrNameLst>
                                          <p:attrName>ppt_x</p:attrName>
                                        </p:attrNameLst>
                                      </p:cBhvr>
                                      <p:tavLst>
                                        <p:tav tm="0">
                                          <p:val>
                                            <p:strVal val="#ppt_x"/>
                                          </p:val>
                                        </p:tav>
                                        <p:tav tm="100000">
                                          <p:val>
                                            <p:strVal val="#ppt_x"/>
                                          </p:val>
                                        </p:tav>
                                      </p:tavLst>
                                    </p:anim>
                                    <p:anim calcmode="lin" valueType="num">
                                      <p:cBhvr>
                                        <p:cTn id="77" dur="1000" fill="hold"/>
                                        <p:tgtEl>
                                          <p:spTgt spid="18126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81257"/>
                                        </p:tgtEl>
                                        <p:attrNameLst>
                                          <p:attrName>style.visibility</p:attrName>
                                        </p:attrNameLst>
                                      </p:cBhvr>
                                      <p:to>
                                        <p:strVal val="visible"/>
                                      </p:to>
                                    </p:set>
                                    <p:animEffect transition="in" filter="fade">
                                      <p:cBhvr>
                                        <p:cTn id="82" dur="1000"/>
                                        <p:tgtEl>
                                          <p:spTgt spid="181257"/>
                                        </p:tgtEl>
                                      </p:cBhvr>
                                    </p:animEffect>
                                    <p:anim calcmode="lin" valueType="num">
                                      <p:cBhvr>
                                        <p:cTn id="83" dur="1000" fill="hold"/>
                                        <p:tgtEl>
                                          <p:spTgt spid="181257"/>
                                        </p:tgtEl>
                                        <p:attrNameLst>
                                          <p:attrName>ppt_x</p:attrName>
                                        </p:attrNameLst>
                                      </p:cBhvr>
                                      <p:tavLst>
                                        <p:tav tm="0">
                                          <p:val>
                                            <p:strVal val="#ppt_x"/>
                                          </p:val>
                                        </p:tav>
                                        <p:tav tm="100000">
                                          <p:val>
                                            <p:strVal val="#ppt_x"/>
                                          </p:val>
                                        </p:tav>
                                      </p:tavLst>
                                    </p:anim>
                                    <p:anim calcmode="lin" valueType="num">
                                      <p:cBhvr>
                                        <p:cTn id="84" dur="1000" fill="hold"/>
                                        <p:tgtEl>
                                          <p:spTgt spid="181257"/>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81271"/>
                                        </p:tgtEl>
                                        <p:attrNameLst>
                                          <p:attrName>style.visibility</p:attrName>
                                        </p:attrNameLst>
                                      </p:cBhvr>
                                      <p:to>
                                        <p:strVal val="visible"/>
                                      </p:to>
                                    </p:set>
                                    <p:animEffect transition="in" filter="fade">
                                      <p:cBhvr>
                                        <p:cTn id="89" dur="1000"/>
                                        <p:tgtEl>
                                          <p:spTgt spid="181271"/>
                                        </p:tgtEl>
                                      </p:cBhvr>
                                    </p:animEffect>
                                    <p:anim calcmode="lin" valueType="num">
                                      <p:cBhvr>
                                        <p:cTn id="90" dur="1000" fill="hold"/>
                                        <p:tgtEl>
                                          <p:spTgt spid="181271"/>
                                        </p:tgtEl>
                                        <p:attrNameLst>
                                          <p:attrName>ppt_x</p:attrName>
                                        </p:attrNameLst>
                                      </p:cBhvr>
                                      <p:tavLst>
                                        <p:tav tm="0">
                                          <p:val>
                                            <p:strVal val="#ppt_x"/>
                                          </p:val>
                                        </p:tav>
                                        <p:tav tm="100000">
                                          <p:val>
                                            <p:strVal val="#ppt_x"/>
                                          </p:val>
                                        </p:tav>
                                      </p:tavLst>
                                    </p:anim>
                                    <p:anim calcmode="lin" valueType="num">
                                      <p:cBhvr>
                                        <p:cTn id="91" dur="1000" fill="hold"/>
                                        <p:tgtEl>
                                          <p:spTgt spid="181271"/>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181258"/>
                                        </p:tgtEl>
                                        <p:attrNameLst>
                                          <p:attrName>style.visibility</p:attrName>
                                        </p:attrNameLst>
                                      </p:cBhvr>
                                      <p:to>
                                        <p:strVal val="visible"/>
                                      </p:to>
                                    </p:set>
                                    <p:animEffect transition="in" filter="fade">
                                      <p:cBhvr>
                                        <p:cTn id="96" dur="1000"/>
                                        <p:tgtEl>
                                          <p:spTgt spid="181258"/>
                                        </p:tgtEl>
                                      </p:cBhvr>
                                    </p:animEffect>
                                    <p:anim calcmode="lin" valueType="num">
                                      <p:cBhvr>
                                        <p:cTn id="97" dur="1000" fill="hold"/>
                                        <p:tgtEl>
                                          <p:spTgt spid="181258"/>
                                        </p:tgtEl>
                                        <p:attrNameLst>
                                          <p:attrName>ppt_x</p:attrName>
                                        </p:attrNameLst>
                                      </p:cBhvr>
                                      <p:tavLst>
                                        <p:tav tm="0">
                                          <p:val>
                                            <p:strVal val="#ppt_x"/>
                                          </p:val>
                                        </p:tav>
                                        <p:tav tm="100000">
                                          <p:val>
                                            <p:strVal val="#ppt_x"/>
                                          </p:val>
                                        </p:tav>
                                      </p:tavLst>
                                    </p:anim>
                                    <p:anim calcmode="lin" valueType="num">
                                      <p:cBhvr>
                                        <p:cTn id="98" dur="1000" fill="hold"/>
                                        <p:tgtEl>
                                          <p:spTgt spid="181258"/>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181268"/>
                                        </p:tgtEl>
                                        <p:attrNameLst>
                                          <p:attrName>style.visibility</p:attrName>
                                        </p:attrNameLst>
                                      </p:cBhvr>
                                      <p:to>
                                        <p:strVal val="visible"/>
                                      </p:to>
                                    </p:set>
                                    <p:animEffect transition="in" filter="fade">
                                      <p:cBhvr>
                                        <p:cTn id="103" dur="1000"/>
                                        <p:tgtEl>
                                          <p:spTgt spid="181268"/>
                                        </p:tgtEl>
                                      </p:cBhvr>
                                    </p:animEffect>
                                    <p:anim calcmode="lin" valueType="num">
                                      <p:cBhvr>
                                        <p:cTn id="104" dur="1000" fill="hold"/>
                                        <p:tgtEl>
                                          <p:spTgt spid="181268"/>
                                        </p:tgtEl>
                                        <p:attrNameLst>
                                          <p:attrName>ppt_x</p:attrName>
                                        </p:attrNameLst>
                                      </p:cBhvr>
                                      <p:tavLst>
                                        <p:tav tm="0">
                                          <p:val>
                                            <p:strVal val="#ppt_x"/>
                                          </p:val>
                                        </p:tav>
                                        <p:tav tm="100000">
                                          <p:val>
                                            <p:strVal val="#ppt_x"/>
                                          </p:val>
                                        </p:tav>
                                      </p:tavLst>
                                    </p:anim>
                                    <p:anim calcmode="lin" valueType="num">
                                      <p:cBhvr>
                                        <p:cTn id="105" dur="1000" fill="hold"/>
                                        <p:tgtEl>
                                          <p:spTgt spid="181268"/>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181259"/>
                                        </p:tgtEl>
                                        <p:attrNameLst>
                                          <p:attrName>style.visibility</p:attrName>
                                        </p:attrNameLst>
                                      </p:cBhvr>
                                      <p:to>
                                        <p:strVal val="visible"/>
                                      </p:to>
                                    </p:set>
                                    <p:animEffect transition="in" filter="fade">
                                      <p:cBhvr>
                                        <p:cTn id="110" dur="1000"/>
                                        <p:tgtEl>
                                          <p:spTgt spid="181259"/>
                                        </p:tgtEl>
                                      </p:cBhvr>
                                    </p:animEffect>
                                    <p:anim calcmode="lin" valueType="num">
                                      <p:cBhvr>
                                        <p:cTn id="111" dur="1000" fill="hold"/>
                                        <p:tgtEl>
                                          <p:spTgt spid="181259"/>
                                        </p:tgtEl>
                                        <p:attrNameLst>
                                          <p:attrName>ppt_x</p:attrName>
                                        </p:attrNameLst>
                                      </p:cBhvr>
                                      <p:tavLst>
                                        <p:tav tm="0">
                                          <p:val>
                                            <p:strVal val="#ppt_x"/>
                                          </p:val>
                                        </p:tav>
                                        <p:tav tm="100000">
                                          <p:val>
                                            <p:strVal val="#ppt_x"/>
                                          </p:val>
                                        </p:tav>
                                      </p:tavLst>
                                    </p:anim>
                                    <p:anim calcmode="lin" valueType="num">
                                      <p:cBhvr>
                                        <p:cTn id="112" dur="1000" fill="hold"/>
                                        <p:tgtEl>
                                          <p:spTgt spid="181259"/>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181269"/>
                                        </p:tgtEl>
                                        <p:attrNameLst>
                                          <p:attrName>style.visibility</p:attrName>
                                        </p:attrNameLst>
                                      </p:cBhvr>
                                      <p:to>
                                        <p:strVal val="visible"/>
                                      </p:to>
                                    </p:set>
                                    <p:animEffect transition="in" filter="fade">
                                      <p:cBhvr>
                                        <p:cTn id="117" dur="1000"/>
                                        <p:tgtEl>
                                          <p:spTgt spid="181269"/>
                                        </p:tgtEl>
                                      </p:cBhvr>
                                    </p:animEffect>
                                    <p:anim calcmode="lin" valueType="num">
                                      <p:cBhvr>
                                        <p:cTn id="118" dur="1000" fill="hold"/>
                                        <p:tgtEl>
                                          <p:spTgt spid="181269"/>
                                        </p:tgtEl>
                                        <p:attrNameLst>
                                          <p:attrName>ppt_x</p:attrName>
                                        </p:attrNameLst>
                                      </p:cBhvr>
                                      <p:tavLst>
                                        <p:tav tm="0">
                                          <p:val>
                                            <p:strVal val="#ppt_x"/>
                                          </p:val>
                                        </p:tav>
                                        <p:tav tm="100000">
                                          <p:val>
                                            <p:strVal val="#ppt_x"/>
                                          </p:val>
                                        </p:tav>
                                      </p:tavLst>
                                    </p:anim>
                                    <p:anim calcmode="lin" valueType="num">
                                      <p:cBhvr>
                                        <p:cTn id="119" dur="1000" fill="hold"/>
                                        <p:tgtEl>
                                          <p:spTgt spid="181269"/>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181261"/>
                                        </p:tgtEl>
                                        <p:attrNameLst>
                                          <p:attrName>style.visibility</p:attrName>
                                        </p:attrNameLst>
                                      </p:cBhvr>
                                      <p:to>
                                        <p:strVal val="visible"/>
                                      </p:to>
                                    </p:set>
                                    <p:animEffect transition="in" filter="fade">
                                      <p:cBhvr>
                                        <p:cTn id="124" dur="1000"/>
                                        <p:tgtEl>
                                          <p:spTgt spid="181261"/>
                                        </p:tgtEl>
                                      </p:cBhvr>
                                    </p:animEffect>
                                    <p:anim calcmode="lin" valueType="num">
                                      <p:cBhvr>
                                        <p:cTn id="125" dur="1000" fill="hold"/>
                                        <p:tgtEl>
                                          <p:spTgt spid="181261"/>
                                        </p:tgtEl>
                                        <p:attrNameLst>
                                          <p:attrName>ppt_x</p:attrName>
                                        </p:attrNameLst>
                                      </p:cBhvr>
                                      <p:tavLst>
                                        <p:tav tm="0">
                                          <p:val>
                                            <p:strVal val="#ppt_x"/>
                                          </p:val>
                                        </p:tav>
                                        <p:tav tm="100000">
                                          <p:val>
                                            <p:strVal val="#ppt_x"/>
                                          </p:val>
                                        </p:tav>
                                      </p:tavLst>
                                    </p:anim>
                                    <p:anim calcmode="lin" valueType="num">
                                      <p:cBhvr>
                                        <p:cTn id="126" dur="1000" fill="hold"/>
                                        <p:tgtEl>
                                          <p:spTgt spid="181261"/>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181270"/>
                                        </p:tgtEl>
                                        <p:attrNameLst>
                                          <p:attrName>style.visibility</p:attrName>
                                        </p:attrNameLst>
                                      </p:cBhvr>
                                      <p:to>
                                        <p:strVal val="visible"/>
                                      </p:to>
                                    </p:set>
                                    <p:animEffect transition="in" filter="fade">
                                      <p:cBhvr>
                                        <p:cTn id="131" dur="1000"/>
                                        <p:tgtEl>
                                          <p:spTgt spid="181270"/>
                                        </p:tgtEl>
                                      </p:cBhvr>
                                    </p:animEffect>
                                    <p:anim calcmode="lin" valueType="num">
                                      <p:cBhvr>
                                        <p:cTn id="132" dur="1000" fill="hold"/>
                                        <p:tgtEl>
                                          <p:spTgt spid="181270"/>
                                        </p:tgtEl>
                                        <p:attrNameLst>
                                          <p:attrName>ppt_x</p:attrName>
                                        </p:attrNameLst>
                                      </p:cBhvr>
                                      <p:tavLst>
                                        <p:tav tm="0">
                                          <p:val>
                                            <p:strVal val="#ppt_x"/>
                                          </p:val>
                                        </p:tav>
                                        <p:tav tm="100000">
                                          <p:val>
                                            <p:strVal val="#ppt_x"/>
                                          </p:val>
                                        </p:tav>
                                      </p:tavLst>
                                    </p:anim>
                                    <p:anim calcmode="lin" valueType="num">
                                      <p:cBhvr>
                                        <p:cTn id="133" dur="1000" fill="hold"/>
                                        <p:tgtEl>
                                          <p:spTgt spid="181270"/>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grpId="0" nodeType="clickEffect">
                                  <p:stCondLst>
                                    <p:cond delay="0"/>
                                  </p:stCondLst>
                                  <p:childTnLst>
                                    <p:set>
                                      <p:cBhvr>
                                        <p:cTn id="137" dur="1" fill="hold">
                                          <p:stCondLst>
                                            <p:cond delay="0"/>
                                          </p:stCondLst>
                                        </p:cTn>
                                        <p:tgtEl>
                                          <p:spTgt spid="181260"/>
                                        </p:tgtEl>
                                        <p:attrNameLst>
                                          <p:attrName>style.visibility</p:attrName>
                                        </p:attrNameLst>
                                      </p:cBhvr>
                                      <p:to>
                                        <p:strVal val="visible"/>
                                      </p:to>
                                    </p:set>
                                    <p:animEffect transition="in" filter="fade">
                                      <p:cBhvr>
                                        <p:cTn id="138" dur="1000"/>
                                        <p:tgtEl>
                                          <p:spTgt spid="181260"/>
                                        </p:tgtEl>
                                      </p:cBhvr>
                                    </p:animEffect>
                                    <p:anim calcmode="lin" valueType="num">
                                      <p:cBhvr>
                                        <p:cTn id="139" dur="1000" fill="hold"/>
                                        <p:tgtEl>
                                          <p:spTgt spid="181260"/>
                                        </p:tgtEl>
                                        <p:attrNameLst>
                                          <p:attrName>ppt_x</p:attrName>
                                        </p:attrNameLst>
                                      </p:cBhvr>
                                      <p:tavLst>
                                        <p:tav tm="0">
                                          <p:val>
                                            <p:strVal val="#ppt_x"/>
                                          </p:val>
                                        </p:tav>
                                        <p:tav tm="100000">
                                          <p:val>
                                            <p:strVal val="#ppt_x"/>
                                          </p:val>
                                        </p:tav>
                                      </p:tavLst>
                                    </p:anim>
                                    <p:anim calcmode="lin" valueType="num">
                                      <p:cBhvr>
                                        <p:cTn id="140" dur="1000" fill="hold"/>
                                        <p:tgtEl>
                                          <p:spTgt spid="181260"/>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grpId="0" nodeType="clickEffect">
                                  <p:stCondLst>
                                    <p:cond delay="0"/>
                                  </p:stCondLst>
                                  <p:childTnLst>
                                    <p:set>
                                      <p:cBhvr>
                                        <p:cTn id="144" dur="1" fill="hold">
                                          <p:stCondLst>
                                            <p:cond delay="0"/>
                                          </p:stCondLst>
                                        </p:cTn>
                                        <p:tgtEl>
                                          <p:spTgt spid="181267"/>
                                        </p:tgtEl>
                                        <p:attrNameLst>
                                          <p:attrName>style.visibility</p:attrName>
                                        </p:attrNameLst>
                                      </p:cBhvr>
                                      <p:to>
                                        <p:strVal val="visible"/>
                                      </p:to>
                                    </p:set>
                                    <p:animEffect transition="in" filter="fade">
                                      <p:cBhvr>
                                        <p:cTn id="145" dur="1000"/>
                                        <p:tgtEl>
                                          <p:spTgt spid="181267"/>
                                        </p:tgtEl>
                                      </p:cBhvr>
                                    </p:animEffect>
                                    <p:anim calcmode="lin" valueType="num">
                                      <p:cBhvr>
                                        <p:cTn id="146" dur="1000" fill="hold"/>
                                        <p:tgtEl>
                                          <p:spTgt spid="181267"/>
                                        </p:tgtEl>
                                        <p:attrNameLst>
                                          <p:attrName>ppt_x</p:attrName>
                                        </p:attrNameLst>
                                      </p:cBhvr>
                                      <p:tavLst>
                                        <p:tav tm="0">
                                          <p:val>
                                            <p:strVal val="#ppt_x"/>
                                          </p:val>
                                        </p:tav>
                                        <p:tav tm="100000">
                                          <p:val>
                                            <p:strVal val="#ppt_x"/>
                                          </p:val>
                                        </p:tav>
                                      </p:tavLst>
                                    </p:anim>
                                    <p:anim calcmode="lin" valueType="num">
                                      <p:cBhvr>
                                        <p:cTn id="147" dur="1000" fill="hold"/>
                                        <p:tgtEl>
                                          <p:spTgt spid="181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p:bldP spid="181252" grpId="0"/>
      <p:bldP spid="181253" grpId="0"/>
      <p:bldP spid="181254" grpId="0"/>
      <p:bldP spid="181255" grpId="0"/>
      <p:bldP spid="181256" grpId="0"/>
      <p:bldP spid="181257" grpId="0"/>
      <p:bldP spid="181258" grpId="0"/>
      <p:bldP spid="181259" grpId="0"/>
      <p:bldP spid="181260" grpId="0"/>
      <p:bldP spid="181261" grpId="0"/>
      <p:bldP spid="181262" grpId="0" animBg="1"/>
      <p:bldP spid="181263" grpId="0" animBg="1"/>
      <p:bldP spid="181264" grpId="0" animBg="1"/>
      <p:bldP spid="181265" grpId="0" animBg="1"/>
      <p:bldP spid="181266" grpId="0" animBg="1"/>
      <p:bldP spid="181267" grpId="0" animBg="1"/>
      <p:bldP spid="181268" grpId="0" animBg="1"/>
      <p:bldP spid="181269" grpId="0" animBg="1"/>
      <p:bldP spid="181270" grpId="0" animBg="1"/>
      <p:bldP spid="181271"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8382000" y="6356350"/>
            <a:ext cx="762000" cy="36512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F793EF-469F-448E-A5A0-9BAD2FE0222A}" type="slidenum">
              <a:rPr lang="tr-TR">
                <a:solidFill>
                  <a:srgbClr val="D1EAEE"/>
                </a:solidFill>
              </a:rPr>
              <a:pPr eaLnBrk="1" hangingPunct="1"/>
              <a:t>145</a:t>
            </a:fld>
            <a:endParaRPr lang="tr-TR">
              <a:solidFill>
                <a:srgbClr val="D1EAEE"/>
              </a:solidFill>
            </a:endParaRPr>
          </a:p>
        </p:txBody>
      </p:sp>
      <p:sp>
        <p:nvSpPr>
          <p:cNvPr id="261122" name="Rectangle 2"/>
          <p:cNvSpPr>
            <a:spLocks noGrp="1" noChangeArrowheads="1"/>
          </p:cNvSpPr>
          <p:nvPr>
            <p:ph type="ctrTitle" idx="4294967295"/>
          </p:nvPr>
        </p:nvSpPr>
        <p:spPr>
          <a:xfrm>
            <a:off x="2333625" y="1295400"/>
            <a:ext cx="6810375" cy="1946275"/>
          </a:xfrm>
        </p:spPr>
        <p:txBody>
          <a:bodyPr rtlCol="0">
            <a:normAutofit fontScale="90000"/>
          </a:bodyPr>
          <a:lstStyle/>
          <a:p>
            <a:pPr fontAlgn="auto">
              <a:spcAft>
                <a:spcPts val="0"/>
              </a:spcAft>
              <a:defRPr/>
            </a:pPr>
            <a:r>
              <a:rPr lang="tr-TR" sz="3200" dirty="0"/>
              <a:t>UNUTMAYIN! </a:t>
            </a:r>
            <a:br>
              <a:rPr lang="tr-TR" sz="3200" dirty="0"/>
            </a:br>
            <a:r>
              <a:rPr lang="tr-TR" sz="3200" dirty="0"/>
              <a:t>Madde kullanımı uzun süreli takip gerektirir. Çocukla aranızda kurulan ilişkiyi sürdürün.</a:t>
            </a:r>
          </a:p>
        </p:txBody>
      </p:sp>
      <p:sp>
        <p:nvSpPr>
          <p:cNvPr id="182276" name="Text Box 3"/>
          <p:cNvSpPr txBox="1">
            <a:spLocks noChangeArrowheads="1"/>
          </p:cNvSpPr>
          <p:nvPr/>
        </p:nvSpPr>
        <p:spPr bwMode="auto">
          <a:xfrm>
            <a:off x="1647825" y="4449763"/>
            <a:ext cx="611505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3200" b="1">
                <a:solidFill>
                  <a:schemeClr val="tx2"/>
                </a:solidFill>
                <a:latin typeface="Trebuchet MS" pitchFamily="34" charset="0"/>
              </a:rPr>
              <a:t>Madde kullanan çocuğun okulla bağı kesilmemelidir.</a:t>
            </a:r>
          </a:p>
        </p:txBody>
      </p:sp>
      <p:sp>
        <p:nvSpPr>
          <p:cNvPr id="182277" name="WordArt 4"/>
          <p:cNvSpPr>
            <a:spLocks noChangeArrowheads="1" noChangeShapeType="1" noTextEdit="1"/>
          </p:cNvSpPr>
          <p:nvPr/>
        </p:nvSpPr>
        <p:spPr bwMode="auto">
          <a:xfrm>
            <a:off x="609600" y="1282908"/>
            <a:ext cx="730250" cy="2555875"/>
          </a:xfrm>
          <a:prstGeom prst="rect">
            <a:avLst/>
          </a:prstGeom>
        </p:spPr>
        <p:txBody>
          <a:bodyPr wrap="none" fromWordArt="1">
            <a:prstTxWarp prst="textPlain">
              <a:avLst>
                <a:gd name="adj" fmla="val 50000"/>
              </a:avLst>
            </a:prstTxWarp>
          </a:bodyPr>
          <a:lstStyle/>
          <a:p>
            <a:pPr algn="ctr"/>
            <a:r>
              <a:rPr lang="tr-TR" sz="3600" kern="10" dirty="0">
                <a:ln w="9525">
                  <a:solidFill>
                    <a:srgbClr val="000000"/>
                  </a:solidFill>
                  <a:round/>
                  <a:headEnd/>
                  <a:tailEnd/>
                </a:ln>
                <a:latin typeface="Arial Black"/>
              </a:rPr>
              <a:t>!</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a:xfrm>
            <a:off x="0" y="1146175"/>
            <a:ext cx="8229600" cy="1143000"/>
          </a:xfrm>
        </p:spPr>
        <p:txBody>
          <a:bodyPr/>
          <a:lstStyle/>
          <a:p>
            <a:r>
              <a:rPr lang="tr-TR" dirty="0" smtClean="0"/>
              <a:t>Davranış Sorunları</a:t>
            </a:r>
          </a:p>
        </p:txBody>
      </p:sp>
      <p:sp>
        <p:nvSpPr>
          <p:cNvPr id="183300" name="Rectangle 3"/>
          <p:cNvSpPr>
            <a:spLocks noGrp="1" noChangeArrowheads="1"/>
          </p:cNvSpPr>
          <p:nvPr>
            <p:ph idx="4294967295"/>
          </p:nvPr>
        </p:nvSpPr>
        <p:spPr>
          <a:xfrm>
            <a:off x="1336675" y="1916113"/>
            <a:ext cx="7807325" cy="4321175"/>
          </a:xfrm>
        </p:spPr>
        <p:txBody>
          <a:bodyPr/>
          <a:lstStyle/>
          <a:p>
            <a:r>
              <a:rPr lang="tr-TR" sz="2000" dirty="0" smtClean="0"/>
              <a:t>Davranış problemlerinin gözükmesine yol açacak olası stres faktörlerini öğrenin. </a:t>
            </a:r>
          </a:p>
          <a:p>
            <a:r>
              <a:rPr lang="tr-TR" sz="2000" dirty="0" smtClean="0"/>
              <a:t>Kendisindeki </a:t>
            </a:r>
            <a:r>
              <a:rPr lang="tr-TR" sz="2000" dirty="0" err="1" smtClean="0"/>
              <a:t>dürtüsel</a:t>
            </a:r>
            <a:r>
              <a:rPr lang="tr-TR" sz="2000" dirty="0" smtClean="0"/>
              <a:t> davranışlarının farkına vardırmaya çalışın. </a:t>
            </a:r>
          </a:p>
          <a:p>
            <a:r>
              <a:rPr lang="tr-TR" sz="2000" dirty="0" smtClean="0"/>
              <a:t>Herhangi bir şeyi konuşurken onu ikna etmekten kaçının.</a:t>
            </a:r>
          </a:p>
          <a:p>
            <a:r>
              <a:rPr lang="tr-TR" sz="2000" dirty="0" smtClean="0"/>
              <a:t>Olumlu davranışlarını övün.</a:t>
            </a:r>
          </a:p>
          <a:p>
            <a:r>
              <a:rPr lang="tr-TR" sz="2000" dirty="0" smtClean="0"/>
              <a:t>Okul ile arasında bir bağ kurulmasını sağlayın.</a:t>
            </a:r>
          </a:p>
          <a:p>
            <a:r>
              <a:rPr lang="tr-TR" sz="2000" dirty="0" smtClean="0"/>
              <a:t>Okul içindeki ve dışındaki bir takım aktivitelere, grup faaliyetlerine katılımını arttırmak için yönlendirme yapın. </a:t>
            </a:r>
          </a:p>
          <a:p>
            <a:r>
              <a:rPr lang="tr-TR" sz="2000" dirty="0" smtClean="0"/>
              <a:t>Sınıf içinde kapasitesine uygun görevler verin.</a:t>
            </a:r>
          </a:p>
          <a:p>
            <a:r>
              <a:rPr lang="tr-TR" sz="2000" dirty="0" smtClean="0"/>
              <a:t>Aile ile konuşurken çocuğun olumlu davranışları ve güçlü olduğu yönlerini vurgulayın.</a:t>
            </a:r>
          </a:p>
          <a:p>
            <a:r>
              <a:rPr lang="tr-TR" sz="2000" dirty="0" smtClean="0"/>
              <a:t>Okul rehber öğretmeni/psikolojik danışmanından destek almaları için gerekli yönlendirmeyi yapın.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3298"/>
                                        </p:tgtEl>
                                        <p:attrNameLst>
                                          <p:attrName>style.visibility</p:attrName>
                                        </p:attrNameLst>
                                      </p:cBhvr>
                                      <p:to>
                                        <p:strVal val="visible"/>
                                      </p:to>
                                    </p:set>
                                    <p:animEffect transition="in" filter="fade">
                                      <p:cBhvr>
                                        <p:cTn id="7" dur="500"/>
                                        <p:tgtEl>
                                          <p:spTgt spid="1832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3300">
                                            <p:txEl>
                                              <p:pRg st="0" end="0"/>
                                            </p:txEl>
                                          </p:spTgt>
                                        </p:tgtEl>
                                        <p:attrNameLst>
                                          <p:attrName>style.visibility</p:attrName>
                                        </p:attrNameLst>
                                      </p:cBhvr>
                                      <p:to>
                                        <p:strVal val="visible"/>
                                      </p:to>
                                    </p:set>
                                    <p:animEffect transition="in" filter="fade">
                                      <p:cBhvr>
                                        <p:cTn id="12" dur="1000"/>
                                        <p:tgtEl>
                                          <p:spTgt spid="183300">
                                            <p:txEl>
                                              <p:pRg st="0" end="0"/>
                                            </p:txEl>
                                          </p:spTgt>
                                        </p:tgtEl>
                                      </p:cBhvr>
                                    </p:animEffect>
                                    <p:anim calcmode="lin" valueType="num">
                                      <p:cBhvr>
                                        <p:cTn id="13" dur="1000" fill="hold"/>
                                        <p:tgtEl>
                                          <p:spTgt spid="18330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33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3300">
                                            <p:txEl>
                                              <p:pRg st="1" end="1"/>
                                            </p:txEl>
                                          </p:spTgt>
                                        </p:tgtEl>
                                        <p:attrNameLst>
                                          <p:attrName>style.visibility</p:attrName>
                                        </p:attrNameLst>
                                      </p:cBhvr>
                                      <p:to>
                                        <p:strVal val="visible"/>
                                      </p:to>
                                    </p:set>
                                    <p:animEffect transition="in" filter="fade">
                                      <p:cBhvr>
                                        <p:cTn id="19" dur="1000"/>
                                        <p:tgtEl>
                                          <p:spTgt spid="183300">
                                            <p:txEl>
                                              <p:pRg st="1" end="1"/>
                                            </p:txEl>
                                          </p:spTgt>
                                        </p:tgtEl>
                                      </p:cBhvr>
                                    </p:animEffect>
                                    <p:anim calcmode="lin" valueType="num">
                                      <p:cBhvr>
                                        <p:cTn id="20" dur="1000" fill="hold"/>
                                        <p:tgtEl>
                                          <p:spTgt spid="18330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8330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3300">
                                            <p:txEl>
                                              <p:pRg st="2" end="2"/>
                                            </p:txEl>
                                          </p:spTgt>
                                        </p:tgtEl>
                                        <p:attrNameLst>
                                          <p:attrName>style.visibility</p:attrName>
                                        </p:attrNameLst>
                                      </p:cBhvr>
                                      <p:to>
                                        <p:strVal val="visible"/>
                                      </p:to>
                                    </p:set>
                                    <p:animEffect transition="in" filter="fade">
                                      <p:cBhvr>
                                        <p:cTn id="26" dur="1000"/>
                                        <p:tgtEl>
                                          <p:spTgt spid="183300">
                                            <p:txEl>
                                              <p:pRg st="2" end="2"/>
                                            </p:txEl>
                                          </p:spTgt>
                                        </p:tgtEl>
                                      </p:cBhvr>
                                    </p:animEffect>
                                    <p:anim calcmode="lin" valueType="num">
                                      <p:cBhvr>
                                        <p:cTn id="27" dur="1000" fill="hold"/>
                                        <p:tgtEl>
                                          <p:spTgt spid="183300">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8330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3300">
                                            <p:txEl>
                                              <p:pRg st="3" end="3"/>
                                            </p:txEl>
                                          </p:spTgt>
                                        </p:tgtEl>
                                        <p:attrNameLst>
                                          <p:attrName>style.visibility</p:attrName>
                                        </p:attrNameLst>
                                      </p:cBhvr>
                                      <p:to>
                                        <p:strVal val="visible"/>
                                      </p:to>
                                    </p:set>
                                    <p:animEffect transition="in" filter="fade">
                                      <p:cBhvr>
                                        <p:cTn id="33" dur="1000"/>
                                        <p:tgtEl>
                                          <p:spTgt spid="183300">
                                            <p:txEl>
                                              <p:pRg st="3" end="3"/>
                                            </p:txEl>
                                          </p:spTgt>
                                        </p:tgtEl>
                                      </p:cBhvr>
                                    </p:animEffect>
                                    <p:anim calcmode="lin" valueType="num">
                                      <p:cBhvr>
                                        <p:cTn id="34" dur="1000" fill="hold"/>
                                        <p:tgtEl>
                                          <p:spTgt spid="183300">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8330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3300">
                                            <p:txEl>
                                              <p:pRg st="4" end="4"/>
                                            </p:txEl>
                                          </p:spTgt>
                                        </p:tgtEl>
                                        <p:attrNameLst>
                                          <p:attrName>style.visibility</p:attrName>
                                        </p:attrNameLst>
                                      </p:cBhvr>
                                      <p:to>
                                        <p:strVal val="visible"/>
                                      </p:to>
                                    </p:set>
                                    <p:animEffect transition="in" filter="fade">
                                      <p:cBhvr>
                                        <p:cTn id="40" dur="1000"/>
                                        <p:tgtEl>
                                          <p:spTgt spid="183300">
                                            <p:txEl>
                                              <p:pRg st="4" end="4"/>
                                            </p:txEl>
                                          </p:spTgt>
                                        </p:tgtEl>
                                      </p:cBhvr>
                                    </p:animEffect>
                                    <p:anim calcmode="lin" valueType="num">
                                      <p:cBhvr>
                                        <p:cTn id="41" dur="1000" fill="hold"/>
                                        <p:tgtEl>
                                          <p:spTgt spid="183300">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8330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3300">
                                            <p:txEl>
                                              <p:pRg st="5" end="5"/>
                                            </p:txEl>
                                          </p:spTgt>
                                        </p:tgtEl>
                                        <p:attrNameLst>
                                          <p:attrName>style.visibility</p:attrName>
                                        </p:attrNameLst>
                                      </p:cBhvr>
                                      <p:to>
                                        <p:strVal val="visible"/>
                                      </p:to>
                                    </p:set>
                                    <p:animEffect transition="in" filter="fade">
                                      <p:cBhvr>
                                        <p:cTn id="47" dur="1000"/>
                                        <p:tgtEl>
                                          <p:spTgt spid="183300">
                                            <p:txEl>
                                              <p:pRg st="5" end="5"/>
                                            </p:txEl>
                                          </p:spTgt>
                                        </p:tgtEl>
                                      </p:cBhvr>
                                    </p:animEffect>
                                    <p:anim calcmode="lin" valueType="num">
                                      <p:cBhvr>
                                        <p:cTn id="48" dur="1000" fill="hold"/>
                                        <p:tgtEl>
                                          <p:spTgt spid="183300">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8330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3300">
                                            <p:txEl>
                                              <p:pRg st="6" end="6"/>
                                            </p:txEl>
                                          </p:spTgt>
                                        </p:tgtEl>
                                        <p:attrNameLst>
                                          <p:attrName>style.visibility</p:attrName>
                                        </p:attrNameLst>
                                      </p:cBhvr>
                                      <p:to>
                                        <p:strVal val="visible"/>
                                      </p:to>
                                    </p:set>
                                    <p:animEffect transition="in" filter="fade">
                                      <p:cBhvr>
                                        <p:cTn id="54" dur="1000"/>
                                        <p:tgtEl>
                                          <p:spTgt spid="183300">
                                            <p:txEl>
                                              <p:pRg st="6" end="6"/>
                                            </p:txEl>
                                          </p:spTgt>
                                        </p:tgtEl>
                                      </p:cBhvr>
                                    </p:animEffect>
                                    <p:anim calcmode="lin" valueType="num">
                                      <p:cBhvr>
                                        <p:cTn id="55" dur="1000" fill="hold"/>
                                        <p:tgtEl>
                                          <p:spTgt spid="183300">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8330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83300">
                                            <p:txEl>
                                              <p:pRg st="7" end="7"/>
                                            </p:txEl>
                                          </p:spTgt>
                                        </p:tgtEl>
                                        <p:attrNameLst>
                                          <p:attrName>style.visibility</p:attrName>
                                        </p:attrNameLst>
                                      </p:cBhvr>
                                      <p:to>
                                        <p:strVal val="visible"/>
                                      </p:to>
                                    </p:set>
                                    <p:animEffect transition="in" filter="fade">
                                      <p:cBhvr>
                                        <p:cTn id="61" dur="1000"/>
                                        <p:tgtEl>
                                          <p:spTgt spid="183300">
                                            <p:txEl>
                                              <p:pRg st="7" end="7"/>
                                            </p:txEl>
                                          </p:spTgt>
                                        </p:tgtEl>
                                      </p:cBhvr>
                                    </p:animEffect>
                                    <p:anim calcmode="lin" valueType="num">
                                      <p:cBhvr>
                                        <p:cTn id="62" dur="1000" fill="hold"/>
                                        <p:tgtEl>
                                          <p:spTgt spid="183300">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18330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83300">
                                            <p:txEl>
                                              <p:pRg st="8" end="8"/>
                                            </p:txEl>
                                          </p:spTgt>
                                        </p:tgtEl>
                                        <p:attrNameLst>
                                          <p:attrName>style.visibility</p:attrName>
                                        </p:attrNameLst>
                                      </p:cBhvr>
                                      <p:to>
                                        <p:strVal val="visible"/>
                                      </p:to>
                                    </p:set>
                                    <p:animEffect transition="in" filter="fade">
                                      <p:cBhvr>
                                        <p:cTn id="68" dur="1000"/>
                                        <p:tgtEl>
                                          <p:spTgt spid="183300">
                                            <p:txEl>
                                              <p:pRg st="8" end="8"/>
                                            </p:txEl>
                                          </p:spTgt>
                                        </p:tgtEl>
                                      </p:cBhvr>
                                    </p:animEffect>
                                    <p:anim calcmode="lin" valueType="num">
                                      <p:cBhvr>
                                        <p:cTn id="69" dur="1000" fill="hold"/>
                                        <p:tgtEl>
                                          <p:spTgt spid="183300">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18330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p:bldP spid="183300"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idx="4294967295"/>
          </p:nvPr>
        </p:nvSpPr>
        <p:spPr>
          <a:xfrm>
            <a:off x="0" y="1146175"/>
            <a:ext cx="8229600" cy="1143000"/>
          </a:xfrm>
        </p:spPr>
        <p:txBody>
          <a:bodyPr/>
          <a:lstStyle/>
          <a:p>
            <a:r>
              <a:rPr lang="tr-TR" dirty="0" smtClean="0"/>
              <a:t>Evden Kaçma </a:t>
            </a:r>
          </a:p>
        </p:txBody>
      </p:sp>
      <p:sp>
        <p:nvSpPr>
          <p:cNvPr id="184324" name="Rectangle 3"/>
          <p:cNvSpPr>
            <a:spLocks noGrp="1" noChangeArrowheads="1"/>
          </p:cNvSpPr>
          <p:nvPr>
            <p:ph idx="4294967295"/>
          </p:nvPr>
        </p:nvSpPr>
        <p:spPr>
          <a:xfrm>
            <a:off x="0" y="2060575"/>
            <a:ext cx="7772400" cy="4310063"/>
          </a:xfrm>
        </p:spPr>
        <p:txBody>
          <a:bodyPr/>
          <a:lstStyle/>
          <a:p>
            <a:pPr>
              <a:spcBef>
                <a:spcPct val="40000"/>
              </a:spcBef>
            </a:pPr>
            <a:r>
              <a:rPr lang="tr-TR" sz="2000" dirty="0" smtClean="0"/>
              <a:t>Evden kaçma nedeninin altında fiziksel veya cinsel taciz yatıyor olabilir. </a:t>
            </a:r>
          </a:p>
          <a:p>
            <a:pPr>
              <a:spcBef>
                <a:spcPct val="40000"/>
              </a:spcBef>
            </a:pPr>
            <a:r>
              <a:rPr lang="tr-TR" sz="2000" dirty="0" smtClean="0"/>
              <a:t>Çocuğun güvenliğini sağlayabilmek için okul rehber öğretmeni/psikolojik danışmanı ile işbirliği yapın ve gereken kişi ve kuruluşlara haber verin.</a:t>
            </a:r>
          </a:p>
          <a:p>
            <a:pPr>
              <a:spcBef>
                <a:spcPct val="40000"/>
              </a:spcBef>
            </a:pPr>
            <a:r>
              <a:rPr lang="tr-TR" sz="2000" dirty="0" smtClean="0"/>
              <a:t>Sokakta yaşamak ile ilgili gerçekçi olmayan düşüncelerini öğrenin.</a:t>
            </a:r>
          </a:p>
          <a:p>
            <a:pPr>
              <a:spcBef>
                <a:spcPct val="40000"/>
              </a:spcBef>
            </a:pPr>
            <a:r>
              <a:rPr lang="tr-TR" sz="2000" dirty="0" smtClean="0"/>
              <a:t>Gerçek bilgileri onu yargılamadan, suçlamadan ona açıklayın. </a:t>
            </a:r>
          </a:p>
          <a:p>
            <a:pPr>
              <a:spcBef>
                <a:spcPct val="40000"/>
              </a:spcBef>
            </a:pPr>
            <a:r>
              <a:rPr lang="tr-TR" sz="2000" dirty="0" smtClean="0"/>
              <a:t>Arkadaş çevresi hakkında bilgi sahibi olun.</a:t>
            </a:r>
          </a:p>
          <a:p>
            <a:pPr>
              <a:spcBef>
                <a:spcPct val="40000"/>
              </a:spcBef>
            </a:pPr>
            <a:r>
              <a:rPr lang="tr-TR" sz="2000" dirty="0" smtClean="0"/>
              <a:t>Okul ile arasında bir bağ kurulmasına yardım edin.</a:t>
            </a:r>
          </a:p>
          <a:p>
            <a:pPr>
              <a:spcBef>
                <a:spcPct val="40000"/>
              </a:spcBef>
            </a:pPr>
            <a:r>
              <a:rPr lang="tr-TR" sz="2000" dirty="0" smtClean="0"/>
              <a:t>Okul rehber öğretmeni/psikolojik danışmanına yönlendirin.</a:t>
            </a:r>
          </a:p>
          <a:p>
            <a:pPr lvl="2">
              <a:spcBef>
                <a:spcPct val="40000"/>
              </a:spcBef>
            </a:pPr>
            <a:endParaRPr lang="tr-TR" dirty="0" smtClean="0"/>
          </a:p>
          <a:p>
            <a:pPr lvl="2">
              <a:spcBef>
                <a:spcPct val="40000"/>
              </a:spcBef>
            </a:pPr>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22"/>
                                        </p:tgtEl>
                                        <p:attrNameLst>
                                          <p:attrName>style.visibility</p:attrName>
                                        </p:attrNameLst>
                                      </p:cBhvr>
                                      <p:to>
                                        <p:strVal val="visible"/>
                                      </p:to>
                                    </p:set>
                                    <p:animEffect transition="in" filter="fade">
                                      <p:cBhvr>
                                        <p:cTn id="7" dur="500"/>
                                        <p:tgtEl>
                                          <p:spTgt spid="1843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4324">
                                            <p:txEl>
                                              <p:pRg st="0" end="0"/>
                                            </p:txEl>
                                          </p:spTgt>
                                        </p:tgtEl>
                                        <p:attrNameLst>
                                          <p:attrName>style.visibility</p:attrName>
                                        </p:attrNameLst>
                                      </p:cBhvr>
                                      <p:to>
                                        <p:strVal val="visible"/>
                                      </p:to>
                                    </p:set>
                                    <p:animEffect transition="in" filter="fade">
                                      <p:cBhvr>
                                        <p:cTn id="12" dur="1000"/>
                                        <p:tgtEl>
                                          <p:spTgt spid="184324">
                                            <p:txEl>
                                              <p:pRg st="0" end="0"/>
                                            </p:txEl>
                                          </p:spTgt>
                                        </p:tgtEl>
                                      </p:cBhvr>
                                    </p:animEffect>
                                    <p:anim calcmode="lin" valueType="num">
                                      <p:cBhvr>
                                        <p:cTn id="13" dur="1000" fill="hold"/>
                                        <p:tgtEl>
                                          <p:spTgt spid="18432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43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4324">
                                            <p:txEl>
                                              <p:pRg st="1" end="1"/>
                                            </p:txEl>
                                          </p:spTgt>
                                        </p:tgtEl>
                                        <p:attrNameLst>
                                          <p:attrName>style.visibility</p:attrName>
                                        </p:attrNameLst>
                                      </p:cBhvr>
                                      <p:to>
                                        <p:strVal val="visible"/>
                                      </p:to>
                                    </p:set>
                                    <p:animEffect transition="in" filter="fade">
                                      <p:cBhvr>
                                        <p:cTn id="19" dur="1000"/>
                                        <p:tgtEl>
                                          <p:spTgt spid="184324">
                                            <p:txEl>
                                              <p:pRg st="1" end="1"/>
                                            </p:txEl>
                                          </p:spTgt>
                                        </p:tgtEl>
                                      </p:cBhvr>
                                    </p:animEffect>
                                    <p:anim calcmode="lin" valueType="num">
                                      <p:cBhvr>
                                        <p:cTn id="20" dur="1000" fill="hold"/>
                                        <p:tgtEl>
                                          <p:spTgt spid="18432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843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24">
                                            <p:txEl>
                                              <p:pRg st="2" end="2"/>
                                            </p:txEl>
                                          </p:spTgt>
                                        </p:tgtEl>
                                        <p:attrNameLst>
                                          <p:attrName>style.visibility</p:attrName>
                                        </p:attrNameLst>
                                      </p:cBhvr>
                                      <p:to>
                                        <p:strVal val="visible"/>
                                      </p:to>
                                    </p:set>
                                    <p:animEffect transition="in" filter="fade">
                                      <p:cBhvr>
                                        <p:cTn id="26" dur="1000"/>
                                        <p:tgtEl>
                                          <p:spTgt spid="184324">
                                            <p:txEl>
                                              <p:pRg st="2" end="2"/>
                                            </p:txEl>
                                          </p:spTgt>
                                        </p:tgtEl>
                                      </p:cBhvr>
                                    </p:animEffect>
                                    <p:anim calcmode="lin" valueType="num">
                                      <p:cBhvr>
                                        <p:cTn id="27" dur="1000" fill="hold"/>
                                        <p:tgtEl>
                                          <p:spTgt spid="18432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843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24">
                                            <p:txEl>
                                              <p:pRg st="3" end="3"/>
                                            </p:txEl>
                                          </p:spTgt>
                                        </p:tgtEl>
                                        <p:attrNameLst>
                                          <p:attrName>style.visibility</p:attrName>
                                        </p:attrNameLst>
                                      </p:cBhvr>
                                      <p:to>
                                        <p:strVal val="visible"/>
                                      </p:to>
                                    </p:set>
                                    <p:animEffect transition="in" filter="fade">
                                      <p:cBhvr>
                                        <p:cTn id="33" dur="1000"/>
                                        <p:tgtEl>
                                          <p:spTgt spid="184324">
                                            <p:txEl>
                                              <p:pRg st="3" end="3"/>
                                            </p:txEl>
                                          </p:spTgt>
                                        </p:tgtEl>
                                      </p:cBhvr>
                                    </p:animEffect>
                                    <p:anim calcmode="lin" valueType="num">
                                      <p:cBhvr>
                                        <p:cTn id="34" dur="1000" fill="hold"/>
                                        <p:tgtEl>
                                          <p:spTgt spid="18432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843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24">
                                            <p:txEl>
                                              <p:pRg st="4" end="4"/>
                                            </p:txEl>
                                          </p:spTgt>
                                        </p:tgtEl>
                                        <p:attrNameLst>
                                          <p:attrName>style.visibility</p:attrName>
                                        </p:attrNameLst>
                                      </p:cBhvr>
                                      <p:to>
                                        <p:strVal val="visible"/>
                                      </p:to>
                                    </p:set>
                                    <p:animEffect transition="in" filter="fade">
                                      <p:cBhvr>
                                        <p:cTn id="40" dur="1000"/>
                                        <p:tgtEl>
                                          <p:spTgt spid="184324">
                                            <p:txEl>
                                              <p:pRg st="4" end="4"/>
                                            </p:txEl>
                                          </p:spTgt>
                                        </p:tgtEl>
                                      </p:cBhvr>
                                    </p:animEffect>
                                    <p:anim calcmode="lin" valueType="num">
                                      <p:cBhvr>
                                        <p:cTn id="41" dur="1000" fill="hold"/>
                                        <p:tgtEl>
                                          <p:spTgt spid="18432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8432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4324">
                                            <p:txEl>
                                              <p:pRg st="5" end="5"/>
                                            </p:txEl>
                                          </p:spTgt>
                                        </p:tgtEl>
                                        <p:attrNameLst>
                                          <p:attrName>style.visibility</p:attrName>
                                        </p:attrNameLst>
                                      </p:cBhvr>
                                      <p:to>
                                        <p:strVal val="visible"/>
                                      </p:to>
                                    </p:set>
                                    <p:animEffect transition="in" filter="fade">
                                      <p:cBhvr>
                                        <p:cTn id="47" dur="1000"/>
                                        <p:tgtEl>
                                          <p:spTgt spid="184324">
                                            <p:txEl>
                                              <p:pRg st="5" end="5"/>
                                            </p:txEl>
                                          </p:spTgt>
                                        </p:tgtEl>
                                      </p:cBhvr>
                                    </p:animEffect>
                                    <p:anim calcmode="lin" valueType="num">
                                      <p:cBhvr>
                                        <p:cTn id="48" dur="1000" fill="hold"/>
                                        <p:tgtEl>
                                          <p:spTgt spid="18432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8432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4324">
                                            <p:txEl>
                                              <p:pRg st="6" end="6"/>
                                            </p:txEl>
                                          </p:spTgt>
                                        </p:tgtEl>
                                        <p:attrNameLst>
                                          <p:attrName>style.visibility</p:attrName>
                                        </p:attrNameLst>
                                      </p:cBhvr>
                                      <p:to>
                                        <p:strVal val="visible"/>
                                      </p:to>
                                    </p:set>
                                    <p:animEffect transition="in" filter="fade">
                                      <p:cBhvr>
                                        <p:cTn id="54" dur="1000"/>
                                        <p:tgtEl>
                                          <p:spTgt spid="184324">
                                            <p:txEl>
                                              <p:pRg st="6" end="6"/>
                                            </p:txEl>
                                          </p:spTgt>
                                        </p:tgtEl>
                                      </p:cBhvr>
                                    </p:animEffect>
                                    <p:anim calcmode="lin" valueType="num">
                                      <p:cBhvr>
                                        <p:cTn id="55" dur="1000" fill="hold"/>
                                        <p:tgtEl>
                                          <p:spTgt spid="184324">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843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p:bldP spid="184324"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idx="4294967295"/>
          </p:nvPr>
        </p:nvSpPr>
        <p:spPr>
          <a:xfrm>
            <a:off x="0" y="914400"/>
            <a:ext cx="8229600" cy="1143000"/>
          </a:xfrm>
        </p:spPr>
        <p:txBody>
          <a:bodyPr/>
          <a:lstStyle/>
          <a:p>
            <a:r>
              <a:rPr lang="tr-TR" dirty="0" smtClean="0"/>
              <a:t>Kendine Zarar Verme </a:t>
            </a:r>
          </a:p>
        </p:txBody>
      </p:sp>
      <p:sp>
        <p:nvSpPr>
          <p:cNvPr id="185348" name="Rectangle 3"/>
          <p:cNvSpPr>
            <a:spLocks noGrp="1" noChangeArrowheads="1"/>
          </p:cNvSpPr>
          <p:nvPr>
            <p:ph idx="4294967295"/>
          </p:nvPr>
        </p:nvSpPr>
        <p:spPr>
          <a:xfrm>
            <a:off x="0" y="1773238"/>
            <a:ext cx="7772400" cy="4751387"/>
          </a:xfrm>
        </p:spPr>
        <p:txBody>
          <a:bodyPr/>
          <a:lstStyle/>
          <a:p>
            <a:pPr>
              <a:spcBef>
                <a:spcPct val="35000"/>
              </a:spcBef>
            </a:pPr>
            <a:r>
              <a:rPr lang="tr-TR" sz="2000" dirty="0" smtClean="0"/>
              <a:t>Yaklaşımınız nötr olmalıdır (“kes/yap” veya “kesme/yapma” demekten kaçının).</a:t>
            </a:r>
          </a:p>
          <a:p>
            <a:pPr>
              <a:spcBef>
                <a:spcPct val="35000"/>
              </a:spcBef>
            </a:pPr>
            <a:r>
              <a:rPr lang="tr-TR" sz="2000" dirty="0" smtClean="0"/>
              <a:t>Kendini kesen birine tıbbi müdahale gerektirip gerekmediğini kontrol edin. </a:t>
            </a:r>
          </a:p>
          <a:p>
            <a:pPr>
              <a:spcBef>
                <a:spcPct val="35000"/>
              </a:spcBef>
            </a:pPr>
            <a:r>
              <a:rPr lang="tr-TR" sz="2000" dirty="0" smtClean="0"/>
              <a:t>Kesi ister derin ister hafif olsun mutlaka pansuman yapılmasını sağlayın. </a:t>
            </a:r>
          </a:p>
          <a:p>
            <a:pPr>
              <a:spcBef>
                <a:spcPct val="35000"/>
              </a:spcBef>
            </a:pPr>
            <a:r>
              <a:rPr lang="tr-TR" sz="2000" dirty="0" smtClean="0"/>
              <a:t>Her kendine zarar verme, intihar değildir.</a:t>
            </a:r>
          </a:p>
          <a:p>
            <a:pPr>
              <a:spcBef>
                <a:spcPct val="35000"/>
              </a:spcBef>
            </a:pPr>
            <a:r>
              <a:rPr lang="tr-TR" sz="2000" dirty="0" smtClean="0"/>
              <a:t>Kendine zarar verme genelde sorunlarla sağlıklı başa çıkma yöntemlerini bilmeyenlerde görülür. </a:t>
            </a:r>
          </a:p>
          <a:p>
            <a:pPr>
              <a:spcBef>
                <a:spcPct val="35000"/>
              </a:spcBef>
            </a:pPr>
            <a:r>
              <a:rPr lang="tr-TR" sz="2000" dirty="0" smtClean="0"/>
              <a:t>Bir psikiyatriste yönlendirme yapsanız da çocuğu okulda izlemeye devam edin.</a:t>
            </a:r>
          </a:p>
          <a:p>
            <a:pPr>
              <a:spcBef>
                <a:spcPct val="35000"/>
              </a:spcBef>
            </a:pPr>
            <a:r>
              <a:rPr lang="tr-TR" sz="2000" dirty="0" smtClean="0"/>
              <a:t>Yaptıklarını onaylamayın ama onu etiketlemeyin.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5346"/>
                                        </p:tgtEl>
                                        <p:attrNameLst>
                                          <p:attrName>style.visibility</p:attrName>
                                        </p:attrNameLst>
                                      </p:cBhvr>
                                      <p:to>
                                        <p:strVal val="visible"/>
                                      </p:to>
                                    </p:set>
                                    <p:animEffect transition="in" filter="fade">
                                      <p:cBhvr>
                                        <p:cTn id="7" dur="500"/>
                                        <p:tgtEl>
                                          <p:spTgt spid="18534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5348">
                                            <p:txEl>
                                              <p:pRg st="0" end="0"/>
                                            </p:txEl>
                                          </p:spTgt>
                                        </p:tgtEl>
                                        <p:attrNameLst>
                                          <p:attrName>style.visibility</p:attrName>
                                        </p:attrNameLst>
                                      </p:cBhvr>
                                      <p:to>
                                        <p:strVal val="visible"/>
                                      </p:to>
                                    </p:set>
                                    <p:animEffect transition="in" filter="fade">
                                      <p:cBhvr>
                                        <p:cTn id="12" dur="1000"/>
                                        <p:tgtEl>
                                          <p:spTgt spid="185348">
                                            <p:txEl>
                                              <p:pRg st="0" end="0"/>
                                            </p:txEl>
                                          </p:spTgt>
                                        </p:tgtEl>
                                      </p:cBhvr>
                                    </p:animEffect>
                                    <p:anim calcmode="lin" valueType="num">
                                      <p:cBhvr>
                                        <p:cTn id="13" dur="1000" fill="hold"/>
                                        <p:tgtEl>
                                          <p:spTgt spid="18534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534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5348">
                                            <p:txEl>
                                              <p:pRg st="1" end="1"/>
                                            </p:txEl>
                                          </p:spTgt>
                                        </p:tgtEl>
                                        <p:attrNameLst>
                                          <p:attrName>style.visibility</p:attrName>
                                        </p:attrNameLst>
                                      </p:cBhvr>
                                      <p:to>
                                        <p:strVal val="visible"/>
                                      </p:to>
                                    </p:set>
                                    <p:animEffect transition="in" filter="fade">
                                      <p:cBhvr>
                                        <p:cTn id="19" dur="1000"/>
                                        <p:tgtEl>
                                          <p:spTgt spid="185348">
                                            <p:txEl>
                                              <p:pRg st="1" end="1"/>
                                            </p:txEl>
                                          </p:spTgt>
                                        </p:tgtEl>
                                      </p:cBhvr>
                                    </p:animEffect>
                                    <p:anim calcmode="lin" valueType="num">
                                      <p:cBhvr>
                                        <p:cTn id="20" dur="1000" fill="hold"/>
                                        <p:tgtEl>
                                          <p:spTgt spid="18534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8534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5348">
                                            <p:txEl>
                                              <p:pRg st="2" end="2"/>
                                            </p:txEl>
                                          </p:spTgt>
                                        </p:tgtEl>
                                        <p:attrNameLst>
                                          <p:attrName>style.visibility</p:attrName>
                                        </p:attrNameLst>
                                      </p:cBhvr>
                                      <p:to>
                                        <p:strVal val="visible"/>
                                      </p:to>
                                    </p:set>
                                    <p:animEffect transition="in" filter="fade">
                                      <p:cBhvr>
                                        <p:cTn id="26" dur="1000"/>
                                        <p:tgtEl>
                                          <p:spTgt spid="185348">
                                            <p:txEl>
                                              <p:pRg st="2" end="2"/>
                                            </p:txEl>
                                          </p:spTgt>
                                        </p:tgtEl>
                                      </p:cBhvr>
                                    </p:animEffect>
                                    <p:anim calcmode="lin" valueType="num">
                                      <p:cBhvr>
                                        <p:cTn id="27" dur="1000" fill="hold"/>
                                        <p:tgtEl>
                                          <p:spTgt spid="18534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8534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5348">
                                            <p:txEl>
                                              <p:pRg st="3" end="3"/>
                                            </p:txEl>
                                          </p:spTgt>
                                        </p:tgtEl>
                                        <p:attrNameLst>
                                          <p:attrName>style.visibility</p:attrName>
                                        </p:attrNameLst>
                                      </p:cBhvr>
                                      <p:to>
                                        <p:strVal val="visible"/>
                                      </p:to>
                                    </p:set>
                                    <p:animEffect transition="in" filter="fade">
                                      <p:cBhvr>
                                        <p:cTn id="33" dur="1000"/>
                                        <p:tgtEl>
                                          <p:spTgt spid="185348">
                                            <p:txEl>
                                              <p:pRg st="3" end="3"/>
                                            </p:txEl>
                                          </p:spTgt>
                                        </p:tgtEl>
                                      </p:cBhvr>
                                    </p:animEffect>
                                    <p:anim calcmode="lin" valueType="num">
                                      <p:cBhvr>
                                        <p:cTn id="34" dur="1000" fill="hold"/>
                                        <p:tgtEl>
                                          <p:spTgt spid="18534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8534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5348">
                                            <p:txEl>
                                              <p:pRg st="4" end="4"/>
                                            </p:txEl>
                                          </p:spTgt>
                                        </p:tgtEl>
                                        <p:attrNameLst>
                                          <p:attrName>style.visibility</p:attrName>
                                        </p:attrNameLst>
                                      </p:cBhvr>
                                      <p:to>
                                        <p:strVal val="visible"/>
                                      </p:to>
                                    </p:set>
                                    <p:animEffect transition="in" filter="fade">
                                      <p:cBhvr>
                                        <p:cTn id="40" dur="1000"/>
                                        <p:tgtEl>
                                          <p:spTgt spid="185348">
                                            <p:txEl>
                                              <p:pRg st="4" end="4"/>
                                            </p:txEl>
                                          </p:spTgt>
                                        </p:tgtEl>
                                      </p:cBhvr>
                                    </p:animEffect>
                                    <p:anim calcmode="lin" valueType="num">
                                      <p:cBhvr>
                                        <p:cTn id="41" dur="1000" fill="hold"/>
                                        <p:tgtEl>
                                          <p:spTgt spid="185348">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8534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5348">
                                            <p:txEl>
                                              <p:pRg st="5" end="5"/>
                                            </p:txEl>
                                          </p:spTgt>
                                        </p:tgtEl>
                                        <p:attrNameLst>
                                          <p:attrName>style.visibility</p:attrName>
                                        </p:attrNameLst>
                                      </p:cBhvr>
                                      <p:to>
                                        <p:strVal val="visible"/>
                                      </p:to>
                                    </p:set>
                                    <p:animEffect transition="in" filter="fade">
                                      <p:cBhvr>
                                        <p:cTn id="47" dur="1000"/>
                                        <p:tgtEl>
                                          <p:spTgt spid="185348">
                                            <p:txEl>
                                              <p:pRg st="5" end="5"/>
                                            </p:txEl>
                                          </p:spTgt>
                                        </p:tgtEl>
                                      </p:cBhvr>
                                    </p:animEffect>
                                    <p:anim calcmode="lin" valueType="num">
                                      <p:cBhvr>
                                        <p:cTn id="48" dur="1000" fill="hold"/>
                                        <p:tgtEl>
                                          <p:spTgt spid="185348">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8534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5348">
                                            <p:txEl>
                                              <p:pRg st="6" end="6"/>
                                            </p:txEl>
                                          </p:spTgt>
                                        </p:tgtEl>
                                        <p:attrNameLst>
                                          <p:attrName>style.visibility</p:attrName>
                                        </p:attrNameLst>
                                      </p:cBhvr>
                                      <p:to>
                                        <p:strVal val="visible"/>
                                      </p:to>
                                    </p:set>
                                    <p:animEffect transition="in" filter="fade">
                                      <p:cBhvr>
                                        <p:cTn id="54" dur="1000"/>
                                        <p:tgtEl>
                                          <p:spTgt spid="185348">
                                            <p:txEl>
                                              <p:pRg st="6" end="6"/>
                                            </p:txEl>
                                          </p:spTgt>
                                        </p:tgtEl>
                                      </p:cBhvr>
                                    </p:animEffect>
                                    <p:anim calcmode="lin" valueType="num">
                                      <p:cBhvr>
                                        <p:cTn id="55" dur="1000" fill="hold"/>
                                        <p:tgtEl>
                                          <p:spTgt spid="185348">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853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p:bldP spid="185348"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idx="4294967295"/>
          </p:nvPr>
        </p:nvSpPr>
        <p:spPr>
          <a:xfrm>
            <a:off x="0" y="990600"/>
            <a:ext cx="8229600" cy="1143000"/>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tr-TR" dirty="0"/>
              <a:t>Dikkat Eksikliği  ve Aşırı Hareketlilik </a:t>
            </a:r>
          </a:p>
        </p:txBody>
      </p:sp>
      <p:sp>
        <p:nvSpPr>
          <p:cNvPr id="168963" name="Rectangle 3"/>
          <p:cNvSpPr>
            <a:spLocks noGrp="1" noChangeArrowheads="1"/>
          </p:cNvSpPr>
          <p:nvPr>
            <p:ph idx="4294967295"/>
          </p:nvPr>
        </p:nvSpPr>
        <p:spPr>
          <a:xfrm>
            <a:off x="0" y="1844675"/>
            <a:ext cx="7742238" cy="4464050"/>
          </a:xfrm>
        </p:spPr>
        <p:txBody>
          <a:bodyPr rtlCol="0">
            <a:normAutofit lnSpcReduction="10000"/>
          </a:bodyPr>
          <a:lstStyle/>
          <a:p>
            <a:pPr marL="274320" indent="-274320" fontAlgn="auto">
              <a:spcAft>
                <a:spcPts val="0"/>
              </a:spcAft>
              <a:buClr>
                <a:schemeClr val="accent3"/>
              </a:buClr>
              <a:buFont typeface="Wingdings 2"/>
              <a:buChar char=""/>
              <a:defRPr/>
            </a:pPr>
            <a:r>
              <a:rPr lang="tr-TR" dirty="0"/>
              <a:t>Konu ile ilgili olarak öğretmenin bilgilenmesini sağlayın ve desteğini alın.</a:t>
            </a:r>
          </a:p>
          <a:p>
            <a:pPr marL="274320" indent="-274320" fontAlgn="auto">
              <a:spcAft>
                <a:spcPts val="0"/>
              </a:spcAft>
              <a:buClr>
                <a:schemeClr val="accent3"/>
              </a:buClr>
              <a:buFont typeface="Wingdings 2"/>
              <a:buChar char=""/>
              <a:defRPr/>
            </a:pPr>
            <a:r>
              <a:rPr lang="tr-TR" dirty="0"/>
              <a:t>Uygun öğrenme ve ders çalışma tekniklerini öğrenmesi için okul </a:t>
            </a:r>
            <a:r>
              <a:rPr lang="tr-TR" sz="2800" dirty="0"/>
              <a:t>rehber </a:t>
            </a:r>
            <a:r>
              <a:rPr lang="tr-TR" sz="2800" dirty="0" smtClean="0"/>
              <a:t>öğretmeni/</a:t>
            </a:r>
            <a:r>
              <a:rPr lang="tr-TR" dirty="0" smtClean="0"/>
              <a:t>psikolojik </a:t>
            </a:r>
            <a:r>
              <a:rPr lang="tr-TR" dirty="0"/>
              <a:t>danışmanına yönlendirin. </a:t>
            </a:r>
          </a:p>
          <a:p>
            <a:pPr marL="274320" indent="-274320" fontAlgn="auto">
              <a:spcAft>
                <a:spcPts val="0"/>
              </a:spcAft>
              <a:buClr>
                <a:schemeClr val="accent3"/>
              </a:buClr>
              <a:buFont typeface="Wingdings 2"/>
              <a:buChar char=""/>
              <a:defRPr/>
            </a:pPr>
            <a:r>
              <a:rPr lang="tr-TR" dirty="0"/>
              <a:t>Sorumluluk duygusunu ve kendine güvenini geliştirmesine yardımcı olmak için kapasitesine uygun görevler verin. </a:t>
            </a:r>
          </a:p>
          <a:p>
            <a:pPr marL="274320" indent="-274320" fontAlgn="auto">
              <a:spcAft>
                <a:spcPts val="0"/>
              </a:spcAft>
              <a:buClr>
                <a:schemeClr val="accent3"/>
              </a:buClr>
              <a:buFont typeface="Wingdings 2"/>
              <a:buChar char=""/>
              <a:defRPr/>
            </a:pPr>
            <a:r>
              <a:rPr lang="tr-TR" dirty="0"/>
              <a:t>Olumlu ve güçlü yönlerini pekiştirin.</a:t>
            </a:r>
          </a:p>
          <a:p>
            <a:pPr marL="274320" indent="-274320" fontAlgn="auto">
              <a:spcAft>
                <a:spcPts val="0"/>
              </a:spcAft>
              <a:buClr>
                <a:schemeClr val="accent3"/>
              </a:buClr>
              <a:buFont typeface="Wingdings 2"/>
              <a:buChar char=""/>
              <a:defRPr/>
            </a:pPr>
            <a:r>
              <a:rPr lang="tr-TR" dirty="0"/>
              <a:t>Çocuğun fazla enerjisini atması için fiziksel aktiviteler yapmasını sağlayınız.</a:t>
            </a:r>
          </a:p>
          <a:p>
            <a:pPr marL="274320" indent="-274320" fontAlgn="auto">
              <a:spcAft>
                <a:spcPts val="0"/>
              </a:spcAft>
              <a:buClr>
                <a:schemeClr val="accent3"/>
              </a:buClr>
              <a:buFont typeface="Wingdings 2"/>
              <a:buChar char=""/>
              <a:defRPr/>
            </a:pPr>
            <a:r>
              <a:rPr lang="tr-TR" dirty="0"/>
              <a:t>Çocuğun güçlü olduğu yönleri aileyle paylaşın.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6370"/>
                                        </p:tgtEl>
                                        <p:attrNameLst>
                                          <p:attrName>style.visibility</p:attrName>
                                        </p:attrNameLst>
                                      </p:cBhvr>
                                      <p:to>
                                        <p:strVal val="visible"/>
                                      </p:to>
                                    </p:set>
                                    <p:animEffect transition="in" filter="fade">
                                      <p:cBhvr>
                                        <p:cTn id="7" dur="500"/>
                                        <p:tgtEl>
                                          <p:spTgt spid="18637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8963">
                                            <p:txEl>
                                              <p:pRg st="0" end="0"/>
                                            </p:txEl>
                                          </p:spTgt>
                                        </p:tgtEl>
                                        <p:attrNameLst>
                                          <p:attrName>style.visibility</p:attrName>
                                        </p:attrNameLst>
                                      </p:cBhvr>
                                      <p:to>
                                        <p:strVal val="visible"/>
                                      </p:to>
                                    </p:set>
                                    <p:animEffect transition="in" filter="fade">
                                      <p:cBhvr>
                                        <p:cTn id="12" dur="1000"/>
                                        <p:tgtEl>
                                          <p:spTgt spid="168963">
                                            <p:txEl>
                                              <p:pRg st="0" end="0"/>
                                            </p:txEl>
                                          </p:spTgt>
                                        </p:tgtEl>
                                      </p:cBhvr>
                                    </p:animEffect>
                                    <p:anim calcmode="lin" valueType="num">
                                      <p:cBhvr>
                                        <p:cTn id="13" dur="1000" fill="hold"/>
                                        <p:tgtEl>
                                          <p:spTgt spid="16896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89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8963">
                                            <p:txEl>
                                              <p:pRg st="1" end="1"/>
                                            </p:txEl>
                                          </p:spTgt>
                                        </p:tgtEl>
                                        <p:attrNameLst>
                                          <p:attrName>style.visibility</p:attrName>
                                        </p:attrNameLst>
                                      </p:cBhvr>
                                      <p:to>
                                        <p:strVal val="visible"/>
                                      </p:to>
                                    </p:set>
                                    <p:animEffect transition="in" filter="fade">
                                      <p:cBhvr>
                                        <p:cTn id="19" dur="1000"/>
                                        <p:tgtEl>
                                          <p:spTgt spid="168963">
                                            <p:txEl>
                                              <p:pRg st="1" end="1"/>
                                            </p:txEl>
                                          </p:spTgt>
                                        </p:tgtEl>
                                      </p:cBhvr>
                                    </p:animEffect>
                                    <p:anim calcmode="lin" valueType="num">
                                      <p:cBhvr>
                                        <p:cTn id="20" dur="1000" fill="hold"/>
                                        <p:tgtEl>
                                          <p:spTgt spid="16896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689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8963">
                                            <p:txEl>
                                              <p:pRg st="2" end="2"/>
                                            </p:txEl>
                                          </p:spTgt>
                                        </p:tgtEl>
                                        <p:attrNameLst>
                                          <p:attrName>style.visibility</p:attrName>
                                        </p:attrNameLst>
                                      </p:cBhvr>
                                      <p:to>
                                        <p:strVal val="visible"/>
                                      </p:to>
                                    </p:set>
                                    <p:animEffect transition="in" filter="fade">
                                      <p:cBhvr>
                                        <p:cTn id="26" dur="1000"/>
                                        <p:tgtEl>
                                          <p:spTgt spid="168963">
                                            <p:txEl>
                                              <p:pRg st="2" end="2"/>
                                            </p:txEl>
                                          </p:spTgt>
                                        </p:tgtEl>
                                      </p:cBhvr>
                                    </p:animEffect>
                                    <p:anim calcmode="lin" valueType="num">
                                      <p:cBhvr>
                                        <p:cTn id="27" dur="1000" fill="hold"/>
                                        <p:tgtEl>
                                          <p:spTgt spid="16896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689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8963">
                                            <p:txEl>
                                              <p:pRg st="3" end="3"/>
                                            </p:txEl>
                                          </p:spTgt>
                                        </p:tgtEl>
                                        <p:attrNameLst>
                                          <p:attrName>style.visibility</p:attrName>
                                        </p:attrNameLst>
                                      </p:cBhvr>
                                      <p:to>
                                        <p:strVal val="visible"/>
                                      </p:to>
                                    </p:set>
                                    <p:animEffect transition="in" filter="fade">
                                      <p:cBhvr>
                                        <p:cTn id="33" dur="1000"/>
                                        <p:tgtEl>
                                          <p:spTgt spid="168963">
                                            <p:txEl>
                                              <p:pRg st="3" end="3"/>
                                            </p:txEl>
                                          </p:spTgt>
                                        </p:tgtEl>
                                      </p:cBhvr>
                                    </p:animEffect>
                                    <p:anim calcmode="lin" valueType="num">
                                      <p:cBhvr>
                                        <p:cTn id="34" dur="1000" fill="hold"/>
                                        <p:tgtEl>
                                          <p:spTgt spid="16896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689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8963">
                                            <p:txEl>
                                              <p:pRg st="4" end="4"/>
                                            </p:txEl>
                                          </p:spTgt>
                                        </p:tgtEl>
                                        <p:attrNameLst>
                                          <p:attrName>style.visibility</p:attrName>
                                        </p:attrNameLst>
                                      </p:cBhvr>
                                      <p:to>
                                        <p:strVal val="visible"/>
                                      </p:to>
                                    </p:set>
                                    <p:animEffect transition="in" filter="fade">
                                      <p:cBhvr>
                                        <p:cTn id="40" dur="1000"/>
                                        <p:tgtEl>
                                          <p:spTgt spid="168963">
                                            <p:txEl>
                                              <p:pRg st="4" end="4"/>
                                            </p:txEl>
                                          </p:spTgt>
                                        </p:tgtEl>
                                      </p:cBhvr>
                                    </p:animEffect>
                                    <p:anim calcmode="lin" valueType="num">
                                      <p:cBhvr>
                                        <p:cTn id="41" dur="1000" fill="hold"/>
                                        <p:tgtEl>
                                          <p:spTgt spid="16896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689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68963">
                                            <p:txEl>
                                              <p:pRg st="5" end="5"/>
                                            </p:txEl>
                                          </p:spTgt>
                                        </p:tgtEl>
                                        <p:attrNameLst>
                                          <p:attrName>style.visibility</p:attrName>
                                        </p:attrNameLst>
                                      </p:cBhvr>
                                      <p:to>
                                        <p:strVal val="visible"/>
                                      </p:to>
                                    </p:set>
                                    <p:animEffect transition="in" filter="fade">
                                      <p:cBhvr>
                                        <p:cTn id="47" dur="1000"/>
                                        <p:tgtEl>
                                          <p:spTgt spid="168963">
                                            <p:txEl>
                                              <p:pRg st="5" end="5"/>
                                            </p:txEl>
                                          </p:spTgt>
                                        </p:tgtEl>
                                      </p:cBhvr>
                                    </p:animEffect>
                                    <p:anim calcmode="lin" valueType="num">
                                      <p:cBhvr>
                                        <p:cTn id="48" dur="1000" fill="hold"/>
                                        <p:tgtEl>
                                          <p:spTgt spid="16896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6896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0"/>
      <p:bldP spid="16896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0" y="1146175"/>
            <a:ext cx="8229600" cy="1143000"/>
          </a:xfrm>
        </p:spPr>
        <p:txBody>
          <a:bodyPr/>
          <a:lstStyle/>
          <a:p>
            <a:r>
              <a:rPr lang="tr-TR" dirty="0" smtClean="0"/>
              <a:t>Tedbirlerin Niteliği</a:t>
            </a:r>
          </a:p>
        </p:txBody>
      </p:sp>
      <p:sp>
        <p:nvSpPr>
          <p:cNvPr id="27651" name="Content Placeholder 2"/>
          <p:cNvSpPr>
            <a:spLocks noGrp="1"/>
          </p:cNvSpPr>
          <p:nvPr>
            <p:ph idx="4294967295"/>
          </p:nvPr>
        </p:nvSpPr>
        <p:spPr>
          <a:xfrm>
            <a:off x="914400" y="2276475"/>
            <a:ext cx="8229600" cy="3889375"/>
          </a:xfrm>
        </p:spPr>
        <p:txBody>
          <a:bodyPr/>
          <a:lstStyle/>
          <a:p>
            <a:r>
              <a:rPr lang="tr-TR" dirty="0" smtClean="0"/>
              <a:t>Ceza sorumluluğu </a:t>
            </a:r>
            <a:r>
              <a:rPr lang="tr-TR" b="1" i="1" u="sng" dirty="0" smtClean="0">
                <a:solidFill>
                  <a:srgbClr val="FF0000"/>
                </a:solidFill>
                <a:effectLst>
                  <a:outerShdw blurRad="38100" dist="38100" dir="2700000" algn="tl">
                    <a:srgbClr val="000000">
                      <a:alpha val="43137"/>
                    </a:srgbClr>
                  </a:outerShdw>
                </a:effectLst>
              </a:rPr>
              <a:t>olmayan</a:t>
            </a:r>
            <a:r>
              <a:rPr lang="tr-TR" dirty="0" smtClean="0"/>
              <a:t> ve suça sürüklenen çocuklara uygulanacak çocuklara özgü güvenlik tedbirleri ile ceza sorumluluğu </a:t>
            </a:r>
            <a:r>
              <a:rPr lang="tr-TR" b="1" i="1" u="sng" dirty="0" smtClean="0">
                <a:solidFill>
                  <a:srgbClr val="FF0000"/>
                </a:solidFill>
                <a:effectLst>
                  <a:outerShdw blurRad="38100" dist="38100" dir="2700000" algn="tl">
                    <a:srgbClr val="000000">
                      <a:alpha val="43137"/>
                    </a:srgbClr>
                  </a:outerShdw>
                </a:effectLst>
              </a:rPr>
              <a:t>olan</a:t>
            </a:r>
            <a:r>
              <a:rPr lang="tr-TR" dirty="0" smtClean="0"/>
              <a:t> ve suça sürüklenen, </a:t>
            </a:r>
            <a:r>
              <a:rPr lang="tr-TR" b="1" i="1" u="sng" dirty="0" smtClean="0">
                <a:solidFill>
                  <a:srgbClr val="FF0000"/>
                </a:solidFill>
                <a:effectLst>
                  <a:outerShdw blurRad="38100" dist="38100" dir="2700000" algn="tl">
                    <a:srgbClr val="000000">
                      <a:alpha val="43137"/>
                    </a:srgbClr>
                  </a:outerShdw>
                </a:effectLst>
              </a:rPr>
              <a:t>fakat korunma ihtiyacı olan </a:t>
            </a:r>
            <a:r>
              <a:rPr lang="tr-TR" dirty="0" smtClean="0"/>
              <a:t>çocuklara uygulanacak koruyucu ve destekleyici tedbirler nitelik itibari ile aynı tedbirlerdir.  </a:t>
            </a:r>
            <a:r>
              <a:rPr lang="tr-TR" i="1" u="sng" dirty="0" smtClean="0"/>
              <a:t>(TCK56-ÇKK5)</a:t>
            </a:r>
          </a:p>
          <a:p>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fade">
                                      <p:cBhvr>
                                        <p:cTn id="12" dur="1000"/>
                                        <p:tgtEl>
                                          <p:spTgt spid="27651">
                                            <p:txEl>
                                              <p:pRg st="0" end="0"/>
                                            </p:txEl>
                                          </p:spTgt>
                                        </p:tgtEl>
                                      </p:cBhvr>
                                    </p:animEffect>
                                    <p:anim calcmode="lin" valueType="num">
                                      <p:cBhvr>
                                        <p:cTn id="13"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idx="4294967295"/>
          </p:nvPr>
        </p:nvSpPr>
        <p:spPr>
          <a:xfrm>
            <a:off x="0" y="1146175"/>
            <a:ext cx="8229600" cy="1143000"/>
          </a:xfrm>
        </p:spPr>
        <p:txBody>
          <a:bodyPr/>
          <a:lstStyle/>
          <a:p>
            <a:r>
              <a:rPr lang="tr-TR" dirty="0" smtClean="0"/>
              <a:t>Okuldan Kaçma </a:t>
            </a:r>
          </a:p>
        </p:txBody>
      </p:sp>
      <p:sp>
        <p:nvSpPr>
          <p:cNvPr id="189443" name="Rectangle 3"/>
          <p:cNvSpPr>
            <a:spLocks noGrp="1" noChangeArrowheads="1"/>
          </p:cNvSpPr>
          <p:nvPr>
            <p:ph idx="4294967295"/>
          </p:nvPr>
        </p:nvSpPr>
        <p:spPr>
          <a:xfrm>
            <a:off x="0" y="1916113"/>
            <a:ext cx="7772400" cy="4310062"/>
          </a:xfrm>
        </p:spPr>
        <p:txBody>
          <a:bodyPr rtlCol="0">
            <a:normAutofit/>
          </a:bodyPr>
          <a:lstStyle/>
          <a:p>
            <a:pPr marL="274320" indent="-274320" fontAlgn="auto">
              <a:spcAft>
                <a:spcPts val="0"/>
              </a:spcAft>
              <a:buClr>
                <a:schemeClr val="accent3"/>
              </a:buClr>
              <a:buFont typeface="Wingdings 2"/>
              <a:buChar char=""/>
              <a:defRPr/>
            </a:pPr>
            <a:r>
              <a:rPr lang="tr-TR" dirty="0"/>
              <a:t>Okula kaç gün devamsızlığı olduğunu öğrenin.</a:t>
            </a:r>
          </a:p>
          <a:p>
            <a:pPr marL="274320" indent="-274320" fontAlgn="auto">
              <a:spcAft>
                <a:spcPts val="0"/>
              </a:spcAft>
              <a:buClr>
                <a:schemeClr val="accent3"/>
              </a:buClr>
              <a:buFont typeface="Wingdings 2"/>
              <a:buChar char=""/>
              <a:defRPr/>
            </a:pPr>
            <a:r>
              <a:rPr lang="tr-TR" dirty="0"/>
              <a:t>Ailesinin durumdan haberi yoksa bilgilendirin. </a:t>
            </a:r>
          </a:p>
          <a:p>
            <a:pPr marL="274320" indent="-274320" fontAlgn="auto">
              <a:spcAft>
                <a:spcPts val="0"/>
              </a:spcAft>
              <a:buClr>
                <a:schemeClr val="accent3"/>
              </a:buClr>
              <a:buFont typeface="Wingdings 2"/>
              <a:buChar char=""/>
              <a:defRPr/>
            </a:pPr>
            <a:r>
              <a:rPr lang="tr-TR" dirty="0"/>
              <a:t>Aile ile ortaklaşa çalışın.</a:t>
            </a:r>
          </a:p>
          <a:p>
            <a:pPr marL="274320" indent="-274320" fontAlgn="auto">
              <a:spcAft>
                <a:spcPts val="0"/>
              </a:spcAft>
              <a:buClr>
                <a:schemeClr val="accent3"/>
              </a:buClr>
              <a:buFont typeface="Wingdings 2"/>
              <a:buChar char=""/>
              <a:defRPr/>
            </a:pPr>
            <a:r>
              <a:rPr lang="tr-TR" dirty="0"/>
              <a:t>Devamsızlığın esas nedenini öğrenin.</a:t>
            </a:r>
          </a:p>
          <a:p>
            <a:pPr marL="274320" indent="-274320" fontAlgn="auto">
              <a:spcAft>
                <a:spcPts val="0"/>
              </a:spcAft>
              <a:buClr>
                <a:schemeClr val="accent3"/>
              </a:buClr>
              <a:buFont typeface="Wingdings 2"/>
              <a:buChar char=""/>
              <a:defRPr/>
            </a:pPr>
            <a:r>
              <a:rPr lang="tr-TR" dirty="0"/>
              <a:t>Çocuk okuldan kaçtığında nereye gittiğini, neler yaptığını, kimlerle birlikte olduğunu araştırın. </a:t>
            </a:r>
          </a:p>
          <a:p>
            <a:pPr marL="274320" indent="-274320" fontAlgn="auto">
              <a:spcAft>
                <a:spcPts val="0"/>
              </a:spcAft>
              <a:buClr>
                <a:schemeClr val="accent3"/>
              </a:buClr>
              <a:buFont typeface="Wingdings 2"/>
              <a:buChar char=""/>
              <a:defRPr/>
            </a:pPr>
            <a:r>
              <a:rPr lang="tr-TR" dirty="0"/>
              <a:t>Okuldaki sosyal etkinliklere yönlendirin. </a:t>
            </a:r>
          </a:p>
          <a:p>
            <a:pPr marL="274320" indent="-274320" fontAlgn="auto">
              <a:spcAft>
                <a:spcPts val="0"/>
              </a:spcAft>
              <a:buClr>
                <a:schemeClr val="accent3"/>
              </a:buClr>
              <a:buFont typeface="Wingdings 2"/>
              <a:buChar char=""/>
              <a:defRPr/>
            </a:pPr>
            <a:r>
              <a:rPr lang="tr-TR" dirty="0"/>
              <a:t>Sınıf içinde bazı sorumluluklar verin.</a:t>
            </a:r>
          </a:p>
          <a:p>
            <a:pPr marL="274320" indent="-274320" fontAlgn="auto">
              <a:spcAft>
                <a:spcPts val="0"/>
              </a:spcAft>
              <a:buClr>
                <a:schemeClr val="accent3"/>
              </a:buClr>
              <a:buFont typeface="Wingdings 2"/>
              <a:buChar char=""/>
              <a:defRPr/>
            </a:pPr>
            <a:r>
              <a:rPr lang="tr-TR" dirty="0"/>
              <a:t>Grup etkinliklerine katılımını teşvik edin.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7394"/>
                                        </p:tgtEl>
                                        <p:attrNameLst>
                                          <p:attrName>style.visibility</p:attrName>
                                        </p:attrNameLst>
                                      </p:cBhvr>
                                      <p:to>
                                        <p:strVal val="visible"/>
                                      </p:to>
                                    </p:set>
                                    <p:animEffect transition="in" filter="fade">
                                      <p:cBhvr>
                                        <p:cTn id="7" dur="500"/>
                                        <p:tgtEl>
                                          <p:spTgt spid="1873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9443">
                                            <p:txEl>
                                              <p:pRg st="0" end="0"/>
                                            </p:txEl>
                                          </p:spTgt>
                                        </p:tgtEl>
                                        <p:attrNameLst>
                                          <p:attrName>style.visibility</p:attrName>
                                        </p:attrNameLst>
                                      </p:cBhvr>
                                      <p:to>
                                        <p:strVal val="visible"/>
                                      </p:to>
                                    </p:set>
                                    <p:animEffect transition="in" filter="fade">
                                      <p:cBhvr>
                                        <p:cTn id="12" dur="1000"/>
                                        <p:tgtEl>
                                          <p:spTgt spid="189443">
                                            <p:txEl>
                                              <p:pRg st="0" end="0"/>
                                            </p:txEl>
                                          </p:spTgt>
                                        </p:tgtEl>
                                      </p:cBhvr>
                                    </p:animEffect>
                                    <p:anim calcmode="lin" valueType="num">
                                      <p:cBhvr>
                                        <p:cTn id="13" dur="1000" fill="hold"/>
                                        <p:tgtEl>
                                          <p:spTgt spid="18944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94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9443">
                                            <p:txEl>
                                              <p:pRg st="1" end="1"/>
                                            </p:txEl>
                                          </p:spTgt>
                                        </p:tgtEl>
                                        <p:attrNameLst>
                                          <p:attrName>style.visibility</p:attrName>
                                        </p:attrNameLst>
                                      </p:cBhvr>
                                      <p:to>
                                        <p:strVal val="visible"/>
                                      </p:to>
                                    </p:set>
                                    <p:animEffect transition="in" filter="fade">
                                      <p:cBhvr>
                                        <p:cTn id="19" dur="1000"/>
                                        <p:tgtEl>
                                          <p:spTgt spid="189443">
                                            <p:txEl>
                                              <p:pRg st="1" end="1"/>
                                            </p:txEl>
                                          </p:spTgt>
                                        </p:tgtEl>
                                      </p:cBhvr>
                                    </p:animEffect>
                                    <p:anim calcmode="lin" valueType="num">
                                      <p:cBhvr>
                                        <p:cTn id="20" dur="1000" fill="hold"/>
                                        <p:tgtEl>
                                          <p:spTgt spid="18944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894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9443">
                                            <p:txEl>
                                              <p:pRg st="2" end="2"/>
                                            </p:txEl>
                                          </p:spTgt>
                                        </p:tgtEl>
                                        <p:attrNameLst>
                                          <p:attrName>style.visibility</p:attrName>
                                        </p:attrNameLst>
                                      </p:cBhvr>
                                      <p:to>
                                        <p:strVal val="visible"/>
                                      </p:to>
                                    </p:set>
                                    <p:animEffect transition="in" filter="fade">
                                      <p:cBhvr>
                                        <p:cTn id="26" dur="1000"/>
                                        <p:tgtEl>
                                          <p:spTgt spid="189443">
                                            <p:txEl>
                                              <p:pRg st="2" end="2"/>
                                            </p:txEl>
                                          </p:spTgt>
                                        </p:tgtEl>
                                      </p:cBhvr>
                                    </p:animEffect>
                                    <p:anim calcmode="lin" valueType="num">
                                      <p:cBhvr>
                                        <p:cTn id="27" dur="1000" fill="hold"/>
                                        <p:tgtEl>
                                          <p:spTgt spid="18944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894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9443">
                                            <p:txEl>
                                              <p:pRg st="3" end="3"/>
                                            </p:txEl>
                                          </p:spTgt>
                                        </p:tgtEl>
                                        <p:attrNameLst>
                                          <p:attrName>style.visibility</p:attrName>
                                        </p:attrNameLst>
                                      </p:cBhvr>
                                      <p:to>
                                        <p:strVal val="visible"/>
                                      </p:to>
                                    </p:set>
                                    <p:animEffect transition="in" filter="fade">
                                      <p:cBhvr>
                                        <p:cTn id="33" dur="1000"/>
                                        <p:tgtEl>
                                          <p:spTgt spid="189443">
                                            <p:txEl>
                                              <p:pRg st="3" end="3"/>
                                            </p:txEl>
                                          </p:spTgt>
                                        </p:tgtEl>
                                      </p:cBhvr>
                                    </p:animEffect>
                                    <p:anim calcmode="lin" valueType="num">
                                      <p:cBhvr>
                                        <p:cTn id="34" dur="1000" fill="hold"/>
                                        <p:tgtEl>
                                          <p:spTgt spid="18944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894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9443">
                                            <p:txEl>
                                              <p:pRg st="4" end="4"/>
                                            </p:txEl>
                                          </p:spTgt>
                                        </p:tgtEl>
                                        <p:attrNameLst>
                                          <p:attrName>style.visibility</p:attrName>
                                        </p:attrNameLst>
                                      </p:cBhvr>
                                      <p:to>
                                        <p:strVal val="visible"/>
                                      </p:to>
                                    </p:set>
                                    <p:animEffect transition="in" filter="fade">
                                      <p:cBhvr>
                                        <p:cTn id="40" dur="1000"/>
                                        <p:tgtEl>
                                          <p:spTgt spid="189443">
                                            <p:txEl>
                                              <p:pRg st="4" end="4"/>
                                            </p:txEl>
                                          </p:spTgt>
                                        </p:tgtEl>
                                      </p:cBhvr>
                                    </p:animEffect>
                                    <p:anim calcmode="lin" valueType="num">
                                      <p:cBhvr>
                                        <p:cTn id="41" dur="1000" fill="hold"/>
                                        <p:tgtEl>
                                          <p:spTgt spid="18944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8944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9443">
                                            <p:txEl>
                                              <p:pRg st="5" end="5"/>
                                            </p:txEl>
                                          </p:spTgt>
                                        </p:tgtEl>
                                        <p:attrNameLst>
                                          <p:attrName>style.visibility</p:attrName>
                                        </p:attrNameLst>
                                      </p:cBhvr>
                                      <p:to>
                                        <p:strVal val="visible"/>
                                      </p:to>
                                    </p:set>
                                    <p:animEffect transition="in" filter="fade">
                                      <p:cBhvr>
                                        <p:cTn id="47" dur="1000"/>
                                        <p:tgtEl>
                                          <p:spTgt spid="189443">
                                            <p:txEl>
                                              <p:pRg st="5" end="5"/>
                                            </p:txEl>
                                          </p:spTgt>
                                        </p:tgtEl>
                                      </p:cBhvr>
                                    </p:animEffect>
                                    <p:anim calcmode="lin" valueType="num">
                                      <p:cBhvr>
                                        <p:cTn id="48" dur="1000" fill="hold"/>
                                        <p:tgtEl>
                                          <p:spTgt spid="18944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8944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9443">
                                            <p:txEl>
                                              <p:pRg st="6" end="6"/>
                                            </p:txEl>
                                          </p:spTgt>
                                        </p:tgtEl>
                                        <p:attrNameLst>
                                          <p:attrName>style.visibility</p:attrName>
                                        </p:attrNameLst>
                                      </p:cBhvr>
                                      <p:to>
                                        <p:strVal val="visible"/>
                                      </p:to>
                                    </p:set>
                                    <p:animEffect transition="in" filter="fade">
                                      <p:cBhvr>
                                        <p:cTn id="54" dur="1000"/>
                                        <p:tgtEl>
                                          <p:spTgt spid="189443">
                                            <p:txEl>
                                              <p:pRg st="6" end="6"/>
                                            </p:txEl>
                                          </p:spTgt>
                                        </p:tgtEl>
                                      </p:cBhvr>
                                    </p:animEffect>
                                    <p:anim calcmode="lin" valueType="num">
                                      <p:cBhvr>
                                        <p:cTn id="55" dur="1000" fill="hold"/>
                                        <p:tgtEl>
                                          <p:spTgt spid="18944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8944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89443">
                                            <p:txEl>
                                              <p:pRg st="7" end="7"/>
                                            </p:txEl>
                                          </p:spTgt>
                                        </p:tgtEl>
                                        <p:attrNameLst>
                                          <p:attrName>style.visibility</p:attrName>
                                        </p:attrNameLst>
                                      </p:cBhvr>
                                      <p:to>
                                        <p:strVal val="visible"/>
                                      </p:to>
                                    </p:set>
                                    <p:animEffect transition="in" filter="fade">
                                      <p:cBhvr>
                                        <p:cTn id="61" dur="1000"/>
                                        <p:tgtEl>
                                          <p:spTgt spid="189443">
                                            <p:txEl>
                                              <p:pRg st="7" end="7"/>
                                            </p:txEl>
                                          </p:spTgt>
                                        </p:tgtEl>
                                      </p:cBhvr>
                                    </p:animEffect>
                                    <p:anim calcmode="lin" valueType="num">
                                      <p:cBhvr>
                                        <p:cTn id="62" dur="1000" fill="hold"/>
                                        <p:tgtEl>
                                          <p:spTgt spid="18944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18944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p:bldP spid="18944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idx="4294967295"/>
          </p:nvPr>
        </p:nvSpPr>
        <p:spPr>
          <a:xfrm>
            <a:off x="0" y="1146175"/>
            <a:ext cx="8229600" cy="1143000"/>
          </a:xfrm>
        </p:spPr>
        <p:txBody>
          <a:bodyPr/>
          <a:lstStyle/>
          <a:p>
            <a:r>
              <a:rPr lang="tr-TR" sz="4000" dirty="0" smtClean="0"/>
              <a:t>OKUL İÇERİSİNDE YAKLAŞIM: “ETİKETLENME” </a:t>
            </a:r>
          </a:p>
        </p:txBody>
      </p:sp>
      <p:sp>
        <p:nvSpPr>
          <p:cNvPr id="50180" name="Rectangle 3"/>
          <p:cNvSpPr>
            <a:spLocks noGrp="1" noChangeArrowheads="1"/>
          </p:cNvSpPr>
          <p:nvPr>
            <p:ph idx="4294967295"/>
          </p:nvPr>
        </p:nvSpPr>
        <p:spPr>
          <a:xfrm>
            <a:off x="1371600" y="2609850"/>
            <a:ext cx="7772400" cy="4114800"/>
          </a:xfrm>
        </p:spPr>
        <p:txBody>
          <a:bodyPr rtlCol="0">
            <a:normAutofit/>
          </a:bodyPr>
          <a:lstStyle/>
          <a:p>
            <a:pPr marL="274320" indent="-274320" fontAlgn="auto">
              <a:spcBef>
                <a:spcPct val="40000"/>
              </a:spcBef>
              <a:spcAft>
                <a:spcPts val="0"/>
              </a:spcAft>
              <a:buClr>
                <a:schemeClr val="accent3"/>
              </a:buClr>
              <a:buFont typeface="Arial" pitchFamily="34" charset="0"/>
              <a:buChar char="•"/>
              <a:defRPr/>
            </a:pPr>
            <a:r>
              <a:rPr lang="tr-TR" dirty="0" smtClean="0"/>
              <a:t>Çocukların etiketlenmelerini önlemek için riskli davranışlarının herkes tarafından öğrenilmemesini sağlayın. </a:t>
            </a:r>
          </a:p>
          <a:p>
            <a:pPr marL="274320" indent="-274320" fontAlgn="auto">
              <a:spcBef>
                <a:spcPct val="40000"/>
              </a:spcBef>
              <a:spcAft>
                <a:spcPts val="0"/>
              </a:spcAft>
              <a:buClr>
                <a:schemeClr val="accent3"/>
              </a:buClr>
              <a:buFont typeface="Arial" pitchFamily="34" charset="0"/>
              <a:buChar char="•"/>
              <a:defRPr/>
            </a:pPr>
            <a:r>
              <a:rPr lang="tr-TR" dirty="0" smtClean="0"/>
              <a:t>Çocuğu da etiketlenme konusunda bilgilendirin. </a:t>
            </a:r>
          </a:p>
          <a:p>
            <a:pPr marL="274320" indent="-274320" fontAlgn="auto">
              <a:spcBef>
                <a:spcPct val="40000"/>
              </a:spcBef>
              <a:spcAft>
                <a:spcPts val="0"/>
              </a:spcAft>
              <a:buClr>
                <a:schemeClr val="accent3"/>
              </a:buClr>
              <a:buFont typeface="Arial" pitchFamily="34" charset="0"/>
              <a:buChar char="•"/>
              <a:defRPr/>
            </a:pPr>
            <a:r>
              <a:rPr lang="tr-TR" dirty="0" smtClean="0"/>
              <a:t>Etiketlenmesini önlemek için sınıf içerisinde grup çalışmaları yapın.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8418"/>
                                        </p:tgtEl>
                                        <p:attrNameLst>
                                          <p:attrName>style.visibility</p:attrName>
                                        </p:attrNameLst>
                                      </p:cBhvr>
                                      <p:to>
                                        <p:strVal val="visible"/>
                                      </p:to>
                                    </p:set>
                                    <p:animEffect transition="in" filter="fade">
                                      <p:cBhvr>
                                        <p:cTn id="7" dur="500"/>
                                        <p:tgtEl>
                                          <p:spTgt spid="188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0" y="1146175"/>
            <a:ext cx="8229600" cy="1143000"/>
          </a:xfrm>
        </p:spPr>
        <p:txBody>
          <a:bodyPr/>
          <a:lstStyle/>
          <a:p>
            <a:r>
              <a:rPr lang="tr-TR" dirty="0" smtClean="0"/>
              <a:t>Kimler İsteyebilir?</a:t>
            </a:r>
          </a:p>
        </p:txBody>
      </p:sp>
      <p:sp>
        <p:nvSpPr>
          <p:cNvPr id="28675" name="Content Placeholder 2"/>
          <p:cNvSpPr>
            <a:spLocks noGrp="1"/>
          </p:cNvSpPr>
          <p:nvPr>
            <p:ph idx="4294967295"/>
          </p:nvPr>
        </p:nvSpPr>
        <p:spPr>
          <a:xfrm>
            <a:off x="609600" y="2060575"/>
            <a:ext cx="8229600" cy="4264025"/>
          </a:xfrm>
        </p:spPr>
        <p:txBody>
          <a:bodyPr/>
          <a:lstStyle/>
          <a:p>
            <a:r>
              <a:rPr lang="tr-TR" dirty="0" smtClean="0"/>
              <a:t>Sosyal Hizmetler Kuruluşları </a:t>
            </a:r>
          </a:p>
          <a:p>
            <a:r>
              <a:rPr lang="tr-TR" dirty="0" smtClean="0"/>
              <a:t>Cumhuriyet Savcısı </a:t>
            </a:r>
          </a:p>
          <a:p>
            <a:r>
              <a:rPr lang="tr-TR" dirty="0" smtClean="0"/>
              <a:t>Çocuk,  ana babası/ vasisi/ bakımından sorumlu kişi </a:t>
            </a:r>
          </a:p>
          <a:p>
            <a:r>
              <a:rPr lang="tr-TR" dirty="0" smtClean="0"/>
              <a:t>Mahkeme </a:t>
            </a:r>
            <a:r>
              <a:rPr lang="tr-TR" dirty="0" err="1" smtClean="0"/>
              <a:t>re’sen</a:t>
            </a:r>
            <a:r>
              <a:rPr lang="tr-TR" dirty="0" smtClean="0"/>
              <a:t> </a:t>
            </a:r>
          </a:p>
          <a:p>
            <a:pPr>
              <a:buFont typeface="Wingdings" pitchFamily="2" charset="2"/>
              <a:buNone/>
            </a:pPr>
            <a:endParaRPr lang="tr-TR" dirty="0" smtClean="0"/>
          </a:p>
          <a:p>
            <a:pPr>
              <a:buFont typeface="Wingdings" pitchFamily="2" charset="2"/>
              <a:buNone/>
            </a:pPr>
            <a:r>
              <a:rPr lang="tr-TR" dirty="0" smtClean="0"/>
              <a:t>*  </a:t>
            </a:r>
            <a:r>
              <a:rPr lang="tr-TR" b="1" dirty="0" smtClean="0"/>
              <a:t>Çocuğun korunma ihtiyacında olup olmadığını tespit yetkisi mahkemeye aittir.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fade">
                                      <p:cBhvr>
                                        <p:cTn id="12" dur="1000"/>
                                        <p:tgtEl>
                                          <p:spTgt spid="28675">
                                            <p:txEl>
                                              <p:pRg st="0" end="0"/>
                                            </p:txEl>
                                          </p:spTgt>
                                        </p:tgtEl>
                                      </p:cBhvr>
                                    </p:animEffect>
                                    <p:anim calcmode="lin" valueType="num">
                                      <p:cBhvr>
                                        <p:cTn id="13"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86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8675">
                                            <p:txEl>
                                              <p:pRg st="1" end="1"/>
                                            </p:txEl>
                                          </p:spTgt>
                                        </p:tgtEl>
                                        <p:attrNameLst>
                                          <p:attrName>style.visibility</p:attrName>
                                        </p:attrNameLst>
                                      </p:cBhvr>
                                      <p:to>
                                        <p:strVal val="visible"/>
                                      </p:to>
                                    </p:set>
                                    <p:animEffect transition="in" filter="fade">
                                      <p:cBhvr>
                                        <p:cTn id="19" dur="1000"/>
                                        <p:tgtEl>
                                          <p:spTgt spid="28675">
                                            <p:txEl>
                                              <p:pRg st="1" end="1"/>
                                            </p:txEl>
                                          </p:spTgt>
                                        </p:tgtEl>
                                      </p:cBhvr>
                                    </p:animEffect>
                                    <p:anim calcmode="lin" valueType="num">
                                      <p:cBhvr>
                                        <p:cTn id="20" dur="10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86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8675">
                                            <p:txEl>
                                              <p:pRg st="2" end="2"/>
                                            </p:txEl>
                                          </p:spTgt>
                                        </p:tgtEl>
                                        <p:attrNameLst>
                                          <p:attrName>style.visibility</p:attrName>
                                        </p:attrNameLst>
                                      </p:cBhvr>
                                      <p:to>
                                        <p:strVal val="visible"/>
                                      </p:to>
                                    </p:set>
                                    <p:animEffect transition="in" filter="fade">
                                      <p:cBhvr>
                                        <p:cTn id="26" dur="1000"/>
                                        <p:tgtEl>
                                          <p:spTgt spid="28675">
                                            <p:txEl>
                                              <p:pRg st="2" end="2"/>
                                            </p:txEl>
                                          </p:spTgt>
                                        </p:tgtEl>
                                      </p:cBhvr>
                                    </p:animEffect>
                                    <p:anim calcmode="lin" valueType="num">
                                      <p:cBhvr>
                                        <p:cTn id="27" dur="1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86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8675">
                                            <p:txEl>
                                              <p:pRg st="3" end="3"/>
                                            </p:txEl>
                                          </p:spTgt>
                                        </p:tgtEl>
                                        <p:attrNameLst>
                                          <p:attrName>style.visibility</p:attrName>
                                        </p:attrNameLst>
                                      </p:cBhvr>
                                      <p:to>
                                        <p:strVal val="visible"/>
                                      </p:to>
                                    </p:set>
                                    <p:animEffect transition="in" filter="fade">
                                      <p:cBhvr>
                                        <p:cTn id="33" dur="1000"/>
                                        <p:tgtEl>
                                          <p:spTgt spid="28675">
                                            <p:txEl>
                                              <p:pRg st="3" end="3"/>
                                            </p:txEl>
                                          </p:spTgt>
                                        </p:tgtEl>
                                      </p:cBhvr>
                                    </p:animEffect>
                                    <p:anim calcmode="lin" valueType="num">
                                      <p:cBhvr>
                                        <p:cTn id="34" dur="10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86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8675">
                                            <p:txEl>
                                              <p:pRg st="5" end="5"/>
                                            </p:txEl>
                                          </p:spTgt>
                                        </p:tgtEl>
                                        <p:attrNameLst>
                                          <p:attrName>style.visibility</p:attrName>
                                        </p:attrNameLst>
                                      </p:cBhvr>
                                      <p:to>
                                        <p:strVal val="visible"/>
                                      </p:to>
                                    </p:set>
                                    <p:animEffect transition="in" filter="fade">
                                      <p:cBhvr>
                                        <p:cTn id="40" dur="1000"/>
                                        <p:tgtEl>
                                          <p:spTgt spid="28675">
                                            <p:txEl>
                                              <p:pRg st="5" end="5"/>
                                            </p:txEl>
                                          </p:spTgt>
                                        </p:tgtEl>
                                      </p:cBhvr>
                                    </p:animEffect>
                                    <p:anim calcmode="lin" valueType="num">
                                      <p:cBhvr>
                                        <p:cTn id="41" dur="10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867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0" y="1146175"/>
            <a:ext cx="8229600" cy="1143000"/>
          </a:xfrm>
        </p:spPr>
        <p:txBody>
          <a:bodyPr/>
          <a:lstStyle/>
          <a:p>
            <a:r>
              <a:rPr lang="tr-TR" dirty="0" smtClean="0"/>
              <a:t>Hangi Tedbir Kararları Verilir?</a:t>
            </a:r>
          </a:p>
        </p:txBody>
      </p:sp>
      <p:sp>
        <p:nvSpPr>
          <p:cNvPr id="29699" name="Content Placeholder 2"/>
          <p:cNvSpPr>
            <a:spLocks noGrp="1"/>
          </p:cNvSpPr>
          <p:nvPr>
            <p:ph idx="4294967295"/>
          </p:nvPr>
        </p:nvSpPr>
        <p:spPr>
          <a:xfrm>
            <a:off x="914400" y="2060575"/>
            <a:ext cx="8229600" cy="4530725"/>
          </a:xfrm>
        </p:spPr>
        <p:txBody>
          <a:bodyPr/>
          <a:lstStyle/>
          <a:p>
            <a:endParaRPr lang="tr-TR" i="1" dirty="0" smtClean="0"/>
          </a:p>
          <a:p>
            <a:r>
              <a:rPr lang="tr-TR" i="1" dirty="0" smtClean="0"/>
              <a:t>Danışmanlık tedbiri</a:t>
            </a:r>
            <a:endParaRPr lang="tr-TR" dirty="0" smtClean="0"/>
          </a:p>
          <a:p>
            <a:r>
              <a:rPr lang="tr-TR" i="1" dirty="0" smtClean="0"/>
              <a:t>Eğitim tedbiri</a:t>
            </a:r>
            <a:endParaRPr lang="tr-TR" dirty="0" smtClean="0"/>
          </a:p>
          <a:p>
            <a:r>
              <a:rPr lang="tr-TR" i="1" dirty="0" smtClean="0"/>
              <a:t>Bakım tedbiri</a:t>
            </a:r>
            <a:endParaRPr lang="tr-TR" dirty="0" smtClean="0"/>
          </a:p>
          <a:p>
            <a:r>
              <a:rPr lang="tr-TR" i="1" dirty="0" smtClean="0"/>
              <a:t>Sağlık tedbiri</a:t>
            </a:r>
            <a:endParaRPr lang="tr-TR" dirty="0" smtClean="0"/>
          </a:p>
          <a:p>
            <a:r>
              <a:rPr lang="tr-TR" i="1" dirty="0" smtClean="0"/>
              <a:t>Barınma tedbiri</a:t>
            </a:r>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5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1000"/>
                                        <p:tgtEl>
                                          <p:spTgt spid="29699">
                                            <p:txEl>
                                              <p:pRg st="1" end="1"/>
                                            </p:txEl>
                                          </p:spTgt>
                                        </p:tgtEl>
                                      </p:cBhvr>
                                    </p:animEffect>
                                    <p:anim calcmode="lin" valueType="num">
                                      <p:cBhvr>
                                        <p:cTn id="13"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96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Effect transition="in" filter="fade">
                                      <p:cBhvr>
                                        <p:cTn id="19" dur="1000"/>
                                        <p:tgtEl>
                                          <p:spTgt spid="29699">
                                            <p:txEl>
                                              <p:pRg st="2" end="2"/>
                                            </p:txEl>
                                          </p:spTgt>
                                        </p:tgtEl>
                                      </p:cBhvr>
                                    </p:animEffect>
                                    <p:anim calcmode="lin" valueType="num">
                                      <p:cBhvr>
                                        <p:cTn id="20" dur="10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96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9699">
                                            <p:txEl>
                                              <p:pRg st="3" end="3"/>
                                            </p:txEl>
                                          </p:spTgt>
                                        </p:tgtEl>
                                        <p:attrNameLst>
                                          <p:attrName>style.visibility</p:attrName>
                                        </p:attrNameLst>
                                      </p:cBhvr>
                                      <p:to>
                                        <p:strVal val="visible"/>
                                      </p:to>
                                    </p:set>
                                    <p:animEffect transition="in" filter="fade">
                                      <p:cBhvr>
                                        <p:cTn id="26" dur="1000"/>
                                        <p:tgtEl>
                                          <p:spTgt spid="29699">
                                            <p:txEl>
                                              <p:pRg st="3" end="3"/>
                                            </p:txEl>
                                          </p:spTgt>
                                        </p:tgtEl>
                                      </p:cBhvr>
                                    </p:animEffect>
                                    <p:anim calcmode="lin" valueType="num">
                                      <p:cBhvr>
                                        <p:cTn id="27" dur="10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96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9699">
                                            <p:txEl>
                                              <p:pRg st="4" end="4"/>
                                            </p:txEl>
                                          </p:spTgt>
                                        </p:tgtEl>
                                        <p:attrNameLst>
                                          <p:attrName>style.visibility</p:attrName>
                                        </p:attrNameLst>
                                      </p:cBhvr>
                                      <p:to>
                                        <p:strVal val="visible"/>
                                      </p:to>
                                    </p:set>
                                    <p:animEffect transition="in" filter="fade">
                                      <p:cBhvr>
                                        <p:cTn id="33" dur="1000"/>
                                        <p:tgtEl>
                                          <p:spTgt spid="29699">
                                            <p:txEl>
                                              <p:pRg st="4" end="4"/>
                                            </p:txEl>
                                          </p:spTgt>
                                        </p:tgtEl>
                                      </p:cBhvr>
                                    </p:animEffect>
                                    <p:anim calcmode="lin" valueType="num">
                                      <p:cBhvr>
                                        <p:cTn id="34" dur="10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96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9699">
                                            <p:txEl>
                                              <p:pRg st="5" end="5"/>
                                            </p:txEl>
                                          </p:spTgt>
                                        </p:tgtEl>
                                        <p:attrNameLst>
                                          <p:attrName>style.visibility</p:attrName>
                                        </p:attrNameLst>
                                      </p:cBhvr>
                                      <p:to>
                                        <p:strVal val="visible"/>
                                      </p:to>
                                    </p:set>
                                    <p:animEffect transition="in" filter="fade">
                                      <p:cBhvr>
                                        <p:cTn id="40" dur="1000"/>
                                        <p:tgtEl>
                                          <p:spTgt spid="29699">
                                            <p:txEl>
                                              <p:pRg st="5" end="5"/>
                                            </p:txEl>
                                          </p:spTgt>
                                        </p:tgtEl>
                                      </p:cBhvr>
                                    </p:animEffect>
                                    <p:anim calcmode="lin" valueType="num">
                                      <p:cBhvr>
                                        <p:cTn id="41" dur="10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969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914400" y="717550"/>
            <a:ext cx="8229600" cy="1143000"/>
          </a:xfrm>
        </p:spPr>
        <p:txBody>
          <a:bodyPr/>
          <a:lstStyle/>
          <a:p>
            <a:r>
              <a:rPr lang="tr-TR" dirty="0" smtClean="0"/>
              <a:t>Kararın Verilme Usulü </a:t>
            </a:r>
          </a:p>
        </p:txBody>
      </p:sp>
      <p:sp>
        <p:nvSpPr>
          <p:cNvPr id="30723" name="Content Placeholder 2"/>
          <p:cNvSpPr>
            <a:spLocks noGrp="1"/>
          </p:cNvSpPr>
          <p:nvPr>
            <p:ph idx="4294967295"/>
          </p:nvPr>
        </p:nvSpPr>
        <p:spPr>
          <a:xfrm>
            <a:off x="0" y="1595438"/>
            <a:ext cx="8229600" cy="4530725"/>
          </a:xfrm>
        </p:spPr>
        <p:txBody>
          <a:bodyPr/>
          <a:lstStyle/>
          <a:p>
            <a:pPr>
              <a:buFont typeface="Wingdings" pitchFamily="2" charset="2"/>
              <a:buNone/>
            </a:pPr>
            <a:endParaRPr lang="tr-TR" smtClean="0"/>
          </a:p>
          <a:p>
            <a:pPr>
              <a:buFont typeface="Wingdings" pitchFamily="2" charset="2"/>
              <a:buNone/>
            </a:pPr>
            <a:endParaRPr lang="tr-TR" smtClean="0"/>
          </a:p>
        </p:txBody>
      </p:sp>
      <p:sp>
        <p:nvSpPr>
          <p:cNvPr id="30724" name="Rectangle 31"/>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tr-TR"/>
          </a:p>
        </p:txBody>
      </p:sp>
      <p:grpSp>
        <p:nvGrpSpPr>
          <p:cNvPr id="30725" name="Group 4"/>
          <p:cNvGrpSpPr>
            <a:grpSpLocks noChangeAspect="1"/>
          </p:cNvGrpSpPr>
          <p:nvPr/>
        </p:nvGrpSpPr>
        <p:grpSpPr bwMode="auto">
          <a:xfrm>
            <a:off x="891381" y="1726084"/>
            <a:ext cx="7361237" cy="4892675"/>
            <a:chOff x="624" y="3936"/>
            <a:chExt cx="11593" cy="7705"/>
          </a:xfrm>
        </p:grpSpPr>
        <p:sp>
          <p:nvSpPr>
            <p:cNvPr id="30730" name="AutoShape 30"/>
            <p:cNvSpPr>
              <a:spLocks noChangeAspect="1" noChangeArrowheads="1" noTextEdit="1"/>
            </p:cNvSpPr>
            <p:nvPr/>
          </p:nvSpPr>
          <p:spPr bwMode="auto">
            <a:xfrm>
              <a:off x="624" y="10686"/>
              <a:ext cx="11593" cy="9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p>
          </p:txBody>
        </p:sp>
        <p:sp>
          <p:nvSpPr>
            <p:cNvPr id="30731" name="Oval 29"/>
            <p:cNvSpPr>
              <a:spLocks noChangeArrowheads="1"/>
            </p:cNvSpPr>
            <p:nvPr/>
          </p:nvSpPr>
          <p:spPr bwMode="auto">
            <a:xfrm>
              <a:off x="3395" y="3936"/>
              <a:ext cx="1440" cy="1260"/>
            </a:xfrm>
            <a:prstGeom prst="ellipse">
              <a:avLst/>
            </a:prstGeom>
            <a:solidFill>
              <a:srgbClr val="FFFFFF"/>
            </a:solidFill>
            <a:ln w="9525">
              <a:solidFill>
                <a:srgbClr val="000000"/>
              </a:solidFill>
              <a:round/>
              <a:headEnd/>
              <a:tailEnd/>
            </a:ln>
          </p:spPr>
          <p:txBody>
            <a:bodyPr/>
            <a:lstStyle/>
            <a:p>
              <a:pPr eaLnBrk="0" hangingPunct="0"/>
              <a:r>
                <a:rPr lang="tr-TR" sz="1200">
                  <a:cs typeface="Times New Roman" pitchFamily="18" charset="0"/>
                </a:rPr>
                <a:t>Çocuk</a:t>
              </a:r>
              <a:endParaRPr lang="tr-TR"/>
            </a:p>
          </p:txBody>
        </p:sp>
        <p:sp>
          <p:nvSpPr>
            <p:cNvPr id="30732" name="Oval 28"/>
            <p:cNvSpPr>
              <a:spLocks noChangeArrowheads="1"/>
            </p:cNvSpPr>
            <p:nvPr/>
          </p:nvSpPr>
          <p:spPr bwMode="auto">
            <a:xfrm>
              <a:off x="1998" y="4801"/>
              <a:ext cx="1399" cy="1115"/>
            </a:xfrm>
            <a:prstGeom prst="ellipse">
              <a:avLst/>
            </a:prstGeom>
            <a:solidFill>
              <a:srgbClr val="FFFFFF"/>
            </a:solidFill>
            <a:ln w="9525">
              <a:solidFill>
                <a:srgbClr val="000000"/>
              </a:solidFill>
              <a:round/>
              <a:headEnd/>
              <a:tailEnd/>
            </a:ln>
          </p:spPr>
          <p:txBody>
            <a:bodyPr/>
            <a:lstStyle/>
            <a:p>
              <a:pPr eaLnBrk="0" hangingPunct="0"/>
              <a:r>
                <a:rPr lang="tr-TR" sz="1200" dirty="0">
                  <a:cs typeface="Times New Roman" pitchFamily="18" charset="0"/>
                </a:rPr>
                <a:t>Anne / Baba</a:t>
              </a:r>
              <a:endParaRPr lang="tr-TR" dirty="0"/>
            </a:p>
          </p:txBody>
        </p:sp>
        <p:sp>
          <p:nvSpPr>
            <p:cNvPr id="30733" name="Oval 27"/>
            <p:cNvSpPr>
              <a:spLocks noChangeArrowheads="1"/>
            </p:cNvSpPr>
            <p:nvPr/>
          </p:nvSpPr>
          <p:spPr bwMode="auto">
            <a:xfrm>
              <a:off x="1431" y="6241"/>
              <a:ext cx="2146" cy="1800"/>
            </a:xfrm>
            <a:prstGeom prst="ellipse">
              <a:avLst/>
            </a:prstGeom>
            <a:solidFill>
              <a:srgbClr val="FFFFFF"/>
            </a:solidFill>
            <a:ln w="9525">
              <a:solidFill>
                <a:srgbClr val="000000"/>
              </a:solidFill>
              <a:round/>
              <a:headEnd/>
              <a:tailEnd/>
            </a:ln>
          </p:spPr>
          <p:txBody>
            <a:bodyPr/>
            <a:lstStyle/>
            <a:p>
              <a:pPr eaLnBrk="0" hangingPunct="0"/>
              <a:r>
                <a:rPr lang="tr-TR" sz="1200" dirty="0">
                  <a:cs typeface="Times New Roman" pitchFamily="18" charset="0"/>
                </a:rPr>
                <a:t>Cumhuriyet savcısı / çocuk büro savcısı</a:t>
              </a:r>
              <a:endParaRPr lang="tr-TR" dirty="0"/>
            </a:p>
          </p:txBody>
        </p:sp>
        <p:sp>
          <p:nvSpPr>
            <p:cNvPr id="30734" name="Oval 26"/>
            <p:cNvSpPr>
              <a:spLocks noChangeArrowheads="1"/>
            </p:cNvSpPr>
            <p:nvPr/>
          </p:nvSpPr>
          <p:spPr bwMode="auto">
            <a:xfrm>
              <a:off x="1998" y="8304"/>
              <a:ext cx="1759" cy="1080"/>
            </a:xfrm>
            <a:prstGeom prst="ellipse">
              <a:avLst/>
            </a:prstGeom>
            <a:solidFill>
              <a:srgbClr val="FFFFFF"/>
            </a:solidFill>
            <a:ln w="9525">
              <a:solidFill>
                <a:srgbClr val="000000"/>
              </a:solidFill>
              <a:round/>
              <a:headEnd/>
              <a:tailEnd/>
            </a:ln>
          </p:spPr>
          <p:txBody>
            <a:bodyPr/>
            <a:lstStyle/>
            <a:p>
              <a:pPr eaLnBrk="0" hangingPunct="0"/>
              <a:r>
                <a:rPr lang="tr-TR" sz="1200" dirty="0" smtClean="0">
                  <a:cs typeface="Times New Roman" pitchFamily="18" charset="0"/>
                </a:rPr>
                <a:t>ASPB</a:t>
              </a:r>
              <a:endParaRPr lang="tr-TR" dirty="0"/>
            </a:p>
          </p:txBody>
        </p:sp>
        <p:sp>
          <p:nvSpPr>
            <p:cNvPr id="30735" name="Line 25"/>
            <p:cNvSpPr>
              <a:spLocks noChangeShapeType="1"/>
            </p:cNvSpPr>
            <p:nvPr/>
          </p:nvSpPr>
          <p:spPr bwMode="auto">
            <a:xfrm>
              <a:off x="4297" y="5161"/>
              <a:ext cx="180" cy="72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tr-TR"/>
            </a:p>
          </p:txBody>
        </p:sp>
        <p:sp>
          <p:nvSpPr>
            <p:cNvPr id="30736" name="Line 24"/>
            <p:cNvSpPr>
              <a:spLocks noChangeShapeType="1"/>
            </p:cNvSpPr>
            <p:nvPr/>
          </p:nvSpPr>
          <p:spPr bwMode="auto">
            <a:xfrm>
              <a:off x="3217" y="5881"/>
              <a:ext cx="900" cy="36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tr-TR"/>
            </a:p>
          </p:txBody>
        </p:sp>
        <p:sp>
          <p:nvSpPr>
            <p:cNvPr id="30737" name="Line 23"/>
            <p:cNvSpPr>
              <a:spLocks noChangeShapeType="1"/>
            </p:cNvSpPr>
            <p:nvPr/>
          </p:nvSpPr>
          <p:spPr bwMode="auto">
            <a:xfrm flipV="1">
              <a:off x="3577" y="6781"/>
              <a:ext cx="540" cy="18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tr-TR"/>
            </a:p>
          </p:txBody>
        </p:sp>
        <p:sp>
          <p:nvSpPr>
            <p:cNvPr id="30738" name="Line 22"/>
            <p:cNvSpPr>
              <a:spLocks noChangeShapeType="1"/>
            </p:cNvSpPr>
            <p:nvPr/>
          </p:nvSpPr>
          <p:spPr bwMode="auto">
            <a:xfrm flipV="1">
              <a:off x="3577" y="7321"/>
              <a:ext cx="720" cy="108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tr-TR"/>
            </a:p>
          </p:txBody>
        </p:sp>
        <p:sp>
          <p:nvSpPr>
            <p:cNvPr id="30739" name="AutoShape 21"/>
            <p:cNvSpPr>
              <a:spLocks noChangeArrowheads="1"/>
            </p:cNvSpPr>
            <p:nvPr/>
          </p:nvSpPr>
          <p:spPr bwMode="auto">
            <a:xfrm>
              <a:off x="6097" y="4981"/>
              <a:ext cx="1620" cy="1260"/>
            </a:xfrm>
            <a:prstGeom prst="roundRect">
              <a:avLst>
                <a:gd name="adj" fmla="val 16667"/>
              </a:avLst>
            </a:prstGeom>
            <a:solidFill>
              <a:srgbClr val="FFFFFF"/>
            </a:solidFill>
            <a:ln w="9525">
              <a:solidFill>
                <a:srgbClr val="000000"/>
              </a:solidFill>
              <a:round/>
              <a:headEnd/>
              <a:tailEnd/>
            </a:ln>
          </p:spPr>
          <p:txBody>
            <a:bodyPr/>
            <a:lstStyle/>
            <a:p>
              <a:pPr eaLnBrk="0" hangingPunct="0"/>
              <a:r>
                <a:rPr lang="tr-TR" sz="1200">
                  <a:cs typeface="Times New Roman" pitchFamily="18" charset="0"/>
                </a:rPr>
                <a:t>Sosyal Çalışma Görevlisi</a:t>
              </a:r>
              <a:endParaRPr lang="tr-TR"/>
            </a:p>
          </p:txBody>
        </p:sp>
        <p:sp>
          <p:nvSpPr>
            <p:cNvPr id="30740" name="AutoShape 20"/>
            <p:cNvSpPr>
              <a:spLocks noChangeArrowheads="1"/>
            </p:cNvSpPr>
            <p:nvPr/>
          </p:nvSpPr>
          <p:spPr bwMode="auto">
            <a:xfrm>
              <a:off x="4295" y="5916"/>
              <a:ext cx="1082" cy="1440"/>
            </a:xfrm>
            <a:prstGeom prst="flowChartProcess">
              <a:avLst/>
            </a:prstGeom>
            <a:solidFill>
              <a:srgbClr val="FFFFFF"/>
            </a:solidFill>
            <a:ln w="9525">
              <a:solidFill>
                <a:srgbClr val="000000"/>
              </a:solidFill>
              <a:miter lim="800000"/>
              <a:headEnd/>
              <a:tailEnd/>
            </a:ln>
          </p:spPr>
          <p:txBody>
            <a:bodyPr/>
            <a:lstStyle/>
            <a:p>
              <a:pPr eaLnBrk="0" hangingPunct="0"/>
              <a:r>
                <a:rPr lang="tr-TR" sz="1200">
                  <a:cs typeface="Times New Roman" pitchFamily="18" charset="0"/>
                </a:rPr>
                <a:t>Çocuk hâkimi</a:t>
              </a:r>
              <a:endParaRPr lang="tr-TR"/>
            </a:p>
          </p:txBody>
        </p:sp>
        <p:cxnSp>
          <p:nvCxnSpPr>
            <p:cNvPr id="30741" name="AutoShape 19"/>
            <p:cNvCxnSpPr>
              <a:cxnSpLocks noChangeShapeType="1"/>
            </p:cNvCxnSpPr>
            <p:nvPr/>
          </p:nvCxnSpPr>
          <p:spPr bwMode="auto">
            <a:xfrm rot="-5400000">
              <a:off x="5314" y="5133"/>
              <a:ext cx="305" cy="1261"/>
            </a:xfrm>
            <a:prstGeom prst="bentConnector2">
              <a:avLst/>
            </a:prstGeom>
            <a:noFill/>
            <a:ln w="9525">
              <a:solidFill>
                <a:srgbClr val="000000"/>
              </a:solidFill>
              <a:miter lim="800000"/>
              <a:headEnd/>
              <a:tailEnd type="triangle" w="med" len="med"/>
            </a:ln>
            <a:extLst>
              <a:ext uri="{909E8E84-426E-40DD-AFC4-6F175D3DCCD1}">
                <a14:hiddenFill xmlns="" xmlns:a14="http://schemas.microsoft.com/office/drawing/2010/main">
                  <a:noFill/>
                </a14:hiddenFill>
              </a:ext>
            </a:extLst>
          </p:spPr>
        </p:cxnSp>
        <p:cxnSp>
          <p:nvCxnSpPr>
            <p:cNvPr id="30742" name="AutoShape 18"/>
            <p:cNvCxnSpPr>
              <a:cxnSpLocks noChangeShapeType="1"/>
            </p:cNvCxnSpPr>
            <p:nvPr/>
          </p:nvCxnSpPr>
          <p:spPr bwMode="auto">
            <a:xfrm rot="5400000">
              <a:off x="5944" y="5674"/>
              <a:ext cx="395" cy="1530"/>
            </a:xfrm>
            <a:prstGeom prst="bentConnector2">
              <a:avLst/>
            </a:prstGeom>
            <a:noFill/>
            <a:ln w="9525">
              <a:solidFill>
                <a:srgbClr val="000000"/>
              </a:solidFill>
              <a:miter lim="800000"/>
              <a:headEnd/>
              <a:tailEnd type="triangle" w="med" len="med"/>
            </a:ln>
            <a:extLst>
              <a:ext uri="{909E8E84-426E-40DD-AFC4-6F175D3DCCD1}">
                <a14:hiddenFill xmlns="" xmlns:a14="http://schemas.microsoft.com/office/drawing/2010/main">
                  <a:noFill/>
                </a14:hiddenFill>
              </a:ext>
            </a:extLst>
          </p:spPr>
        </p:cxnSp>
        <p:cxnSp>
          <p:nvCxnSpPr>
            <p:cNvPr id="30743" name="AutoShape 17"/>
            <p:cNvCxnSpPr>
              <a:cxnSpLocks noChangeShapeType="1"/>
            </p:cNvCxnSpPr>
            <p:nvPr/>
          </p:nvCxnSpPr>
          <p:spPr bwMode="auto">
            <a:xfrm rot="16200000" flipH="1">
              <a:off x="6024" y="6168"/>
              <a:ext cx="685" cy="3061"/>
            </a:xfrm>
            <a:prstGeom prst="bentConnector2">
              <a:avLst/>
            </a:prstGeom>
            <a:noFill/>
            <a:ln w="9525">
              <a:solidFill>
                <a:srgbClr val="000000"/>
              </a:solidFill>
              <a:miter lim="800000"/>
              <a:headEnd/>
              <a:tailEnd type="triangle" w="med" len="med"/>
            </a:ln>
            <a:extLst>
              <a:ext uri="{909E8E84-426E-40DD-AFC4-6F175D3DCCD1}">
                <a14:hiddenFill xmlns="" xmlns:a14="http://schemas.microsoft.com/office/drawing/2010/main">
                  <a:noFill/>
                </a14:hiddenFill>
              </a:ext>
            </a:extLst>
          </p:spPr>
        </p:cxnSp>
        <p:sp>
          <p:nvSpPr>
            <p:cNvPr id="30744" name="Line 16"/>
            <p:cNvSpPr>
              <a:spLocks noChangeShapeType="1"/>
            </p:cNvSpPr>
            <p:nvPr/>
          </p:nvSpPr>
          <p:spPr bwMode="auto">
            <a:xfrm>
              <a:off x="7897" y="5521"/>
              <a:ext cx="1" cy="306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tr-TR"/>
            </a:p>
          </p:txBody>
        </p:sp>
        <p:sp>
          <p:nvSpPr>
            <p:cNvPr id="30745" name="Line 15"/>
            <p:cNvSpPr>
              <a:spLocks noChangeShapeType="1"/>
            </p:cNvSpPr>
            <p:nvPr/>
          </p:nvSpPr>
          <p:spPr bwMode="auto">
            <a:xfrm>
              <a:off x="7897" y="5521"/>
              <a:ext cx="720" cy="1"/>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tr-TR"/>
            </a:p>
          </p:txBody>
        </p:sp>
        <p:sp>
          <p:nvSpPr>
            <p:cNvPr id="30746" name="Line 14"/>
            <p:cNvSpPr>
              <a:spLocks noChangeShapeType="1"/>
            </p:cNvSpPr>
            <p:nvPr/>
          </p:nvSpPr>
          <p:spPr bwMode="auto">
            <a:xfrm>
              <a:off x="7897" y="6420"/>
              <a:ext cx="720" cy="1"/>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tr-TR"/>
            </a:p>
          </p:txBody>
        </p:sp>
        <p:sp>
          <p:nvSpPr>
            <p:cNvPr id="30747" name="Line 13"/>
            <p:cNvSpPr>
              <a:spLocks noChangeShapeType="1"/>
            </p:cNvSpPr>
            <p:nvPr/>
          </p:nvSpPr>
          <p:spPr bwMode="auto">
            <a:xfrm>
              <a:off x="7897" y="7320"/>
              <a:ext cx="720" cy="1"/>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tr-TR"/>
            </a:p>
          </p:txBody>
        </p:sp>
        <p:sp>
          <p:nvSpPr>
            <p:cNvPr id="30748" name="Line 12"/>
            <p:cNvSpPr>
              <a:spLocks noChangeShapeType="1"/>
            </p:cNvSpPr>
            <p:nvPr/>
          </p:nvSpPr>
          <p:spPr bwMode="auto">
            <a:xfrm>
              <a:off x="7897" y="8581"/>
              <a:ext cx="720" cy="1"/>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tr-TR"/>
            </a:p>
          </p:txBody>
        </p:sp>
        <p:cxnSp>
          <p:nvCxnSpPr>
            <p:cNvPr id="30749" name="AutoShape 11"/>
            <p:cNvCxnSpPr>
              <a:cxnSpLocks noChangeShapeType="1"/>
            </p:cNvCxnSpPr>
            <p:nvPr/>
          </p:nvCxnSpPr>
          <p:spPr bwMode="auto">
            <a:xfrm>
              <a:off x="5737" y="8041"/>
              <a:ext cx="4860" cy="2340"/>
            </a:xfrm>
            <a:prstGeom prst="bentConnector3">
              <a:avLst>
                <a:gd name="adj1" fmla="val 0"/>
              </a:avLst>
            </a:prstGeom>
            <a:noFill/>
            <a:ln w="9525">
              <a:solidFill>
                <a:srgbClr val="000000"/>
              </a:solidFill>
              <a:miter lim="800000"/>
              <a:headEnd/>
              <a:tailEnd type="triangle" w="med" len="med"/>
            </a:ln>
            <a:extLst>
              <a:ext uri="{909E8E84-426E-40DD-AFC4-6F175D3DCCD1}">
                <a14:hiddenFill xmlns="" xmlns:a14="http://schemas.microsoft.com/office/drawing/2010/main">
                  <a:noFill/>
                </a14:hiddenFill>
              </a:ext>
            </a:extLst>
          </p:spPr>
        </p:cxnSp>
        <p:sp>
          <p:nvSpPr>
            <p:cNvPr id="30750" name="Line 10"/>
            <p:cNvSpPr>
              <a:spLocks noChangeShapeType="1"/>
            </p:cNvSpPr>
            <p:nvPr/>
          </p:nvSpPr>
          <p:spPr bwMode="auto">
            <a:xfrm flipV="1">
              <a:off x="10597" y="5341"/>
              <a:ext cx="1" cy="504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tr-TR"/>
            </a:p>
          </p:txBody>
        </p:sp>
        <p:sp>
          <p:nvSpPr>
            <p:cNvPr id="30751" name="Line 9"/>
            <p:cNvSpPr>
              <a:spLocks noChangeShapeType="1"/>
            </p:cNvSpPr>
            <p:nvPr/>
          </p:nvSpPr>
          <p:spPr bwMode="auto">
            <a:xfrm flipH="1">
              <a:off x="9697" y="5341"/>
              <a:ext cx="900" cy="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tr-TR"/>
            </a:p>
          </p:txBody>
        </p:sp>
        <p:sp>
          <p:nvSpPr>
            <p:cNvPr id="30752" name="Line 8"/>
            <p:cNvSpPr>
              <a:spLocks noChangeShapeType="1"/>
            </p:cNvSpPr>
            <p:nvPr/>
          </p:nvSpPr>
          <p:spPr bwMode="auto">
            <a:xfrm flipH="1">
              <a:off x="9697" y="6421"/>
              <a:ext cx="900" cy="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tr-TR"/>
            </a:p>
          </p:txBody>
        </p:sp>
        <p:sp>
          <p:nvSpPr>
            <p:cNvPr id="30753" name="Line 7"/>
            <p:cNvSpPr>
              <a:spLocks noChangeShapeType="1"/>
            </p:cNvSpPr>
            <p:nvPr/>
          </p:nvSpPr>
          <p:spPr bwMode="auto">
            <a:xfrm flipH="1">
              <a:off x="9877" y="7321"/>
              <a:ext cx="720" cy="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tr-TR"/>
            </a:p>
          </p:txBody>
        </p:sp>
        <p:sp>
          <p:nvSpPr>
            <p:cNvPr id="30754" name="Line 6"/>
            <p:cNvSpPr>
              <a:spLocks noChangeShapeType="1"/>
            </p:cNvSpPr>
            <p:nvPr/>
          </p:nvSpPr>
          <p:spPr bwMode="auto">
            <a:xfrm flipH="1">
              <a:off x="10417" y="8581"/>
              <a:ext cx="180" cy="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tr-TR"/>
            </a:p>
          </p:txBody>
        </p:sp>
        <p:sp>
          <p:nvSpPr>
            <p:cNvPr id="30755" name="AutoShape 5"/>
            <p:cNvSpPr>
              <a:spLocks noChangeArrowheads="1"/>
            </p:cNvSpPr>
            <p:nvPr/>
          </p:nvSpPr>
          <p:spPr bwMode="auto">
            <a:xfrm>
              <a:off x="7537" y="10021"/>
              <a:ext cx="1620" cy="900"/>
            </a:xfrm>
            <a:prstGeom prst="flowChartTerminator">
              <a:avLst/>
            </a:prstGeom>
            <a:solidFill>
              <a:srgbClr val="FFFFFF"/>
            </a:solidFill>
            <a:ln w="9525">
              <a:solidFill>
                <a:srgbClr val="000000"/>
              </a:solidFill>
              <a:miter lim="800000"/>
              <a:headEnd/>
              <a:tailEnd/>
            </a:ln>
          </p:spPr>
          <p:txBody>
            <a:bodyPr/>
            <a:lstStyle/>
            <a:p>
              <a:pPr eaLnBrk="0" hangingPunct="0"/>
              <a:r>
                <a:rPr lang="tr-TR" sz="1200">
                  <a:cs typeface="Times New Roman" pitchFamily="18" charset="0"/>
                </a:rPr>
                <a:t>Denetim kararı</a:t>
              </a:r>
              <a:endParaRPr lang="tr-TR"/>
            </a:p>
          </p:txBody>
        </p:sp>
      </p:grpSp>
      <p:sp>
        <p:nvSpPr>
          <p:cNvPr id="30726" name="Text Box 39"/>
          <p:cNvSpPr txBox="1">
            <a:spLocks noChangeArrowheads="1"/>
          </p:cNvSpPr>
          <p:nvPr/>
        </p:nvSpPr>
        <p:spPr bwMode="auto">
          <a:xfrm>
            <a:off x="5975740" y="2389659"/>
            <a:ext cx="685800" cy="4572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tr-TR" sz="1100">
                <a:latin typeface="Calibri" pitchFamily="34" charset="0"/>
              </a:rPr>
              <a:t>Sağlık kurumu</a:t>
            </a:r>
            <a:endParaRPr lang="tr-TR"/>
          </a:p>
        </p:txBody>
      </p:sp>
      <p:sp>
        <p:nvSpPr>
          <p:cNvPr id="30727" name="Text Box 40"/>
          <p:cNvSpPr txBox="1">
            <a:spLocks noChangeArrowheads="1"/>
          </p:cNvSpPr>
          <p:nvPr/>
        </p:nvSpPr>
        <p:spPr bwMode="auto">
          <a:xfrm>
            <a:off x="5988912" y="3062759"/>
            <a:ext cx="685800" cy="4572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tr-TR" sz="1100">
                <a:latin typeface="Calibri" pitchFamily="34" charset="0"/>
              </a:rPr>
              <a:t>Eğitim kurumu</a:t>
            </a:r>
            <a:endParaRPr lang="tr-TR"/>
          </a:p>
        </p:txBody>
      </p:sp>
      <p:sp>
        <p:nvSpPr>
          <p:cNvPr id="30728" name="Text Box 41"/>
          <p:cNvSpPr txBox="1">
            <a:spLocks noChangeArrowheads="1"/>
          </p:cNvSpPr>
          <p:nvPr/>
        </p:nvSpPr>
        <p:spPr bwMode="auto">
          <a:xfrm>
            <a:off x="6000750" y="3589011"/>
            <a:ext cx="714375" cy="5715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tr-TR" sz="1100">
                <a:latin typeface="Calibri" pitchFamily="34" charset="0"/>
              </a:rPr>
              <a:t>Koruma kurumu</a:t>
            </a:r>
            <a:endParaRPr lang="tr-TR"/>
          </a:p>
        </p:txBody>
      </p:sp>
      <p:sp>
        <p:nvSpPr>
          <p:cNvPr id="30729" name="Text Box 42"/>
          <p:cNvSpPr txBox="1">
            <a:spLocks noChangeArrowheads="1"/>
          </p:cNvSpPr>
          <p:nvPr/>
        </p:nvSpPr>
        <p:spPr bwMode="auto">
          <a:xfrm>
            <a:off x="6014566" y="4332759"/>
            <a:ext cx="1000125" cy="6858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tr-TR" sz="1100">
                <a:latin typeface="Calibri" pitchFamily="34" charset="0"/>
              </a:rPr>
              <a:t>Danışmanlık hizmeti veren kuruluşlar</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25"/>
                                        </p:tgtEl>
                                        <p:attrNameLst>
                                          <p:attrName>style.visibility</p:attrName>
                                        </p:attrNameLst>
                                      </p:cBhvr>
                                      <p:to>
                                        <p:strVal val="visible"/>
                                      </p:to>
                                    </p:set>
                                    <p:animEffect transition="in" filter="fade">
                                      <p:cBhvr>
                                        <p:cTn id="12" dur="1000"/>
                                        <p:tgtEl>
                                          <p:spTgt spid="30725"/>
                                        </p:tgtEl>
                                      </p:cBhvr>
                                    </p:animEffect>
                                    <p:anim calcmode="lin" valueType="num">
                                      <p:cBhvr>
                                        <p:cTn id="13" dur="1000" fill="hold"/>
                                        <p:tgtEl>
                                          <p:spTgt spid="30725"/>
                                        </p:tgtEl>
                                        <p:attrNameLst>
                                          <p:attrName>ppt_x</p:attrName>
                                        </p:attrNameLst>
                                      </p:cBhvr>
                                      <p:tavLst>
                                        <p:tav tm="0">
                                          <p:val>
                                            <p:strVal val="#ppt_x"/>
                                          </p:val>
                                        </p:tav>
                                        <p:tav tm="100000">
                                          <p:val>
                                            <p:strVal val="#ppt_x"/>
                                          </p:val>
                                        </p:tav>
                                      </p:tavLst>
                                    </p:anim>
                                    <p:anim calcmode="lin" valueType="num">
                                      <p:cBhvr>
                                        <p:cTn id="14" dur="1000" fill="hold"/>
                                        <p:tgtEl>
                                          <p:spTgt spid="307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0" y="1066800"/>
            <a:ext cx="8229600" cy="995363"/>
          </a:xfrm>
        </p:spPr>
        <p:txBody>
          <a:bodyPr/>
          <a:lstStyle/>
          <a:p>
            <a:r>
              <a:rPr lang="tr-TR" sz="4000" dirty="0" smtClean="0"/>
              <a:t>Kararı Verebilecek </a:t>
            </a:r>
            <a:r>
              <a:rPr lang="tr-TR" sz="4000" dirty="0"/>
              <a:t>M</a:t>
            </a:r>
            <a:r>
              <a:rPr lang="tr-TR" sz="4000" dirty="0" smtClean="0"/>
              <a:t>ahkemeler</a:t>
            </a:r>
          </a:p>
        </p:txBody>
      </p:sp>
      <p:sp>
        <p:nvSpPr>
          <p:cNvPr id="31747" name="Content Placeholder 2"/>
          <p:cNvSpPr>
            <a:spLocks noGrp="1"/>
          </p:cNvSpPr>
          <p:nvPr>
            <p:ph idx="4294967295"/>
          </p:nvPr>
        </p:nvSpPr>
        <p:spPr>
          <a:xfrm>
            <a:off x="609600" y="2209800"/>
            <a:ext cx="8229600" cy="4389437"/>
          </a:xfrm>
        </p:spPr>
        <p:txBody>
          <a:bodyPr/>
          <a:lstStyle/>
          <a:p>
            <a:r>
              <a:rPr lang="tr-TR" b="1" i="1" u="sng" dirty="0" smtClean="0">
                <a:solidFill>
                  <a:srgbClr val="FF0000"/>
                </a:solidFill>
                <a:effectLst>
                  <a:outerShdw blurRad="38100" dist="38100" dir="2700000" algn="tl">
                    <a:srgbClr val="000000">
                      <a:alpha val="43137"/>
                    </a:srgbClr>
                  </a:outerShdw>
                </a:effectLst>
              </a:rPr>
              <a:t>Çocuk mahkemeleri  : </a:t>
            </a:r>
            <a:r>
              <a:rPr lang="tr-TR" dirty="0" smtClean="0"/>
              <a:t>Korunma ihtiyacı olan çocuklarla ilgili  + gerekirse velayet / vesayet / kayyımlık/ nafaka ilişkisi kurma konusunda da yetkili </a:t>
            </a:r>
          </a:p>
          <a:p>
            <a:r>
              <a:rPr lang="tr-TR" b="1" i="1" u="sng" dirty="0" smtClean="0">
                <a:solidFill>
                  <a:srgbClr val="FF0000"/>
                </a:solidFill>
                <a:effectLst>
                  <a:outerShdw blurRad="38100" dist="38100" dir="2700000" algn="tl">
                    <a:srgbClr val="000000">
                      <a:alpha val="43137"/>
                    </a:srgbClr>
                  </a:outerShdw>
                </a:effectLst>
              </a:rPr>
              <a:t>Aile Mahkemeleri :  </a:t>
            </a:r>
            <a:r>
              <a:rPr lang="tr-TR" dirty="0" smtClean="0"/>
              <a:t>Aile hukukundan doğan uyuşmazlıklar ve ailenin korunması kapsamında tedbirler </a:t>
            </a:r>
          </a:p>
          <a:p>
            <a:r>
              <a:rPr lang="tr-TR" b="1" i="1" u="sng" dirty="0" smtClean="0">
                <a:solidFill>
                  <a:srgbClr val="FF0000"/>
                </a:solidFill>
                <a:effectLst>
                  <a:outerShdw blurRad="38100" dist="38100" dir="2700000" algn="tl">
                    <a:srgbClr val="000000">
                      <a:alpha val="43137"/>
                    </a:srgbClr>
                  </a:outerShdw>
                </a:effectLst>
              </a:rPr>
              <a:t>Asliye Hukuk Mahkemeleri : </a:t>
            </a:r>
            <a:r>
              <a:rPr lang="tr-TR" dirty="0" smtClean="0"/>
              <a:t>Çocuk ve aile mahkemesi bulunmayan yerlerde tedbir kararlarını almak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fade">
                                      <p:cBhvr>
                                        <p:cTn id="12" dur="1000"/>
                                        <p:tgtEl>
                                          <p:spTgt spid="31747">
                                            <p:txEl>
                                              <p:pRg st="0" end="0"/>
                                            </p:txEl>
                                          </p:spTgt>
                                        </p:tgtEl>
                                      </p:cBhvr>
                                    </p:animEffect>
                                    <p:anim calcmode="lin" valueType="num">
                                      <p:cBhvr>
                                        <p:cTn id="13" dur="1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17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1747">
                                            <p:txEl>
                                              <p:pRg st="1" end="1"/>
                                            </p:txEl>
                                          </p:spTgt>
                                        </p:tgtEl>
                                        <p:attrNameLst>
                                          <p:attrName>style.visibility</p:attrName>
                                        </p:attrNameLst>
                                      </p:cBhvr>
                                      <p:to>
                                        <p:strVal val="visible"/>
                                      </p:to>
                                    </p:set>
                                    <p:animEffect transition="in" filter="fade">
                                      <p:cBhvr>
                                        <p:cTn id="19" dur="1000"/>
                                        <p:tgtEl>
                                          <p:spTgt spid="31747">
                                            <p:txEl>
                                              <p:pRg st="1" end="1"/>
                                            </p:txEl>
                                          </p:spTgt>
                                        </p:tgtEl>
                                      </p:cBhvr>
                                    </p:animEffect>
                                    <p:anim calcmode="lin" valueType="num">
                                      <p:cBhvr>
                                        <p:cTn id="20" dur="10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17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1747">
                                            <p:txEl>
                                              <p:pRg st="2" end="2"/>
                                            </p:txEl>
                                          </p:spTgt>
                                        </p:tgtEl>
                                        <p:attrNameLst>
                                          <p:attrName>style.visibility</p:attrName>
                                        </p:attrNameLst>
                                      </p:cBhvr>
                                      <p:to>
                                        <p:strVal val="visible"/>
                                      </p:to>
                                    </p:set>
                                    <p:animEffect transition="in" filter="fade">
                                      <p:cBhvr>
                                        <p:cTn id="26" dur="1000"/>
                                        <p:tgtEl>
                                          <p:spTgt spid="31747">
                                            <p:txEl>
                                              <p:pRg st="2" end="2"/>
                                            </p:txEl>
                                          </p:spTgt>
                                        </p:tgtEl>
                                      </p:cBhvr>
                                    </p:animEffect>
                                    <p:anim calcmode="lin" valueType="num">
                                      <p:cBhvr>
                                        <p:cTn id="27" dur="10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174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1219200"/>
            <a:ext cx="8229600" cy="1143000"/>
          </a:xfrm>
          <a:prstGeom prst="rect">
            <a:avLst/>
          </a:prstGeom>
        </p:spPr>
        <p:txBody>
          <a:bodyPr/>
          <a:lstStyle/>
          <a:p>
            <a:pPr algn="ctr"/>
            <a:r>
              <a:rPr lang="tr-TR" dirty="0" smtClean="0"/>
              <a:t>Kontrat</a:t>
            </a:r>
            <a:endParaRPr lang="tr-TR" dirty="0"/>
          </a:p>
        </p:txBody>
      </p:sp>
      <p:graphicFrame>
        <p:nvGraphicFramePr>
          <p:cNvPr id="5" name="İçerik Yer Tutucusu 4"/>
          <p:cNvGraphicFramePr>
            <a:graphicFrameLocks noGrp="1"/>
          </p:cNvGraphicFramePr>
          <p:nvPr>
            <p:ph idx="4294967295"/>
            <p:extLst>
              <p:ext uri="{D42A27DB-BD31-4B8C-83A1-F6EECF244321}">
                <p14:modId xmlns="" xmlns:p14="http://schemas.microsoft.com/office/powerpoint/2010/main" val="3162476372"/>
              </p:ext>
            </p:extLst>
          </p:nvPr>
        </p:nvGraphicFramePr>
        <p:xfrm>
          <a:off x="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737514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0" y="1146175"/>
            <a:ext cx="8229600" cy="1143000"/>
          </a:xfrm>
        </p:spPr>
        <p:txBody>
          <a:bodyPr/>
          <a:lstStyle/>
          <a:p>
            <a:r>
              <a:rPr lang="tr-TR" dirty="0" smtClean="0"/>
              <a:t>Tedbir Kararının Kapsamı</a:t>
            </a:r>
          </a:p>
        </p:txBody>
      </p:sp>
      <p:sp>
        <p:nvSpPr>
          <p:cNvPr id="32771" name="Content Placeholder 2"/>
          <p:cNvSpPr>
            <a:spLocks noGrp="1"/>
          </p:cNvSpPr>
          <p:nvPr>
            <p:ph idx="4294967295"/>
          </p:nvPr>
        </p:nvSpPr>
        <p:spPr>
          <a:xfrm>
            <a:off x="914400" y="2276475"/>
            <a:ext cx="8229600" cy="3798888"/>
          </a:xfrm>
        </p:spPr>
        <p:txBody>
          <a:bodyPr/>
          <a:lstStyle/>
          <a:p>
            <a:r>
              <a:rPr lang="tr-TR" dirty="0" smtClean="0"/>
              <a:t>Koruyucu ve destekleyici tedbirlerden bir veya birkaçı</a:t>
            </a:r>
          </a:p>
          <a:p>
            <a:r>
              <a:rPr lang="tr-TR" dirty="0" smtClean="0"/>
              <a:t> Denetim kararı </a:t>
            </a:r>
          </a:p>
          <a:p>
            <a:r>
              <a:rPr lang="tr-TR" dirty="0" smtClean="0"/>
              <a:t>Velayetin kısıtlanması </a:t>
            </a:r>
          </a:p>
          <a:p>
            <a:r>
              <a:rPr lang="tr-TR" dirty="0" smtClean="0"/>
              <a:t>Velayetin kaldırılması </a:t>
            </a:r>
          </a:p>
          <a:p>
            <a:r>
              <a:rPr lang="tr-TR" dirty="0" smtClean="0"/>
              <a:t>Ailenin Korunmasına yönelik tedbirler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fade">
                                      <p:cBhvr>
                                        <p:cTn id="12" dur="1000"/>
                                        <p:tgtEl>
                                          <p:spTgt spid="32771">
                                            <p:txEl>
                                              <p:pRg st="0" end="0"/>
                                            </p:txEl>
                                          </p:spTgt>
                                        </p:tgtEl>
                                      </p:cBhvr>
                                    </p:animEffect>
                                    <p:anim calcmode="lin" valueType="num">
                                      <p:cBhvr>
                                        <p:cTn id="13"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27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2771">
                                            <p:txEl>
                                              <p:pRg st="1" end="1"/>
                                            </p:txEl>
                                          </p:spTgt>
                                        </p:tgtEl>
                                        <p:attrNameLst>
                                          <p:attrName>style.visibility</p:attrName>
                                        </p:attrNameLst>
                                      </p:cBhvr>
                                      <p:to>
                                        <p:strVal val="visible"/>
                                      </p:to>
                                    </p:set>
                                    <p:animEffect transition="in" filter="fade">
                                      <p:cBhvr>
                                        <p:cTn id="19" dur="1000"/>
                                        <p:tgtEl>
                                          <p:spTgt spid="32771">
                                            <p:txEl>
                                              <p:pRg st="1" end="1"/>
                                            </p:txEl>
                                          </p:spTgt>
                                        </p:tgtEl>
                                      </p:cBhvr>
                                    </p:animEffect>
                                    <p:anim calcmode="lin" valueType="num">
                                      <p:cBhvr>
                                        <p:cTn id="20"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27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2771">
                                            <p:txEl>
                                              <p:pRg st="2" end="2"/>
                                            </p:txEl>
                                          </p:spTgt>
                                        </p:tgtEl>
                                        <p:attrNameLst>
                                          <p:attrName>style.visibility</p:attrName>
                                        </p:attrNameLst>
                                      </p:cBhvr>
                                      <p:to>
                                        <p:strVal val="visible"/>
                                      </p:to>
                                    </p:set>
                                    <p:animEffect transition="in" filter="fade">
                                      <p:cBhvr>
                                        <p:cTn id="26" dur="1000"/>
                                        <p:tgtEl>
                                          <p:spTgt spid="32771">
                                            <p:txEl>
                                              <p:pRg st="2" end="2"/>
                                            </p:txEl>
                                          </p:spTgt>
                                        </p:tgtEl>
                                      </p:cBhvr>
                                    </p:animEffect>
                                    <p:anim calcmode="lin" valueType="num">
                                      <p:cBhvr>
                                        <p:cTn id="27" dur="1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27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2771">
                                            <p:txEl>
                                              <p:pRg st="3" end="3"/>
                                            </p:txEl>
                                          </p:spTgt>
                                        </p:tgtEl>
                                        <p:attrNameLst>
                                          <p:attrName>style.visibility</p:attrName>
                                        </p:attrNameLst>
                                      </p:cBhvr>
                                      <p:to>
                                        <p:strVal val="visible"/>
                                      </p:to>
                                    </p:set>
                                    <p:animEffect transition="in" filter="fade">
                                      <p:cBhvr>
                                        <p:cTn id="33" dur="1000"/>
                                        <p:tgtEl>
                                          <p:spTgt spid="32771">
                                            <p:txEl>
                                              <p:pRg st="3" end="3"/>
                                            </p:txEl>
                                          </p:spTgt>
                                        </p:tgtEl>
                                      </p:cBhvr>
                                    </p:animEffect>
                                    <p:anim calcmode="lin" valueType="num">
                                      <p:cBhvr>
                                        <p:cTn id="34" dur="10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27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2771">
                                            <p:txEl>
                                              <p:pRg st="4" end="4"/>
                                            </p:txEl>
                                          </p:spTgt>
                                        </p:tgtEl>
                                        <p:attrNameLst>
                                          <p:attrName>style.visibility</p:attrName>
                                        </p:attrNameLst>
                                      </p:cBhvr>
                                      <p:to>
                                        <p:strVal val="visible"/>
                                      </p:to>
                                    </p:set>
                                    <p:animEffect transition="in" filter="fade">
                                      <p:cBhvr>
                                        <p:cTn id="40" dur="1000"/>
                                        <p:tgtEl>
                                          <p:spTgt spid="32771">
                                            <p:txEl>
                                              <p:pRg st="4" end="4"/>
                                            </p:txEl>
                                          </p:spTgt>
                                        </p:tgtEl>
                                      </p:cBhvr>
                                    </p:animEffect>
                                    <p:anim calcmode="lin" valueType="num">
                                      <p:cBhvr>
                                        <p:cTn id="41" dur="10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27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0" y="1133475"/>
            <a:ext cx="8229600" cy="923925"/>
          </a:xfrm>
        </p:spPr>
        <p:txBody>
          <a:bodyPr/>
          <a:lstStyle/>
          <a:p>
            <a:r>
              <a:rPr lang="tr-TR" sz="3600" dirty="0" smtClean="0"/>
              <a:t>Tedbirleri Uygulayacak Kurumlar</a:t>
            </a:r>
          </a:p>
        </p:txBody>
      </p:sp>
      <p:sp>
        <p:nvSpPr>
          <p:cNvPr id="33795" name="Content Placeholder 2"/>
          <p:cNvSpPr>
            <a:spLocks noGrp="1"/>
          </p:cNvSpPr>
          <p:nvPr>
            <p:ph idx="4294967295"/>
          </p:nvPr>
        </p:nvSpPr>
        <p:spPr>
          <a:xfrm>
            <a:off x="533400" y="2209800"/>
            <a:ext cx="8229600" cy="4389437"/>
          </a:xfrm>
        </p:spPr>
        <p:txBody>
          <a:bodyPr/>
          <a:lstStyle/>
          <a:p>
            <a:pPr>
              <a:buFont typeface="Wingdings" pitchFamily="2" charset="2"/>
              <a:buNone/>
            </a:pPr>
            <a:r>
              <a:rPr lang="tr-TR" u="sng" dirty="0" smtClean="0"/>
              <a:t>Danışmanlık  Tedbirleri </a:t>
            </a:r>
          </a:p>
          <a:p>
            <a:r>
              <a:rPr lang="tr-TR" b="1" i="1" u="sng" dirty="0" smtClean="0">
                <a:solidFill>
                  <a:srgbClr val="FF0000"/>
                </a:solidFill>
                <a:effectLst>
                  <a:outerShdw blurRad="38100" dist="38100" dir="2700000" algn="tl">
                    <a:srgbClr val="000000">
                      <a:alpha val="43137"/>
                    </a:srgbClr>
                  </a:outerShdw>
                </a:effectLst>
              </a:rPr>
              <a:t>MEB   </a:t>
            </a:r>
            <a:r>
              <a:rPr lang="tr-TR" dirty="0" smtClean="0"/>
              <a:t>(RAM, rehber öğretmen/psikolojik danışmanlar) </a:t>
            </a:r>
          </a:p>
          <a:p>
            <a:r>
              <a:rPr lang="tr-TR" b="1" i="1" u="sng" dirty="0" smtClean="0">
                <a:solidFill>
                  <a:srgbClr val="FF0000"/>
                </a:solidFill>
                <a:effectLst>
                  <a:outerShdw blurRad="38100" dist="38100" dir="2700000" algn="tl">
                    <a:srgbClr val="000000">
                      <a:alpha val="43137"/>
                    </a:srgbClr>
                  </a:outerShdw>
                </a:effectLst>
              </a:rPr>
              <a:t>ASPB </a:t>
            </a:r>
            <a:r>
              <a:rPr lang="tr-TR" dirty="0" smtClean="0"/>
              <a:t> (Çocuk ve gençlik merkezleri, Toplum ve aile danışma merkezleri, Aile danışma ve rehabilitasyon merkezleri) </a:t>
            </a:r>
          </a:p>
          <a:p>
            <a:r>
              <a:rPr lang="tr-TR" b="1" i="1" u="sng" dirty="0" smtClean="0">
                <a:solidFill>
                  <a:srgbClr val="FF0000"/>
                </a:solidFill>
                <a:effectLst>
                  <a:outerShdw blurRad="38100" dist="38100" dir="2700000" algn="tl">
                    <a:srgbClr val="000000">
                      <a:alpha val="43137"/>
                    </a:srgbClr>
                  </a:outerShdw>
                </a:effectLst>
              </a:rPr>
              <a:t>Yerel  Yönetimler </a:t>
            </a:r>
            <a:r>
              <a:rPr lang="tr-TR" dirty="0" smtClean="0"/>
              <a:t>(Çocuk/ gençlik merkezleri, özel birimler)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fade">
                                      <p:cBhvr>
                                        <p:cTn id="12" dur="1000"/>
                                        <p:tgtEl>
                                          <p:spTgt spid="33795">
                                            <p:txEl>
                                              <p:pRg st="0" end="0"/>
                                            </p:txEl>
                                          </p:spTgt>
                                        </p:tgtEl>
                                      </p:cBhvr>
                                    </p:animEffect>
                                    <p:anim calcmode="lin" valueType="num">
                                      <p:cBhvr>
                                        <p:cTn id="13"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7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3795">
                                            <p:txEl>
                                              <p:pRg st="1" end="1"/>
                                            </p:txEl>
                                          </p:spTgt>
                                        </p:tgtEl>
                                        <p:attrNameLst>
                                          <p:attrName>style.visibility</p:attrName>
                                        </p:attrNameLst>
                                      </p:cBhvr>
                                      <p:to>
                                        <p:strVal val="visible"/>
                                      </p:to>
                                    </p:set>
                                    <p:animEffect transition="in" filter="fade">
                                      <p:cBhvr>
                                        <p:cTn id="19" dur="1000"/>
                                        <p:tgtEl>
                                          <p:spTgt spid="33795">
                                            <p:txEl>
                                              <p:pRg st="1" end="1"/>
                                            </p:txEl>
                                          </p:spTgt>
                                        </p:tgtEl>
                                      </p:cBhvr>
                                    </p:animEffect>
                                    <p:anim calcmode="lin" valueType="num">
                                      <p:cBhvr>
                                        <p:cTn id="20" dur="10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37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3795">
                                            <p:txEl>
                                              <p:pRg st="2" end="2"/>
                                            </p:txEl>
                                          </p:spTgt>
                                        </p:tgtEl>
                                        <p:attrNameLst>
                                          <p:attrName>style.visibility</p:attrName>
                                        </p:attrNameLst>
                                      </p:cBhvr>
                                      <p:to>
                                        <p:strVal val="visible"/>
                                      </p:to>
                                    </p:set>
                                    <p:animEffect transition="in" filter="fade">
                                      <p:cBhvr>
                                        <p:cTn id="26" dur="1000"/>
                                        <p:tgtEl>
                                          <p:spTgt spid="33795">
                                            <p:txEl>
                                              <p:pRg st="2" end="2"/>
                                            </p:txEl>
                                          </p:spTgt>
                                        </p:tgtEl>
                                      </p:cBhvr>
                                    </p:animEffect>
                                    <p:anim calcmode="lin" valueType="num">
                                      <p:cBhvr>
                                        <p:cTn id="27" dur="10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37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3795">
                                            <p:txEl>
                                              <p:pRg st="3" end="3"/>
                                            </p:txEl>
                                          </p:spTgt>
                                        </p:tgtEl>
                                        <p:attrNameLst>
                                          <p:attrName>style.visibility</p:attrName>
                                        </p:attrNameLst>
                                      </p:cBhvr>
                                      <p:to>
                                        <p:strVal val="visible"/>
                                      </p:to>
                                    </p:set>
                                    <p:animEffect transition="in" filter="fade">
                                      <p:cBhvr>
                                        <p:cTn id="33" dur="1000"/>
                                        <p:tgtEl>
                                          <p:spTgt spid="33795">
                                            <p:txEl>
                                              <p:pRg st="3" end="3"/>
                                            </p:txEl>
                                          </p:spTgt>
                                        </p:tgtEl>
                                      </p:cBhvr>
                                    </p:animEffect>
                                    <p:anim calcmode="lin" valueType="num">
                                      <p:cBhvr>
                                        <p:cTn id="34" dur="10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379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1062038"/>
            <a:ext cx="8229600" cy="995362"/>
          </a:xfrm>
        </p:spPr>
        <p:txBody>
          <a:bodyPr/>
          <a:lstStyle/>
          <a:p>
            <a:r>
              <a:rPr lang="tr-TR" sz="3600" dirty="0" smtClean="0"/>
              <a:t>Tedbirleri Uygulayacak Kurumlar</a:t>
            </a:r>
          </a:p>
        </p:txBody>
      </p:sp>
      <p:sp>
        <p:nvSpPr>
          <p:cNvPr id="34819" name="Content Placeholder 2"/>
          <p:cNvSpPr>
            <a:spLocks noGrp="1"/>
          </p:cNvSpPr>
          <p:nvPr>
            <p:ph idx="4294967295"/>
          </p:nvPr>
        </p:nvSpPr>
        <p:spPr>
          <a:xfrm>
            <a:off x="533400" y="2133600"/>
            <a:ext cx="8229600" cy="4389437"/>
          </a:xfrm>
        </p:spPr>
        <p:txBody>
          <a:bodyPr/>
          <a:lstStyle/>
          <a:p>
            <a:pPr>
              <a:buFont typeface="Wingdings" pitchFamily="2" charset="2"/>
              <a:buNone/>
            </a:pPr>
            <a:r>
              <a:rPr lang="tr-TR" b="1" u="sng" dirty="0" smtClean="0"/>
              <a:t>Bakım / Barınma Tedbirleri</a:t>
            </a:r>
          </a:p>
          <a:p>
            <a:pPr>
              <a:buFontTx/>
              <a:buChar char="-"/>
            </a:pPr>
            <a:r>
              <a:rPr lang="tr-TR" dirty="0" smtClean="0"/>
              <a:t>Çocuk yuvaları </a:t>
            </a:r>
          </a:p>
          <a:p>
            <a:pPr>
              <a:buFontTx/>
              <a:buChar char="-"/>
            </a:pPr>
            <a:r>
              <a:rPr lang="tr-TR" dirty="0" smtClean="0"/>
              <a:t>Yetiştirme yurtları </a:t>
            </a:r>
          </a:p>
          <a:p>
            <a:pPr>
              <a:buFontTx/>
              <a:buChar char="-"/>
            </a:pPr>
            <a:r>
              <a:rPr lang="tr-TR" dirty="0" smtClean="0"/>
              <a:t>Çocuk evleri</a:t>
            </a:r>
          </a:p>
          <a:p>
            <a:pPr>
              <a:buFontTx/>
              <a:buChar char="-"/>
            </a:pPr>
            <a:r>
              <a:rPr lang="tr-TR" dirty="0" smtClean="0"/>
              <a:t>Koruma  bakım ve </a:t>
            </a:r>
            <a:r>
              <a:rPr lang="tr-TR" dirty="0" err="1" smtClean="0"/>
              <a:t>rehabilatasyon</a:t>
            </a:r>
            <a:r>
              <a:rPr lang="tr-TR" dirty="0" smtClean="0"/>
              <a:t> merkezleri </a:t>
            </a:r>
          </a:p>
          <a:p>
            <a:pPr>
              <a:buFontTx/>
              <a:buChar char="-"/>
            </a:pPr>
            <a:r>
              <a:rPr lang="tr-TR" dirty="0" smtClean="0"/>
              <a:t>Bakım ve sosyal </a:t>
            </a:r>
            <a:r>
              <a:rPr lang="tr-TR" dirty="0" err="1"/>
              <a:t>r</a:t>
            </a:r>
            <a:r>
              <a:rPr lang="tr-TR" dirty="0" err="1" smtClean="0"/>
              <a:t>ehabiltasyon</a:t>
            </a:r>
            <a:r>
              <a:rPr lang="tr-TR" dirty="0" smtClean="0"/>
              <a:t> merkezleri </a:t>
            </a:r>
          </a:p>
          <a:p>
            <a:pPr>
              <a:buFontTx/>
              <a:buChar char="-"/>
            </a:pPr>
            <a:r>
              <a:rPr lang="tr-TR" dirty="0" smtClean="0"/>
              <a:t>Özel kuruluşlar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Effect transition="in" filter="fade">
                                      <p:cBhvr>
                                        <p:cTn id="12" dur="1000"/>
                                        <p:tgtEl>
                                          <p:spTgt spid="34819">
                                            <p:txEl>
                                              <p:pRg st="0" end="0"/>
                                            </p:txEl>
                                          </p:spTgt>
                                        </p:tgtEl>
                                      </p:cBhvr>
                                    </p:animEffect>
                                    <p:anim calcmode="lin" valueType="num">
                                      <p:cBhvr>
                                        <p:cTn id="13" dur="10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48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4819">
                                            <p:txEl>
                                              <p:pRg st="1" end="1"/>
                                            </p:txEl>
                                          </p:spTgt>
                                        </p:tgtEl>
                                        <p:attrNameLst>
                                          <p:attrName>style.visibility</p:attrName>
                                        </p:attrNameLst>
                                      </p:cBhvr>
                                      <p:to>
                                        <p:strVal val="visible"/>
                                      </p:to>
                                    </p:set>
                                    <p:animEffect transition="in" filter="fade">
                                      <p:cBhvr>
                                        <p:cTn id="19" dur="1000"/>
                                        <p:tgtEl>
                                          <p:spTgt spid="34819">
                                            <p:txEl>
                                              <p:pRg st="1" end="1"/>
                                            </p:txEl>
                                          </p:spTgt>
                                        </p:tgtEl>
                                      </p:cBhvr>
                                    </p:animEffect>
                                    <p:anim calcmode="lin" valueType="num">
                                      <p:cBhvr>
                                        <p:cTn id="20" dur="10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48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4819">
                                            <p:txEl>
                                              <p:pRg st="2" end="2"/>
                                            </p:txEl>
                                          </p:spTgt>
                                        </p:tgtEl>
                                        <p:attrNameLst>
                                          <p:attrName>style.visibility</p:attrName>
                                        </p:attrNameLst>
                                      </p:cBhvr>
                                      <p:to>
                                        <p:strVal val="visible"/>
                                      </p:to>
                                    </p:set>
                                    <p:animEffect transition="in" filter="fade">
                                      <p:cBhvr>
                                        <p:cTn id="26" dur="1000"/>
                                        <p:tgtEl>
                                          <p:spTgt spid="34819">
                                            <p:txEl>
                                              <p:pRg st="2" end="2"/>
                                            </p:txEl>
                                          </p:spTgt>
                                        </p:tgtEl>
                                      </p:cBhvr>
                                    </p:animEffect>
                                    <p:anim calcmode="lin" valueType="num">
                                      <p:cBhvr>
                                        <p:cTn id="27" dur="10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48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4819">
                                            <p:txEl>
                                              <p:pRg st="3" end="3"/>
                                            </p:txEl>
                                          </p:spTgt>
                                        </p:tgtEl>
                                        <p:attrNameLst>
                                          <p:attrName>style.visibility</p:attrName>
                                        </p:attrNameLst>
                                      </p:cBhvr>
                                      <p:to>
                                        <p:strVal val="visible"/>
                                      </p:to>
                                    </p:set>
                                    <p:animEffect transition="in" filter="fade">
                                      <p:cBhvr>
                                        <p:cTn id="33" dur="1000"/>
                                        <p:tgtEl>
                                          <p:spTgt spid="34819">
                                            <p:txEl>
                                              <p:pRg st="3" end="3"/>
                                            </p:txEl>
                                          </p:spTgt>
                                        </p:tgtEl>
                                      </p:cBhvr>
                                    </p:animEffect>
                                    <p:anim calcmode="lin" valueType="num">
                                      <p:cBhvr>
                                        <p:cTn id="34" dur="10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48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4819">
                                            <p:txEl>
                                              <p:pRg st="4" end="4"/>
                                            </p:txEl>
                                          </p:spTgt>
                                        </p:tgtEl>
                                        <p:attrNameLst>
                                          <p:attrName>style.visibility</p:attrName>
                                        </p:attrNameLst>
                                      </p:cBhvr>
                                      <p:to>
                                        <p:strVal val="visible"/>
                                      </p:to>
                                    </p:set>
                                    <p:animEffect transition="in" filter="fade">
                                      <p:cBhvr>
                                        <p:cTn id="40" dur="1000"/>
                                        <p:tgtEl>
                                          <p:spTgt spid="34819">
                                            <p:txEl>
                                              <p:pRg st="4" end="4"/>
                                            </p:txEl>
                                          </p:spTgt>
                                        </p:tgtEl>
                                      </p:cBhvr>
                                    </p:animEffect>
                                    <p:anim calcmode="lin" valueType="num">
                                      <p:cBhvr>
                                        <p:cTn id="41" dur="10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48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4819">
                                            <p:txEl>
                                              <p:pRg st="5" end="5"/>
                                            </p:txEl>
                                          </p:spTgt>
                                        </p:tgtEl>
                                        <p:attrNameLst>
                                          <p:attrName>style.visibility</p:attrName>
                                        </p:attrNameLst>
                                      </p:cBhvr>
                                      <p:to>
                                        <p:strVal val="visible"/>
                                      </p:to>
                                    </p:set>
                                    <p:animEffect transition="in" filter="fade">
                                      <p:cBhvr>
                                        <p:cTn id="47" dur="1000"/>
                                        <p:tgtEl>
                                          <p:spTgt spid="34819">
                                            <p:txEl>
                                              <p:pRg st="5" end="5"/>
                                            </p:txEl>
                                          </p:spTgt>
                                        </p:tgtEl>
                                      </p:cBhvr>
                                    </p:animEffect>
                                    <p:anim calcmode="lin" valueType="num">
                                      <p:cBhvr>
                                        <p:cTn id="48" dur="10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481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4819">
                                            <p:txEl>
                                              <p:pRg st="6" end="6"/>
                                            </p:txEl>
                                          </p:spTgt>
                                        </p:tgtEl>
                                        <p:attrNameLst>
                                          <p:attrName>style.visibility</p:attrName>
                                        </p:attrNameLst>
                                      </p:cBhvr>
                                      <p:to>
                                        <p:strVal val="visible"/>
                                      </p:to>
                                    </p:set>
                                    <p:animEffect transition="in" filter="fade">
                                      <p:cBhvr>
                                        <p:cTn id="54" dur="1000"/>
                                        <p:tgtEl>
                                          <p:spTgt spid="34819">
                                            <p:txEl>
                                              <p:pRg st="6" end="6"/>
                                            </p:txEl>
                                          </p:spTgt>
                                        </p:tgtEl>
                                      </p:cBhvr>
                                    </p:animEffect>
                                    <p:anim calcmode="lin" valueType="num">
                                      <p:cBhvr>
                                        <p:cTn id="55" dur="10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481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0" y="1143000"/>
            <a:ext cx="8229600" cy="923925"/>
          </a:xfrm>
        </p:spPr>
        <p:txBody>
          <a:bodyPr/>
          <a:lstStyle/>
          <a:p>
            <a:r>
              <a:rPr lang="tr-TR" sz="3600" dirty="0" smtClean="0"/>
              <a:t>Tedbirleri Uygulayacak Kurumlar </a:t>
            </a:r>
          </a:p>
        </p:txBody>
      </p:sp>
      <p:sp>
        <p:nvSpPr>
          <p:cNvPr id="35843" name="Content Placeholder 2"/>
          <p:cNvSpPr>
            <a:spLocks noGrp="1"/>
          </p:cNvSpPr>
          <p:nvPr>
            <p:ph idx="4294967295"/>
          </p:nvPr>
        </p:nvSpPr>
        <p:spPr>
          <a:xfrm>
            <a:off x="685800" y="2376488"/>
            <a:ext cx="8229600" cy="4389437"/>
          </a:xfrm>
        </p:spPr>
        <p:txBody>
          <a:bodyPr/>
          <a:lstStyle/>
          <a:p>
            <a:pPr>
              <a:buFont typeface="Wingdings" pitchFamily="2" charset="2"/>
              <a:buNone/>
            </a:pPr>
            <a:r>
              <a:rPr lang="tr-TR" b="1" u="sng" dirty="0" smtClean="0"/>
              <a:t>Sağlık Tedbiri</a:t>
            </a:r>
          </a:p>
          <a:p>
            <a:pPr>
              <a:buFont typeface="Wingdings" pitchFamily="2" charset="2"/>
              <a:buNone/>
            </a:pPr>
            <a:r>
              <a:rPr lang="tr-TR" dirty="0" smtClean="0"/>
              <a:t>Çocuğun ihtiyacına uygun sağlık kuruluşları </a:t>
            </a:r>
          </a:p>
          <a:p>
            <a:pPr>
              <a:buFont typeface="Wingdings" pitchFamily="2" charset="2"/>
              <a:buNone/>
            </a:pPr>
            <a:r>
              <a:rPr lang="tr-TR" dirty="0" smtClean="0"/>
              <a:t>* Başvuru il  sağlık müdürlüğünce sağlanacaktır.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Effect transition="in" filter="fade">
                                      <p:cBhvr>
                                        <p:cTn id="12" dur="1000"/>
                                        <p:tgtEl>
                                          <p:spTgt spid="35843">
                                            <p:txEl>
                                              <p:pRg st="0" end="0"/>
                                            </p:txEl>
                                          </p:spTgt>
                                        </p:tgtEl>
                                      </p:cBhvr>
                                    </p:animEffect>
                                    <p:anim calcmode="lin" valueType="num">
                                      <p:cBhvr>
                                        <p:cTn id="13" dur="10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58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843">
                                            <p:txEl>
                                              <p:pRg st="1" end="1"/>
                                            </p:txEl>
                                          </p:spTgt>
                                        </p:tgtEl>
                                        <p:attrNameLst>
                                          <p:attrName>style.visibility</p:attrName>
                                        </p:attrNameLst>
                                      </p:cBhvr>
                                      <p:to>
                                        <p:strVal val="visible"/>
                                      </p:to>
                                    </p:set>
                                    <p:animEffect transition="in" filter="fade">
                                      <p:cBhvr>
                                        <p:cTn id="19" dur="1000"/>
                                        <p:tgtEl>
                                          <p:spTgt spid="35843">
                                            <p:txEl>
                                              <p:pRg st="1" end="1"/>
                                            </p:txEl>
                                          </p:spTgt>
                                        </p:tgtEl>
                                      </p:cBhvr>
                                    </p:animEffect>
                                    <p:anim calcmode="lin" valueType="num">
                                      <p:cBhvr>
                                        <p:cTn id="20" dur="10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58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5843">
                                            <p:txEl>
                                              <p:pRg st="2" end="2"/>
                                            </p:txEl>
                                          </p:spTgt>
                                        </p:tgtEl>
                                        <p:attrNameLst>
                                          <p:attrName>style.visibility</p:attrName>
                                        </p:attrNameLst>
                                      </p:cBhvr>
                                      <p:to>
                                        <p:strVal val="visible"/>
                                      </p:to>
                                    </p:set>
                                    <p:animEffect transition="in" filter="fade">
                                      <p:cBhvr>
                                        <p:cTn id="26" dur="1000"/>
                                        <p:tgtEl>
                                          <p:spTgt spid="35843">
                                            <p:txEl>
                                              <p:pRg st="2" end="2"/>
                                            </p:txEl>
                                          </p:spTgt>
                                        </p:tgtEl>
                                      </p:cBhvr>
                                    </p:animEffect>
                                    <p:anim calcmode="lin" valueType="num">
                                      <p:cBhvr>
                                        <p:cTn id="27" dur="10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584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0" y="1146175"/>
            <a:ext cx="8229600" cy="1143000"/>
          </a:xfrm>
        </p:spPr>
        <p:txBody>
          <a:bodyPr>
            <a:normAutofit/>
          </a:bodyPr>
          <a:lstStyle/>
          <a:p>
            <a:pPr fontAlgn="auto">
              <a:spcAft>
                <a:spcPts val="0"/>
              </a:spcAft>
              <a:defRPr/>
            </a:pPr>
            <a:r>
              <a:rPr lang="tr-TR" dirty="0" smtClean="0"/>
              <a:t>Tedbir Kararlarının Gönderilmesi</a:t>
            </a:r>
          </a:p>
        </p:txBody>
      </p:sp>
      <p:sp>
        <p:nvSpPr>
          <p:cNvPr id="36867" name="Content Placeholder 2"/>
          <p:cNvSpPr>
            <a:spLocks noGrp="1"/>
          </p:cNvSpPr>
          <p:nvPr>
            <p:ph idx="4294967295"/>
          </p:nvPr>
        </p:nvSpPr>
        <p:spPr>
          <a:xfrm>
            <a:off x="914400" y="2133600"/>
            <a:ext cx="8229600" cy="4389438"/>
          </a:xfrm>
        </p:spPr>
        <p:txBody>
          <a:bodyPr/>
          <a:lstStyle/>
          <a:p>
            <a:r>
              <a:rPr lang="tr-TR" b="1" i="1" u="sng" dirty="0" smtClean="0">
                <a:solidFill>
                  <a:srgbClr val="FF0000"/>
                </a:solidFill>
                <a:effectLst>
                  <a:outerShdw blurRad="38100" dist="38100" dir="2700000" algn="tl">
                    <a:srgbClr val="000000">
                      <a:alpha val="43137"/>
                    </a:srgbClr>
                  </a:outerShdw>
                </a:effectLst>
              </a:rPr>
              <a:t>Danışmanlık  ve barınma  tedbiri* </a:t>
            </a:r>
            <a:r>
              <a:rPr lang="tr-TR" dirty="0" smtClean="0"/>
              <a:t>ilgilisine göre İl milli  </a:t>
            </a:r>
            <a:r>
              <a:rPr lang="tr-TR" dirty="0"/>
              <a:t>e</a:t>
            </a:r>
            <a:r>
              <a:rPr lang="tr-TR" dirty="0" smtClean="0"/>
              <a:t>ğitim, aile ve sosyal politikalar il/ilçe  müdürlükleri/ yerel yönetimlere</a:t>
            </a:r>
          </a:p>
          <a:p>
            <a:r>
              <a:rPr lang="tr-TR" b="1" i="1" u="sng" dirty="0" smtClean="0">
                <a:solidFill>
                  <a:srgbClr val="FF0000"/>
                </a:solidFill>
                <a:effectLst>
                  <a:outerShdw blurRad="38100" dist="38100" dir="2700000" algn="tl">
                    <a:srgbClr val="000000">
                      <a:alpha val="43137"/>
                    </a:srgbClr>
                  </a:outerShdw>
                </a:effectLst>
              </a:rPr>
              <a:t>Eğitim tedbiri,</a:t>
            </a:r>
            <a:r>
              <a:rPr lang="tr-TR" dirty="0" smtClean="0">
                <a:solidFill>
                  <a:srgbClr val="FF0000"/>
                </a:solidFill>
              </a:rPr>
              <a:t> </a:t>
            </a:r>
            <a:r>
              <a:rPr lang="tr-TR" dirty="0" smtClean="0"/>
              <a:t>il milli eğitim/ ÇSGB  bölge müdürlüklerine</a:t>
            </a:r>
          </a:p>
          <a:p>
            <a:r>
              <a:rPr lang="tr-TR" b="1" i="1" u="sng" dirty="0" smtClean="0">
                <a:solidFill>
                  <a:srgbClr val="FF0000"/>
                </a:solidFill>
                <a:effectLst>
                  <a:outerShdw blurRad="38100" dist="38100" dir="2700000" algn="tl">
                    <a:srgbClr val="000000">
                      <a:alpha val="43137"/>
                    </a:srgbClr>
                  </a:outerShdw>
                </a:effectLst>
              </a:rPr>
              <a:t>Bakım tedbiri, </a:t>
            </a:r>
            <a:r>
              <a:rPr lang="tr-TR" dirty="0"/>
              <a:t>aile ve sosyal politikalar il/ilçe  müdürlükleri </a:t>
            </a:r>
            <a:endParaRPr lang="tr-TR" dirty="0" smtClean="0"/>
          </a:p>
          <a:p>
            <a:r>
              <a:rPr lang="tr-TR" b="1" i="1" u="sng" dirty="0" smtClean="0">
                <a:solidFill>
                  <a:srgbClr val="FF0000"/>
                </a:solidFill>
                <a:effectLst>
                  <a:outerShdw blurRad="38100" dist="38100" dir="2700000" algn="tl">
                    <a:srgbClr val="000000">
                      <a:alpha val="43137"/>
                    </a:srgbClr>
                  </a:outerShdw>
                </a:effectLst>
              </a:rPr>
              <a:t>Sağlık tedbiri; </a:t>
            </a:r>
            <a:r>
              <a:rPr lang="tr-TR" dirty="0" smtClean="0"/>
              <a:t>il sağlık müdürlüklerine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fade">
                                      <p:cBhvr>
                                        <p:cTn id="12" dur="1000"/>
                                        <p:tgtEl>
                                          <p:spTgt spid="36867">
                                            <p:txEl>
                                              <p:pRg st="0" end="0"/>
                                            </p:txEl>
                                          </p:spTgt>
                                        </p:tgtEl>
                                      </p:cBhvr>
                                    </p:animEffect>
                                    <p:anim calcmode="lin" valueType="num">
                                      <p:cBhvr>
                                        <p:cTn id="13" dur="10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68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6867">
                                            <p:txEl>
                                              <p:pRg st="1" end="1"/>
                                            </p:txEl>
                                          </p:spTgt>
                                        </p:tgtEl>
                                        <p:attrNameLst>
                                          <p:attrName>style.visibility</p:attrName>
                                        </p:attrNameLst>
                                      </p:cBhvr>
                                      <p:to>
                                        <p:strVal val="visible"/>
                                      </p:to>
                                    </p:set>
                                    <p:animEffect transition="in" filter="fade">
                                      <p:cBhvr>
                                        <p:cTn id="19" dur="1000"/>
                                        <p:tgtEl>
                                          <p:spTgt spid="36867">
                                            <p:txEl>
                                              <p:pRg st="1" end="1"/>
                                            </p:txEl>
                                          </p:spTgt>
                                        </p:tgtEl>
                                      </p:cBhvr>
                                    </p:animEffect>
                                    <p:anim calcmode="lin" valueType="num">
                                      <p:cBhvr>
                                        <p:cTn id="20" dur="10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68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6867">
                                            <p:txEl>
                                              <p:pRg st="2" end="2"/>
                                            </p:txEl>
                                          </p:spTgt>
                                        </p:tgtEl>
                                        <p:attrNameLst>
                                          <p:attrName>style.visibility</p:attrName>
                                        </p:attrNameLst>
                                      </p:cBhvr>
                                      <p:to>
                                        <p:strVal val="visible"/>
                                      </p:to>
                                    </p:set>
                                    <p:animEffect transition="in" filter="fade">
                                      <p:cBhvr>
                                        <p:cTn id="26" dur="1000"/>
                                        <p:tgtEl>
                                          <p:spTgt spid="36867">
                                            <p:txEl>
                                              <p:pRg st="2" end="2"/>
                                            </p:txEl>
                                          </p:spTgt>
                                        </p:tgtEl>
                                      </p:cBhvr>
                                    </p:animEffect>
                                    <p:anim calcmode="lin" valueType="num">
                                      <p:cBhvr>
                                        <p:cTn id="27" dur="10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68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6867">
                                            <p:txEl>
                                              <p:pRg st="3" end="3"/>
                                            </p:txEl>
                                          </p:spTgt>
                                        </p:tgtEl>
                                        <p:attrNameLst>
                                          <p:attrName>style.visibility</p:attrName>
                                        </p:attrNameLst>
                                      </p:cBhvr>
                                      <p:to>
                                        <p:strVal val="visible"/>
                                      </p:to>
                                    </p:set>
                                    <p:animEffect transition="in" filter="fade">
                                      <p:cBhvr>
                                        <p:cTn id="33" dur="1000"/>
                                        <p:tgtEl>
                                          <p:spTgt spid="36867">
                                            <p:txEl>
                                              <p:pRg st="3" end="3"/>
                                            </p:txEl>
                                          </p:spTgt>
                                        </p:tgtEl>
                                      </p:cBhvr>
                                    </p:animEffect>
                                    <p:anim calcmode="lin" valueType="num">
                                      <p:cBhvr>
                                        <p:cTn id="34" dur="10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686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686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idx="4294967295"/>
          </p:nvPr>
        </p:nvSpPr>
        <p:spPr>
          <a:xfrm>
            <a:off x="1371600" y="2285993"/>
            <a:ext cx="7200928" cy="2500330"/>
          </a:xfrm>
        </p:spPr>
        <p:txBody>
          <a:bodyPr lIns="91440" tIns="45720" rIns="91440" bIns="45720"/>
          <a:lstStyle/>
          <a:p>
            <a:pPr fontAlgn="auto">
              <a:spcAft>
                <a:spcPts val="0"/>
              </a:spcAft>
              <a:defRPr/>
            </a:pPr>
            <a:r>
              <a:rPr lang="tr-TR" sz="4400" dirty="0" smtClean="0"/>
              <a:t>DANIŞMANLIK  TEDBİRİ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0" y="1146175"/>
            <a:ext cx="8229600" cy="1143000"/>
          </a:xfrm>
        </p:spPr>
        <p:txBody>
          <a:bodyPr/>
          <a:lstStyle/>
          <a:p>
            <a:r>
              <a:rPr lang="tr-TR" dirty="0" smtClean="0"/>
              <a:t>Danışmanlık Tedbiri Nedir ? </a:t>
            </a:r>
          </a:p>
        </p:txBody>
      </p:sp>
      <p:sp>
        <p:nvSpPr>
          <p:cNvPr id="38915" name="Content Placeholder 2"/>
          <p:cNvSpPr>
            <a:spLocks noGrp="1"/>
          </p:cNvSpPr>
          <p:nvPr>
            <p:ph idx="4294967295"/>
          </p:nvPr>
        </p:nvSpPr>
        <p:spPr>
          <a:xfrm>
            <a:off x="0" y="2376488"/>
            <a:ext cx="8229600" cy="4389437"/>
          </a:xfrm>
        </p:spPr>
        <p:txBody>
          <a:bodyPr/>
          <a:lstStyle/>
          <a:p>
            <a:pPr>
              <a:buFont typeface="Wingdings" pitchFamily="2" charset="2"/>
              <a:buNone/>
            </a:pPr>
            <a:r>
              <a:rPr lang="tr-TR" dirty="0" smtClean="0"/>
              <a:t>   </a:t>
            </a:r>
          </a:p>
          <a:p>
            <a:pPr>
              <a:buFont typeface="Wingdings" pitchFamily="2" charset="2"/>
              <a:buNone/>
            </a:pPr>
            <a:r>
              <a:rPr lang="tr-TR" dirty="0" smtClean="0"/>
              <a:t>   Çocuğun bakımından sorumlu olan kimselere çocuk yetiştirme konusunda;</a:t>
            </a:r>
          </a:p>
          <a:p>
            <a:pPr>
              <a:buFont typeface="Wingdings" pitchFamily="2" charset="2"/>
              <a:buNone/>
            </a:pPr>
            <a:r>
              <a:rPr lang="tr-TR" dirty="0"/>
              <a:t>	</a:t>
            </a:r>
            <a:r>
              <a:rPr lang="tr-TR" dirty="0" smtClean="0"/>
              <a:t>çocuklara da eğitim ve gelişimleri ile ilgili sorunlarının çözümünde yol göstermeye yönelik olarak verilen </a:t>
            </a:r>
            <a:r>
              <a:rPr lang="tr-TR" b="1" i="1" u="sng" dirty="0" smtClean="0">
                <a:solidFill>
                  <a:srgbClr val="FF0000"/>
                </a:solidFill>
                <a:effectLst>
                  <a:outerShdw blurRad="38100" dist="38100" dir="2700000" algn="tl">
                    <a:srgbClr val="000000">
                      <a:alpha val="43137"/>
                    </a:srgbClr>
                  </a:outerShdw>
                </a:effectLst>
              </a:rPr>
              <a:t>koruyucu ve destekleyici tedbirdir</a:t>
            </a:r>
            <a:r>
              <a:rPr lang="tr-TR" dirty="0" smtClean="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Effect transition="in" filter="fade">
                                      <p:cBhvr>
                                        <p:cTn id="12" dur="1000"/>
                                        <p:tgtEl>
                                          <p:spTgt spid="38915">
                                            <p:txEl>
                                              <p:pRg st="0" end="0"/>
                                            </p:txEl>
                                          </p:spTgt>
                                        </p:tgtEl>
                                      </p:cBhvr>
                                    </p:animEffect>
                                    <p:anim calcmode="lin" valueType="num">
                                      <p:cBhvr>
                                        <p:cTn id="13"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8915">
                                            <p:txEl>
                                              <p:pRg st="1" end="1"/>
                                            </p:txEl>
                                          </p:spTgt>
                                        </p:tgtEl>
                                        <p:attrNameLst>
                                          <p:attrName>style.visibility</p:attrName>
                                        </p:attrNameLst>
                                      </p:cBhvr>
                                      <p:to>
                                        <p:strVal val="visible"/>
                                      </p:to>
                                    </p:set>
                                    <p:animEffect transition="in" filter="fade">
                                      <p:cBhvr>
                                        <p:cTn id="19" dur="1000"/>
                                        <p:tgtEl>
                                          <p:spTgt spid="38915">
                                            <p:txEl>
                                              <p:pRg st="1" end="1"/>
                                            </p:txEl>
                                          </p:spTgt>
                                        </p:tgtEl>
                                      </p:cBhvr>
                                    </p:animEffect>
                                    <p:anim calcmode="lin" valueType="num">
                                      <p:cBhvr>
                                        <p:cTn id="20"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89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8915">
                                            <p:txEl>
                                              <p:pRg st="2" end="2"/>
                                            </p:txEl>
                                          </p:spTgt>
                                        </p:tgtEl>
                                        <p:attrNameLst>
                                          <p:attrName>style.visibility</p:attrName>
                                        </p:attrNameLst>
                                      </p:cBhvr>
                                      <p:to>
                                        <p:strVal val="visible"/>
                                      </p:to>
                                    </p:set>
                                    <p:animEffect transition="in" filter="fade">
                                      <p:cBhvr>
                                        <p:cTn id="26" dur="1000"/>
                                        <p:tgtEl>
                                          <p:spTgt spid="38915">
                                            <p:txEl>
                                              <p:pRg st="2" end="2"/>
                                            </p:txEl>
                                          </p:spTgt>
                                        </p:tgtEl>
                                      </p:cBhvr>
                                    </p:animEffect>
                                    <p:anim calcmode="lin" valueType="num">
                                      <p:cBhvr>
                                        <p:cTn id="27"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89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36613"/>
            <a:ext cx="8229600" cy="1011237"/>
          </a:xfrm>
        </p:spPr>
        <p:txBody>
          <a:bodyPr>
            <a:normAutofit/>
          </a:bodyPr>
          <a:lstStyle/>
          <a:p>
            <a:pPr fontAlgn="auto">
              <a:spcAft>
                <a:spcPts val="0"/>
              </a:spcAft>
              <a:defRPr/>
            </a:pPr>
            <a:r>
              <a:rPr lang="tr-TR" dirty="0" smtClean="0"/>
              <a:t>Danışmanlık </a:t>
            </a:r>
            <a:r>
              <a:rPr lang="tr-TR" dirty="0"/>
              <a:t>T</a:t>
            </a:r>
            <a:r>
              <a:rPr lang="tr-TR" dirty="0" smtClean="0"/>
              <a:t>edbiri ile Ne </a:t>
            </a:r>
            <a:r>
              <a:rPr lang="tr-TR" dirty="0"/>
              <a:t>A</a:t>
            </a:r>
            <a:r>
              <a:rPr lang="tr-TR" dirty="0" smtClean="0"/>
              <a:t>maçlandı ?</a:t>
            </a:r>
          </a:p>
        </p:txBody>
      </p:sp>
      <p:sp>
        <p:nvSpPr>
          <p:cNvPr id="3" name="Content Placeholder 2"/>
          <p:cNvSpPr>
            <a:spLocks noGrp="1"/>
          </p:cNvSpPr>
          <p:nvPr>
            <p:ph idx="4294967295"/>
          </p:nvPr>
        </p:nvSpPr>
        <p:spPr>
          <a:xfrm>
            <a:off x="0" y="2376488"/>
            <a:ext cx="8229600" cy="4389437"/>
          </a:xfrm>
        </p:spPr>
        <p:txBody>
          <a:bodyPr>
            <a:normAutofit/>
          </a:bodyPr>
          <a:lstStyle/>
          <a:p>
            <a:pPr>
              <a:lnSpc>
                <a:spcPct val="90000"/>
              </a:lnSpc>
            </a:pPr>
            <a:r>
              <a:rPr lang="tr-TR" dirty="0" smtClean="0"/>
              <a:t>Çocuğun </a:t>
            </a:r>
            <a:r>
              <a:rPr lang="tr-TR" b="1" i="1" u="sng" dirty="0" smtClean="0">
                <a:solidFill>
                  <a:srgbClr val="FF0000"/>
                </a:solidFill>
                <a:effectLst>
                  <a:outerShdw blurRad="38100" dist="38100" dir="2700000" algn="tl">
                    <a:srgbClr val="000000">
                      <a:alpha val="43137"/>
                    </a:srgbClr>
                  </a:outerShdw>
                </a:effectLst>
              </a:rPr>
              <a:t>ailesi yanında korunmasını sağlamak </a:t>
            </a:r>
            <a:r>
              <a:rPr lang="tr-TR" dirty="0" smtClean="0"/>
              <a:t>veya çocuk hakkında verilen tedbir kararlarının uygulanması sırasında onu ve bakımından sorumlu olan kimseleri </a:t>
            </a:r>
            <a:r>
              <a:rPr lang="tr-TR" b="1" i="1" u="sng" dirty="0" smtClean="0">
                <a:solidFill>
                  <a:srgbClr val="FF0000"/>
                </a:solidFill>
                <a:effectLst>
                  <a:outerShdw blurRad="38100" dist="38100" dir="2700000" algn="tl">
                    <a:srgbClr val="000000">
                      <a:alpha val="43137"/>
                    </a:srgbClr>
                  </a:outerShdw>
                </a:effectLst>
              </a:rPr>
              <a:t>desteklemek</a:t>
            </a:r>
            <a:r>
              <a:rPr lang="tr-TR" dirty="0" smtClean="0"/>
              <a:t> ya da uygulanması </a:t>
            </a:r>
            <a:r>
              <a:rPr lang="tr-TR" b="1" i="1" u="sng" dirty="0" smtClean="0">
                <a:solidFill>
                  <a:srgbClr val="FF0000"/>
                </a:solidFill>
                <a:effectLst>
                  <a:outerShdw blurRad="38100" dist="38100" dir="2700000" algn="tl">
                    <a:srgbClr val="000000">
                      <a:alpha val="43137"/>
                    </a:srgbClr>
                  </a:outerShdw>
                </a:effectLst>
              </a:rPr>
              <a:t>muhtemel tedbirler hakkında bilgilendirmek </a:t>
            </a:r>
            <a:r>
              <a:rPr lang="tr-TR" dirty="0" smtClean="0"/>
              <a:t>amacıyla uygulanır.</a:t>
            </a:r>
          </a:p>
          <a:p>
            <a:pPr>
              <a:lnSpc>
                <a:spcPct val="90000"/>
              </a:lnSpc>
              <a:buFont typeface="Wingdings" pitchFamily="2" charset="2"/>
              <a:buNone/>
            </a:pPr>
            <a:endParaRPr lang="tr-TR" dirty="0" smtClean="0"/>
          </a:p>
          <a:p>
            <a:pPr>
              <a:lnSpc>
                <a:spcPct val="90000"/>
              </a:lnSpc>
            </a:pPr>
            <a:r>
              <a:rPr lang="tr-TR" dirty="0" smtClean="0"/>
              <a:t>Bazı sorun alanlarında </a:t>
            </a:r>
            <a:r>
              <a:rPr lang="tr-TR" b="1" i="1" dirty="0" smtClean="0">
                <a:solidFill>
                  <a:srgbClr val="FF0000"/>
                </a:solidFill>
                <a:effectLst>
                  <a:outerShdw blurRad="38100" dist="38100" dir="2700000" algn="tl">
                    <a:srgbClr val="000000">
                      <a:alpha val="43137"/>
                    </a:srgbClr>
                  </a:outerShdw>
                </a:effectLst>
              </a:rPr>
              <a:t>tek başına riski azaltıcı bir müdahale</a:t>
            </a:r>
            <a:r>
              <a:rPr lang="tr-TR" dirty="0" smtClean="0"/>
              <a:t> olarak bazılarında ise, diğer tedbirlerin uygulanmasından önce veya diğer tedbirlerle birlikte, </a:t>
            </a:r>
            <a:r>
              <a:rPr lang="tr-TR" b="1" i="1" u="sng" dirty="0" smtClean="0">
                <a:solidFill>
                  <a:srgbClr val="FF0000"/>
                </a:solidFill>
                <a:effectLst>
                  <a:outerShdw blurRad="38100" dist="38100" dir="2700000" algn="tl">
                    <a:srgbClr val="000000">
                      <a:alpha val="43137"/>
                    </a:srgbClr>
                  </a:outerShdw>
                </a:effectLst>
              </a:rPr>
              <a:t>o tedbirlere destek vermek</a:t>
            </a:r>
            <a:r>
              <a:rPr lang="tr-TR" dirty="0" smtClean="0"/>
              <a:t> amacıyla uygulanır.</a:t>
            </a:r>
          </a:p>
          <a:p>
            <a:pPr>
              <a:lnSpc>
                <a:spcPct val="90000"/>
              </a:lnSpc>
            </a:pPr>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052513"/>
            <a:ext cx="8229600" cy="1143000"/>
          </a:xfrm>
        </p:spPr>
        <p:txBody>
          <a:bodyPr>
            <a:normAutofit/>
          </a:bodyPr>
          <a:lstStyle/>
          <a:p>
            <a:pPr fontAlgn="auto">
              <a:spcAft>
                <a:spcPts val="0"/>
              </a:spcAft>
              <a:defRPr/>
            </a:pPr>
            <a:r>
              <a:rPr lang="tr-TR" dirty="0" smtClean="0"/>
              <a:t>Bu çocuk neden burada? </a:t>
            </a:r>
            <a:br>
              <a:rPr lang="tr-TR" dirty="0" smtClean="0"/>
            </a:br>
            <a:r>
              <a:rPr lang="tr-TR" dirty="0" smtClean="0"/>
              <a:t>Ceza verilebilir miydi? </a:t>
            </a:r>
          </a:p>
        </p:txBody>
      </p:sp>
      <p:sp>
        <p:nvSpPr>
          <p:cNvPr id="3" name="Content Placeholder 2"/>
          <p:cNvSpPr>
            <a:spLocks noGrp="1"/>
          </p:cNvSpPr>
          <p:nvPr>
            <p:ph idx="4294967295"/>
          </p:nvPr>
        </p:nvSpPr>
        <p:spPr>
          <a:xfrm>
            <a:off x="0" y="2276475"/>
            <a:ext cx="8229600" cy="4048125"/>
          </a:xfrm>
        </p:spPr>
        <p:txBody>
          <a:bodyPr/>
          <a:lstStyle/>
          <a:p>
            <a:endParaRPr lang="tr-TR" dirty="0" smtClean="0"/>
          </a:p>
          <a:p>
            <a:r>
              <a:rPr lang="tr-TR" b="1" i="1" u="sng" dirty="0" smtClean="0">
                <a:solidFill>
                  <a:srgbClr val="FF0000"/>
                </a:solidFill>
                <a:effectLst>
                  <a:outerShdw blurRad="38100" dist="38100" dir="2700000" algn="tl">
                    <a:srgbClr val="000000">
                      <a:alpha val="43137"/>
                    </a:srgbClr>
                  </a:outerShdw>
                </a:effectLst>
              </a:rPr>
              <a:t>Korunma ihtiyacı olan </a:t>
            </a:r>
            <a:r>
              <a:rPr lang="tr-TR" dirty="0" smtClean="0"/>
              <a:t>çocuk </a:t>
            </a:r>
          </a:p>
          <a:p>
            <a:r>
              <a:rPr lang="tr-TR" b="1" i="1" u="sng" dirty="0" smtClean="0">
                <a:solidFill>
                  <a:srgbClr val="FF0000"/>
                </a:solidFill>
                <a:effectLst>
                  <a:outerShdw blurRad="38100" dist="38100" dir="2700000" algn="tl">
                    <a:srgbClr val="000000">
                      <a:alpha val="43137"/>
                    </a:srgbClr>
                  </a:outerShdw>
                </a:effectLst>
              </a:rPr>
              <a:t>Ceza sorumluluğu olmayan </a:t>
            </a:r>
            <a:r>
              <a:rPr lang="tr-TR" dirty="0" smtClean="0"/>
              <a:t>çocuk </a:t>
            </a:r>
          </a:p>
          <a:p>
            <a:r>
              <a:rPr lang="tr-TR" dirty="0" smtClean="0"/>
              <a:t>Ceza  sorumluluğu olan </a:t>
            </a:r>
            <a:r>
              <a:rPr lang="tr-TR" b="1" i="1" u="sng" dirty="0" smtClean="0">
                <a:solidFill>
                  <a:srgbClr val="FF0000"/>
                </a:solidFill>
                <a:effectLst>
                  <a:outerShdw blurRad="38100" dist="38100" dir="2700000" algn="tl">
                    <a:srgbClr val="000000">
                      <a:alpha val="43137"/>
                    </a:srgbClr>
                  </a:outerShdw>
                </a:effectLst>
              </a:rPr>
              <a:t>ancak korunma ve destek ihtiyacı olan </a:t>
            </a:r>
            <a:r>
              <a:rPr lang="tr-TR" dirty="0" smtClean="0"/>
              <a:t> çocuk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ox(in)">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0" y="1146175"/>
            <a:ext cx="8229600" cy="1143000"/>
          </a:xfrm>
        </p:spPr>
        <p:txBody>
          <a:bodyPr>
            <a:normAutofit/>
          </a:bodyPr>
          <a:lstStyle/>
          <a:p>
            <a:pPr fontAlgn="auto">
              <a:spcAft>
                <a:spcPts val="0"/>
              </a:spcAft>
              <a:defRPr/>
            </a:pPr>
            <a:r>
              <a:rPr lang="tr-TR" dirty="0" smtClean="0"/>
              <a:t>Neden sizin kurumunuza geldi?</a:t>
            </a:r>
            <a:br>
              <a:rPr lang="tr-TR" dirty="0" smtClean="0"/>
            </a:br>
            <a:r>
              <a:rPr lang="tr-TR" dirty="0" smtClean="0"/>
              <a:t>Başka yere gönderilebilir miydi?</a:t>
            </a:r>
          </a:p>
        </p:txBody>
      </p:sp>
      <p:sp>
        <p:nvSpPr>
          <p:cNvPr id="41987" name="Content Placeholder 2"/>
          <p:cNvSpPr>
            <a:spLocks noGrp="1"/>
          </p:cNvSpPr>
          <p:nvPr>
            <p:ph idx="4294967295"/>
          </p:nvPr>
        </p:nvSpPr>
        <p:spPr>
          <a:xfrm>
            <a:off x="0" y="2376488"/>
            <a:ext cx="8229600" cy="4389437"/>
          </a:xfrm>
        </p:spPr>
        <p:txBody>
          <a:bodyPr/>
          <a:lstStyle/>
          <a:p>
            <a:r>
              <a:rPr lang="tr-TR" dirty="0" smtClean="0"/>
              <a:t>ASPB/MEB/Yerel </a:t>
            </a:r>
            <a:r>
              <a:rPr lang="tr-TR" dirty="0" err="1"/>
              <a:t>Y</a:t>
            </a:r>
            <a:r>
              <a:rPr lang="tr-TR" dirty="0" err="1" smtClean="0"/>
              <a:t>önetimler’de</a:t>
            </a:r>
            <a:r>
              <a:rPr lang="tr-TR" dirty="0" smtClean="0"/>
              <a:t> çalışan sosyal çalışma görevlileri</a:t>
            </a:r>
          </a:p>
          <a:p>
            <a:r>
              <a:rPr lang="tr-TR" dirty="0" smtClean="0"/>
              <a:t>Mahkemenin yetki alanı içerisinde bulunan resmi veya serbest meslek icra eden sosyal çalışma görevlileri </a:t>
            </a:r>
          </a:p>
          <a:p>
            <a:r>
              <a:rPr lang="tr-TR" dirty="0" smtClean="0"/>
              <a:t>Sosyal çalışma görevlilerinin bulunmaması halinde ise ilgili mahkeme tarafından resmi veya serbest meslek icra eden </a:t>
            </a:r>
            <a:r>
              <a:rPr lang="tr-TR" b="1" i="1" u="sng" dirty="0" smtClean="0">
                <a:solidFill>
                  <a:srgbClr val="FF0000"/>
                </a:solidFill>
                <a:effectLst>
                  <a:outerShdw blurRad="38100" dist="38100" dir="2700000" algn="tl">
                    <a:srgbClr val="000000">
                      <a:alpha val="43137"/>
                    </a:srgbClr>
                  </a:outerShdw>
                </a:effectLst>
              </a:rPr>
              <a:t>aile hekimi, psikiyatri, pediatri </a:t>
            </a:r>
            <a:r>
              <a:rPr lang="tr-TR" dirty="0" smtClean="0"/>
              <a:t>gibi uzmanlık alanlarının yanı sıra </a:t>
            </a:r>
            <a:r>
              <a:rPr lang="tr-TR" b="1" i="1" u="sng" dirty="0" smtClean="0">
                <a:solidFill>
                  <a:srgbClr val="FF0000"/>
                </a:solidFill>
                <a:effectLst>
                  <a:outerShdw blurRad="38100" dist="38100" dir="2700000" algn="tl">
                    <a:srgbClr val="000000">
                      <a:alpha val="43137"/>
                    </a:srgbClr>
                  </a:outerShdw>
                </a:effectLst>
              </a:rPr>
              <a:t>tıp alanından mezun olan görevliler ile lisans eğitimi almış hemşirelik, çocuk gelişimi ve eğitimi</a:t>
            </a:r>
            <a:r>
              <a:rPr lang="tr-TR" i="1" dirty="0" smtClean="0">
                <a:solidFill>
                  <a:srgbClr val="FF0000"/>
                </a:solidFill>
                <a:effectLst>
                  <a:outerShdw blurRad="38100" dist="38100" dir="2700000" algn="tl">
                    <a:srgbClr val="000000">
                      <a:alpha val="43137"/>
                    </a:srgbClr>
                  </a:outerShdw>
                </a:effectLst>
              </a:rPr>
              <a:t> </a:t>
            </a:r>
            <a:r>
              <a:rPr lang="tr-TR" dirty="0" smtClean="0"/>
              <a:t>alanlarında mesleki eğitim almış kişiler</a:t>
            </a:r>
          </a:p>
          <a:p>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fade">
                                      <p:cBhvr>
                                        <p:cTn id="12" dur="1000"/>
                                        <p:tgtEl>
                                          <p:spTgt spid="41987">
                                            <p:txEl>
                                              <p:pRg st="0" end="0"/>
                                            </p:txEl>
                                          </p:spTgt>
                                        </p:tgtEl>
                                      </p:cBhvr>
                                    </p:animEffect>
                                    <p:anim calcmode="lin" valueType="num">
                                      <p:cBhvr>
                                        <p:cTn id="13" dur="10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19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1987">
                                            <p:txEl>
                                              <p:pRg st="1" end="1"/>
                                            </p:txEl>
                                          </p:spTgt>
                                        </p:tgtEl>
                                        <p:attrNameLst>
                                          <p:attrName>style.visibility</p:attrName>
                                        </p:attrNameLst>
                                      </p:cBhvr>
                                      <p:to>
                                        <p:strVal val="visible"/>
                                      </p:to>
                                    </p:set>
                                    <p:animEffect transition="in" filter="fade">
                                      <p:cBhvr>
                                        <p:cTn id="19" dur="1000"/>
                                        <p:tgtEl>
                                          <p:spTgt spid="41987">
                                            <p:txEl>
                                              <p:pRg st="1" end="1"/>
                                            </p:txEl>
                                          </p:spTgt>
                                        </p:tgtEl>
                                      </p:cBhvr>
                                    </p:animEffect>
                                    <p:anim calcmode="lin" valueType="num">
                                      <p:cBhvr>
                                        <p:cTn id="20" dur="10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19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1987">
                                            <p:txEl>
                                              <p:pRg st="2" end="2"/>
                                            </p:txEl>
                                          </p:spTgt>
                                        </p:tgtEl>
                                        <p:attrNameLst>
                                          <p:attrName>style.visibility</p:attrName>
                                        </p:attrNameLst>
                                      </p:cBhvr>
                                      <p:to>
                                        <p:strVal val="visible"/>
                                      </p:to>
                                    </p:set>
                                    <p:animEffect transition="in" filter="fade">
                                      <p:cBhvr>
                                        <p:cTn id="26" dur="1000"/>
                                        <p:tgtEl>
                                          <p:spTgt spid="41987">
                                            <p:txEl>
                                              <p:pRg st="2" end="2"/>
                                            </p:txEl>
                                          </p:spTgt>
                                        </p:tgtEl>
                                      </p:cBhvr>
                                    </p:animEffect>
                                    <p:anim calcmode="lin" valueType="num">
                                      <p:cBhvr>
                                        <p:cTn id="27" dur="10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198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4198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1143000" y="2362200"/>
            <a:ext cx="7407275" cy="1471613"/>
          </a:xfrm>
        </p:spPr>
        <p:txBody>
          <a:bodyPr>
            <a:normAutofit fontScale="90000"/>
          </a:bodyPr>
          <a:lstStyle/>
          <a:p>
            <a:pPr algn="ctr"/>
            <a:r>
              <a:rPr lang="tr-TR" sz="4400" dirty="0">
                <a:solidFill>
                  <a:schemeClr val="tx1"/>
                </a:solidFill>
                <a:effectLst/>
              </a:rPr>
              <a:t>DANIŞMANLIK TEDBİRLERİNE İLİŞKİN YASAL SÜREÇ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0" y="704850"/>
            <a:ext cx="8229600" cy="995363"/>
          </a:xfrm>
        </p:spPr>
        <p:txBody>
          <a:bodyPr/>
          <a:lstStyle/>
          <a:p>
            <a:r>
              <a:rPr lang="tr-TR" sz="3600" dirty="0" smtClean="0"/>
              <a:t> </a:t>
            </a:r>
            <a:r>
              <a:rPr lang="tr-TR" dirty="0" smtClean="0"/>
              <a:t>Neler Yapabilirsiniz?</a:t>
            </a:r>
          </a:p>
        </p:txBody>
      </p:sp>
      <p:sp>
        <p:nvSpPr>
          <p:cNvPr id="27651" name="Content Placeholder 2"/>
          <p:cNvSpPr>
            <a:spLocks noGrp="1"/>
          </p:cNvSpPr>
          <p:nvPr>
            <p:ph idx="4294967295"/>
          </p:nvPr>
        </p:nvSpPr>
        <p:spPr>
          <a:xfrm>
            <a:off x="0" y="2376488"/>
            <a:ext cx="8229600" cy="4389437"/>
          </a:xfrm>
        </p:spPr>
        <p:txBody>
          <a:bodyPr/>
          <a:lstStyle/>
          <a:p>
            <a:r>
              <a:rPr lang="tr-TR" b="1" i="1" u="sng" dirty="0" smtClean="0">
                <a:solidFill>
                  <a:srgbClr val="FF0000"/>
                </a:solidFill>
                <a:effectLst>
                  <a:outerShdw blurRad="38100" dist="38100" dir="2700000" algn="tl">
                    <a:srgbClr val="000000">
                      <a:alpha val="43137"/>
                    </a:srgbClr>
                  </a:outerShdw>
                </a:effectLst>
              </a:rPr>
              <a:t>Çocukların</a:t>
            </a:r>
            <a:r>
              <a:rPr lang="tr-TR" dirty="0" smtClean="0"/>
              <a:t> bedensel, zihinsel, </a:t>
            </a:r>
            <a:r>
              <a:rPr lang="tr-TR" dirty="0" err="1" smtClean="0"/>
              <a:t>psiko</a:t>
            </a:r>
            <a:r>
              <a:rPr lang="tr-TR" dirty="0" smtClean="0"/>
              <a:t>-sosyal, duygusal </a:t>
            </a:r>
            <a:r>
              <a:rPr lang="tr-TR" b="1" i="1" u="sng" dirty="0" smtClean="0">
                <a:solidFill>
                  <a:srgbClr val="FF0000"/>
                </a:solidFill>
                <a:effectLst>
                  <a:outerShdw blurRad="38100" dist="38100" dir="2700000" algn="tl">
                    <a:srgbClr val="000000">
                      <a:alpha val="43137"/>
                    </a:srgbClr>
                  </a:outerShdw>
                </a:effectLst>
              </a:rPr>
              <a:t>gelişimini desteklemek, (Kişisel Rehberlik ve </a:t>
            </a:r>
            <a:r>
              <a:rPr lang="tr-TR" b="1" i="1" u="sng" dirty="0" err="1" smtClean="0">
                <a:solidFill>
                  <a:srgbClr val="FF0000"/>
                </a:solidFill>
                <a:effectLst>
                  <a:outerShdw blurRad="38100" dist="38100" dir="2700000" algn="tl">
                    <a:srgbClr val="000000">
                      <a:alpha val="43137"/>
                    </a:srgbClr>
                  </a:outerShdw>
                </a:effectLst>
              </a:rPr>
              <a:t>Psikososyal</a:t>
            </a:r>
            <a:r>
              <a:rPr lang="tr-TR" b="1" i="1" u="sng" dirty="0" smtClean="0">
                <a:solidFill>
                  <a:srgbClr val="FF0000"/>
                </a:solidFill>
                <a:effectLst>
                  <a:outerShdw blurRad="38100" dist="38100" dir="2700000" algn="tl">
                    <a:srgbClr val="000000">
                      <a:alpha val="43137"/>
                    </a:srgbClr>
                  </a:outerShdw>
                </a:effectLst>
              </a:rPr>
              <a:t> Hizmetler)</a:t>
            </a:r>
          </a:p>
          <a:p>
            <a:r>
              <a:rPr lang="tr-TR" dirty="0" smtClean="0"/>
              <a:t>Okul, aile ve sosyal çevresi ile uyumunu güçlendirmek ve yeteneklerine uygun bir meslek sahibi olarak hayata hazırlanmalarını sağlamak amacıyla okul başarısızlığı, okuma yazma bilmeme, okul devamsızlığı gibi eğitim sorunlarının çözümüne yönelik faaliyetler ve okul başarısını artırma </a:t>
            </a:r>
            <a:r>
              <a:rPr lang="tr-TR" b="1" i="1" u="sng" dirty="0" smtClean="0">
                <a:solidFill>
                  <a:srgbClr val="FF0000"/>
                </a:solidFill>
                <a:effectLst>
                  <a:outerShdw blurRad="38100" dist="38100" dir="2700000" algn="tl">
                    <a:srgbClr val="000000">
                      <a:alpha val="43137"/>
                    </a:srgbClr>
                  </a:outerShdw>
                </a:effectLst>
              </a:rPr>
              <a:t>(Eğitsel ve mesleki rehberlik)</a:t>
            </a:r>
          </a:p>
          <a:p>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ox(in)">
                                      <p:cBhvr>
                                        <p:cTn id="7" dur="500"/>
                                        <p:tgtEl>
                                          <p:spTgt spid="27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box(in)">
                                      <p:cBhvr>
                                        <p:cTn id="12" dur="500"/>
                                        <p:tgtEl>
                                          <p:spTgt spid="276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animEffect transition="in" filter="box(in)">
                                      <p:cBhvr>
                                        <p:cTn id="17" dur="500"/>
                                        <p:tgtEl>
                                          <p:spTgt spid="27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0" y="1146175"/>
            <a:ext cx="8229600" cy="1143000"/>
          </a:xfrm>
        </p:spPr>
        <p:txBody>
          <a:bodyPr/>
          <a:lstStyle/>
          <a:p>
            <a:r>
              <a:rPr lang="tr-TR" dirty="0" smtClean="0"/>
              <a:t>Neler Yapabilirsiniz?</a:t>
            </a:r>
          </a:p>
        </p:txBody>
      </p:sp>
      <p:sp>
        <p:nvSpPr>
          <p:cNvPr id="44035" name="Content Placeholder 2"/>
          <p:cNvSpPr>
            <a:spLocks noGrp="1"/>
          </p:cNvSpPr>
          <p:nvPr>
            <p:ph idx="4294967295"/>
          </p:nvPr>
        </p:nvSpPr>
        <p:spPr>
          <a:xfrm>
            <a:off x="0" y="2376488"/>
            <a:ext cx="8229600" cy="4389437"/>
          </a:xfrm>
        </p:spPr>
        <p:txBody>
          <a:bodyPr/>
          <a:lstStyle/>
          <a:p>
            <a:r>
              <a:rPr lang="tr-TR" dirty="0" smtClean="0"/>
              <a:t>Çocuğa ve aileye bağlı   riskli alan ve konularda korunma ihtiyacı olan veya suça sürüklenen çocuğu, aileyi ve çocuğun bakımından ve eğitiminden sorumlu kişileri bir arada sistematik bir şekilde ele alan, </a:t>
            </a:r>
            <a:r>
              <a:rPr lang="tr-TR" b="1" i="1" u="sng" dirty="0" smtClean="0">
                <a:solidFill>
                  <a:srgbClr val="FF0000"/>
                </a:solidFill>
                <a:effectLst>
                  <a:outerShdw blurRad="38100" dist="38100" dir="2700000" algn="tl">
                    <a:srgbClr val="000000">
                      <a:alpha val="43137"/>
                    </a:srgbClr>
                  </a:outerShdw>
                </a:effectLst>
              </a:rPr>
              <a:t>suç ve mağduriyetin tekrarlanmasını engellemek üzere </a:t>
            </a:r>
            <a:r>
              <a:rPr lang="tr-TR" dirty="0" smtClean="0"/>
              <a:t>riskleri ve koruyucu önlemleri değerlendiren ve normal gelişimi destekleyen, müdahale eden, </a:t>
            </a:r>
            <a:r>
              <a:rPr lang="tr-TR" dirty="0" err="1" smtClean="0"/>
              <a:t>psiko</a:t>
            </a:r>
            <a:r>
              <a:rPr lang="tr-TR" dirty="0" smtClean="0"/>
              <a:t>-sosyal ve eğitsel destek hizmetleri olarak uygulanır.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500"/>
                                        <p:tgtEl>
                                          <p:spTgt spid="440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fade">
                                      <p:cBhvr>
                                        <p:cTn id="12" dur="1000"/>
                                        <p:tgtEl>
                                          <p:spTgt spid="44035">
                                            <p:txEl>
                                              <p:pRg st="0" end="0"/>
                                            </p:txEl>
                                          </p:spTgt>
                                        </p:tgtEl>
                                      </p:cBhvr>
                                    </p:animEffect>
                                    <p:anim calcmode="lin" valueType="num">
                                      <p:cBhvr>
                                        <p:cTn id="13" dur="10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40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146175"/>
            <a:ext cx="8229600" cy="1143000"/>
          </a:xfrm>
        </p:spPr>
        <p:txBody>
          <a:bodyPr/>
          <a:lstStyle/>
          <a:p>
            <a:r>
              <a:rPr lang="tr-TR" dirty="0" smtClean="0"/>
              <a:t>Neler Yapabilirsiniz?</a:t>
            </a:r>
          </a:p>
        </p:txBody>
      </p:sp>
      <p:sp>
        <p:nvSpPr>
          <p:cNvPr id="29699" name="Content Placeholder 2"/>
          <p:cNvSpPr>
            <a:spLocks noGrp="1"/>
          </p:cNvSpPr>
          <p:nvPr>
            <p:ph idx="4294967295"/>
          </p:nvPr>
        </p:nvSpPr>
        <p:spPr>
          <a:xfrm>
            <a:off x="0" y="2205038"/>
            <a:ext cx="8229600" cy="4119562"/>
          </a:xfrm>
        </p:spPr>
        <p:txBody>
          <a:bodyPr/>
          <a:lstStyle/>
          <a:p>
            <a:r>
              <a:rPr lang="tr-TR" dirty="0" smtClean="0"/>
              <a:t> Çocuğun bakımından sorumlu olan kimselere; </a:t>
            </a:r>
            <a:r>
              <a:rPr lang="tr-TR" b="1" i="1" u="sng" dirty="0" smtClean="0">
                <a:solidFill>
                  <a:srgbClr val="FF0000"/>
                </a:solidFill>
                <a:effectLst>
                  <a:outerShdw blurRad="38100" dist="38100" dir="2700000" algn="tl">
                    <a:srgbClr val="000000">
                      <a:alpha val="43137"/>
                    </a:srgbClr>
                  </a:outerShdw>
                </a:effectLst>
              </a:rPr>
              <a:t>anne baba eğitimi, aile rehberliği ve danışmanlığı</a:t>
            </a:r>
            <a:r>
              <a:rPr lang="tr-TR" dirty="0" smtClean="0"/>
              <a:t> gibi konularda danışmanlık hizmetleri sunulur. </a:t>
            </a:r>
          </a:p>
          <a:p>
            <a:r>
              <a:rPr lang="tr-TR" dirty="0" smtClean="0"/>
              <a:t> </a:t>
            </a:r>
            <a:r>
              <a:rPr lang="tr-TR" b="1" i="1" u="sng" dirty="0" smtClean="0">
                <a:solidFill>
                  <a:srgbClr val="FF0000"/>
                </a:solidFill>
                <a:effectLst>
                  <a:outerShdw blurRad="38100" dist="38100" dir="2700000" algn="tl">
                    <a:srgbClr val="000000">
                      <a:alpha val="43137"/>
                    </a:srgbClr>
                  </a:outerShdw>
                </a:effectLst>
              </a:rPr>
              <a:t>Davranış değişikliği için </a:t>
            </a:r>
            <a:r>
              <a:rPr lang="tr-TR" dirty="0" smtClean="0"/>
              <a:t>bu anne ve babalar aile eğitimi programlarına yönlendirilebilir. </a:t>
            </a:r>
          </a:p>
          <a:p>
            <a:pPr>
              <a:buFont typeface="Wingdings" pitchFamily="2" charset="2"/>
              <a:buNone/>
            </a:pPr>
            <a:r>
              <a:rPr lang="tr-TR" b="1" dirty="0" smtClean="0"/>
              <a:t> </a:t>
            </a:r>
            <a:endParaRPr lang="tr-TR" dirty="0" smtClean="0"/>
          </a:p>
          <a:p>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fade">
                                      <p:cBhvr>
                                        <p:cTn id="12" dur="1000"/>
                                        <p:tgtEl>
                                          <p:spTgt spid="29699">
                                            <p:txEl>
                                              <p:pRg st="0" end="0"/>
                                            </p:txEl>
                                          </p:spTgt>
                                        </p:tgtEl>
                                      </p:cBhvr>
                                    </p:animEffect>
                                    <p:anim calcmode="lin" valueType="num">
                                      <p:cBhvr>
                                        <p:cTn id="13"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96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9699">
                                            <p:txEl>
                                              <p:pRg st="1" end="1"/>
                                            </p:txEl>
                                          </p:spTgt>
                                        </p:tgtEl>
                                        <p:attrNameLst>
                                          <p:attrName>style.visibility</p:attrName>
                                        </p:attrNameLst>
                                      </p:cBhvr>
                                      <p:to>
                                        <p:strVal val="visible"/>
                                      </p:to>
                                    </p:set>
                                    <p:animEffect transition="in" filter="fade">
                                      <p:cBhvr>
                                        <p:cTn id="19" dur="1000"/>
                                        <p:tgtEl>
                                          <p:spTgt spid="29699">
                                            <p:txEl>
                                              <p:pRg st="1" end="1"/>
                                            </p:txEl>
                                          </p:spTgt>
                                        </p:tgtEl>
                                      </p:cBhvr>
                                    </p:animEffect>
                                    <p:anim calcmode="lin" valueType="num">
                                      <p:cBhvr>
                                        <p:cTn id="20"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96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9699">
                                            <p:txEl>
                                              <p:pRg st="2" end="2"/>
                                            </p:txEl>
                                          </p:spTgt>
                                        </p:tgtEl>
                                        <p:attrNameLst>
                                          <p:attrName>style.visibility</p:attrName>
                                        </p:attrNameLst>
                                      </p:cBhvr>
                                      <p:to>
                                        <p:strVal val="visible"/>
                                      </p:to>
                                    </p:set>
                                    <p:animEffect transition="in" filter="fade">
                                      <p:cBhvr>
                                        <p:cTn id="26" dur="1000"/>
                                        <p:tgtEl>
                                          <p:spTgt spid="29699">
                                            <p:txEl>
                                              <p:pRg st="2" end="2"/>
                                            </p:txEl>
                                          </p:spTgt>
                                        </p:tgtEl>
                                      </p:cBhvr>
                                    </p:animEffect>
                                    <p:anim calcmode="lin" valueType="num">
                                      <p:cBhvr>
                                        <p:cTn id="27" dur="10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969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69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0" y="1146175"/>
            <a:ext cx="8229600" cy="1143000"/>
          </a:xfrm>
        </p:spPr>
        <p:txBody>
          <a:bodyPr/>
          <a:lstStyle/>
          <a:p>
            <a:r>
              <a:rPr lang="tr-TR" dirty="0" smtClean="0"/>
              <a:t>Nasıl Yapacaksınız? </a:t>
            </a:r>
          </a:p>
        </p:txBody>
      </p:sp>
      <p:sp>
        <p:nvSpPr>
          <p:cNvPr id="32771" name="Content Placeholder 2"/>
          <p:cNvSpPr>
            <a:spLocks noGrp="1"/>
          </p:cNvSpPr>
          <p:nvPr>
            <p:ph idx="4294967295"/>
          </p:nvPr>
        </p:nvSpPr>
        <p:spPr>
          <a:xfrm>
            <a:off x="914400" y="2133600"/>
            <a:ext cx="8229600" cy="4389438"/>
          </a:xfrm>
        </p:spPr>
        <p:txBody>
          <a:bodyPr/>
          <a:lstStyle/>
          <a:p>
            <a:r>
              <a:rPr lang="tr-TR" dirty="0" smtClean="0"/>
              <a:t>Ailenin katılımı sağlanarak</a:t>
            </a:r>
          </a:p>
          <a:p>
            <a:r>
              <a:rPr lang="tr-TR" dirty="0" smtClean="0"/>
              <a:t>Denetim görevlisi ile işbirliği içinde </a:t>
            </a:r>
          </a:p>
          <a:p>
            <a:r>
              <a:rPr lang="tr-TR" dirty="0" smtClean="0"/>
              <a:t>Uygulama planına uygun olarak yerine getirilmelidir</a:t>
            </a:r>
          </a:p>
          <a:p>
            <a:r>
              <a:rPr lang="tr-TR" dirty="0" smtClean="0"/>
              <a:t>Haftalık / 15 günlük periyotlarla en az 8 seans  danışmanlık yapılmalıdır.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fade">
                                      <p:cBhvr>
                                        <p:cTn id="12" dur="1000"/>
                                        <p:tgtEl>
                                          <p:spTgt spid="32771">
                                            <p:txEl>
                                              <p:pRg st="0" end="0"/>
                                            </p:txEl>
                                          </p:spTgt>
                                        </p:tgtEl>
                                      </p:cBhvr>
                                    </p:animEffect>
                                    <p:anim calcmode="lin" valueType="num">
                                      <p:cBhvr>
                                        <p:cTn id="13"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27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2771">
                                            <p:txEl>
                                              <p:pRg st="1" end="1"/>
                                            </p:txEl>
                                          </p:spTgt>
                                        </p:tgtEl>
                                        <p:attrNameLst>
                                          <p:attrName>style.visibility</p:attrName>
                                        </p:attrNameLst>
                                      </p:cBhvr>
                                      <p:to>
                                        <p:strVal val="visible"/>
                                      </p:to>
                                    </p:set>
                                    <p:animEffect transition="in" filter="fade">
                                      <p:cBhvr>
                                        <p:cTn id="19" dur="1000"/>
                                        <p:tgtEl>
                                          <p:spTgt spid="32771">
                                            <p:txEl>
                                              <p:pRg st="1" end="1"/>
                                            </p:txEl>
                                          </p:spTgt>
                                        </p:tgtEl>
                                      </p:cBhvr>
                                    </p:animEffect>
                                    <p:anim calcmode="lin" valueType="num">
                                      <p:cBhvr>
                                        <p:cTn id="20"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27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2771">
                                            <p:txEl>
                                              <p:pRg st="2" end="2"/>
                                            </p:txEl>
                                          </p:spTgt>
                                        </p:tgtEl>
                                        <p:attrNameLst>
                                          <p:attrName>style.visibility</p:attrName>
                                        </p:attrNameLst>
                                      </p:cBhvr>
                                      <p:to>
                                        <p:strVal val="visible"/>
                                      </p:to>
                                    </p:set>
                                    <p:animEffect transition="in" filter="fade">
                                      <p:cBhvr>
                                        <p:cTn id="26" dur="1000"/>
                                        <p:tgtEl>
                                          <p:spTgt spid="32771">
                                            <p:txEl>
                                              <p:pRg st="2" end="2"/>
                                            </p:txEl>
                                          </p:spTgt>
                                        </p:tgtEl>
                                      </p:cBhvr>
                                    </p:animEffect>
                                    <p:anim calcmode="lin" valueType="num">
                                      <p:cBhvr>
                                        <p:cTn id="27" dur="1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27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2771">
                                            <p:txEl>
                                              <p:pRg st="3" end="3"/>
                                            </p:txEl>
                                          </p:spTgt>
                                        </p:tgtEl>
                                        <p:attrNameLst>
                                          <p:attrName>style.visibility</p:attrName>
                                        </p:attrNameLst>
                                      </p:cBhvr>
                                      <p:to>
                                        <p:strVal val="visible"/>
                                      </p:to>
                                    </p:set>
                                    <p:animEffect transition="in" filter="fade">
                                      <p:cBhvr>
                                        <p:cTn id="33" dur="1000"/>
                                        <p:tgtEl>
                                          <p:spTgt spid="32771">
                                            <p:txEl>
                                              <p:pRg st="3" end="3"/>
                                            </p:txEl>
                                          </p:spTgt>
                                        </p:tgtEl>
                                      </p:cBhvr>
                                    </p:animEffect>
                                    <p:anim calcmode="lin" valueType="num">
                                      <p:cBhvr>
                                        <p:cTn id="34" dur="10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27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0" y="1146175"/>
            <a:ext cx="8229600" cy="1143000"/>
          </a:xfrm>
        </p:spPr>
        <p:txBody>
          <a:bodyPr>
            <a:normAutofit/>
          </a:bodyPr>
          <a:lstStyle/>
          <a:p>
            <a:r>
              <a:rPr lang="tr-TR" sz="4500" dirty="0" smtClean="0"/>
              <a:t>Kararın yerine Getirilmesi</a:t>
            </a:r>
          </a:p>
        </p:txBody>
      </p:sp>
      <p:sp>
        <p:nvSpPr>
          <p:cNvPr id="47107" name="Content Placeholder 2"/>
          <p:cNvSpPr>
            <a:spLocks noGrp="1"/>
          </p:cNvSpPr>
          <p:nvPr>
            <p:ph idx="4294967295"/>
          </p:nvPr>
        </p:nvSpPr>
        <p:spPr>
          <a:xfrm>
            <a:off x="914400" y="2133600"/>
            <a:ext cx="8229600" cy="4389438"/>
          </a:xfrm>
        </p:spPr>
        <p:txBody>
          <a:bodyPr/>
          <a:lstStyle/>
          <a:p>
            <a:r>
              <a:rPr lang="tr-TR" dirty="0" smtClean="0"/>
              <a:t>Çocuk/ aile/ bakmakla yükümlü kişi ve dosya ile ilgili </a:t>
            </a:r>
            <a:r>
              <a:rPr lang="tr-TR" b="1" i="1" u="sng" dirty="0" smtClean="0">
                <a:solidFill>
                  <a:srgbClr val="FF0000"/>
                </a:solidFill>
              </a:rPr>
              <a:t>bilgiler toplanır.  </a:t>
            </a:r>
          </a:p>
          <a:p>
            <a:r>
              <a:rPr lang="tr-TR" dirty="0" smtClean="0"/>
              <a:t>Çocuk, aile, bakmakla yükümlü kişi veya kişiler ile </a:t>
            </a:r>
            <a:r>
              <a:rPr lang="tr-TR" b="1" i="1" u="sng" dirty="0" smtClean="0">
                <a:solidFill>
                  <a:srgbClr val="FF0000"/>
                </a:solidFill>
              </a:rPr>
              <a:t>tanışılır.</a:t>
            </a:r>
          </a:p>
          <a:p>
            <a:r>
              <a:rPr lang="tr-TR" dirty="0" smtClean="0"/>
              <a:t>Danışman, </a:t>
            </a:r>
            <a:r>
              <a:rPr lang="tr-TR" b="1" i="1" u="sng" dirty="0" smtClean="0">
                <a:solidFill>
                  <a:srgbClr val="FF0000"/>
                </a:solidFill>
              </a:rPr>
              <a:t>görev ve sorumlulukları hakkında </a:t>
            </a:r>
            <a:r>
              <a:rPr lang="tr-TR" dirty="0" smtClean="0"/>
              <a:t>çocuğu, aileyi, bakmakla yükümlü kişi veya kişileri </a:t>
            </a:r>
            <a:r>
              <a:rPr lang="tr-TR" b="1" i="1" u="sng" dirty="0" smtClean="0">
                <a:solidFill>
                  <a:srgbClr val="FF0000"/>
                </a:solidFill>
                <a:effectLst>
                  <a:outerShdw blurRad="38100" dist="38100" dir="2700000" algn="tl">
                    <a:srgbClr val="000000">
                      <a:alpha val="43137"/>
                    </a:srgbClr>
                  </a:outerShdw>
                </a:effectLst>
              </a:rPr>
              <a:t>bilgilendirir.</a:t>
            </a:r>
          </a:p>
          <a:p>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Effect transition="in" filter="fade">
                                      <p:cBhvr>
                                        <p:cTn id="12" dur="1000"/>
                                        <p:tgtEl>
                                          <p:spTgt spid="47107">
                                            <p:txEl>
                                              <p:pRg st="0" end="0"/>
                                            </p:txEl>
                                          </p:spTgt>
                                        </p:tgtEl>
                                      </p:cBhvr>
                                    </p:animEffect>
                                    <p:anim calcmode="lin" valueType="num">
                                      <p:cBhvr>
                                        <p:cTn id="13" dur="10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71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7107">
                                            <p:txEl>
                                              <p:pRg st="1" end="1"/>
                                            </p:txEl>
                                          </p:spTgt>
                                        </p:tgtEl>
                                        <p:attrNameLst>
                                          <p:attrName>style.visibility</p:attrName>
                                        </p:attrNameLst>
                                      </p:cBhvr>
                                      <p:to>
                                        <p:strVal val="visible"/>
                                      </p:to>
                                    </p:set>
                                    <p:animEffect transition="in" filter="fade">
                                      <p:cBhvr>
                                        <p:cTn id="19" dur="1000"/>
                                        <p:tgtEl>
                                          <p:spTgt spid="47107">
                                            <p:txEl>
                                              <p:pRg st="1" end="1"/>
                                            </p:txEl>
                                          </p:spTgt>
                                        </p:tgtEl>
                                      </p:cBhvr>
                                    </p:animEffect>
                                    <p:anim calcmode="lin" valueType="num">
                                      <p:cBhvr>
                                        <p:cTn id="20" dur="10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71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7107">
                                            <p:txEl>
                                              <p:pRg st="2" end="2"/>
                                            </p:txEl>
                                          </p:spTgt>
                                        </p:tgtEl>
                                        <p:attrNameLst>
                                          <p:attrName>style.visibility</p:attrName>
                                        </p:attrNameLst>
                                      </p:cBhvr>
                                      <p:to>
                                        <p:strVal val="visible"/>
                                      </p:to>
                                    </p:set>
                                    <p:animEffect transition="in" filter="fade">
                                      <p:cBhvr>
                                        <p:cTn id="26" dur="1000"/>
                                        <p:tgtEl>
                                          <p:spTgt spid="47107">
                                            <p:txEl>
                                              <p:pRg st="2" end="2"/>
                                            </p:txEl>
                                          </p:spTgt>
                                        </p:tgtEl>
                                      </p:cBhvr>
                                    </p:animEffect>
                                    <p:anim calcmode="lin" valueType="num">
                                      <p:cBhvr>
                                        <p:cTn id="27" dur="10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710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4710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0" y="1146175"/>
            <a:ext cx="8229600" cy="1143000"/>
          </a:xfrm>
        </p:spPr>
        <p:txBody>
          <a:bodyPr/>
          <a:lstStyle/>
          <a:p>
            <a:r>
              <a:rPr lang="tr-TR" dirty="0" smtClean="0"/>
              <a:t>Kararın Yerine </a:t>
            </a:r>
            <a:r>
              <a:rPr lang="tr-TR" dirty="0"/>
              <a:t>G</a:t>
            </a:r>
            <a:r>
              <a:rPr lang="tr-TR" dirty="0" smtClean="0"/>
              <a:t>etirilmesi </a:t>
            </a:r>
          </a:p>
        </p:txBody>
      </p:sp>
      <p:sp>
        <p:nvSpPr>
          <p:cNvPr id="35843" name="Content Placeholder 2"/>
          <p:cNvSpPr>
            <a:spLocks noGrp="1"/>
          </p:cNvSpPr>
          <p:nvPr>
            <p:ph idx="4294967295"/>
          </p:nvPr>
        </p:nvSpPr>
        <p:spPr>
          <a:xfrm>
            <a:off x="0" y="1928813"/>
            <a:ext cx="8258175" cy="4202112"/>
          </a:xfrm>
        </p:spPr>
        <p:txBody>
          <a:bodyPr/>
          <a:lstStyle/>
          <a:p>
            <a:r>
              <a:rPr lang="tr-TR" dirty="0" smtClean="0"/>
              <a:t>Uygulama  planı hazırlanır </a:t>
            </a:r>
          </a:p>
          <a:p>
            <a:r>
              <a:rPr lang="tr-TR" dirty="0" smtClean="0"/>
              <a:t>Ailenin sürece dahil edilmesi sağlanır </a:t>
            </a:r>
          </a:p>
          <a:p>
            <a:r>
              <a:rPr lang="tr-TR" dirty="0" smtClean="0"/>
              <a:t>Çocukla haftada en az  bir kez aileyle  iki haftada bir kez görüşme planlanır.</a:t>
            </a:r>
          </a:p>
          <a:p>
            <a:r>
              <a:rPr lang="tr-TR" dirty="0" smtClean="0"/>
              <a:t>Gerektiğinde öğretmen ve ilgili kişilerle görüşme planlanır.</a:t>
            </a:r>
          </a:p>
          <a:p>
            <a:r>
              <a:rPr lang="tr-TR" dirty="0" smtClean="0"/>
              <a:t>Üçer aylık periyotlarla sürecin değerlendirilmesine ya da tedbirin değiştirilmesine ilişkin rapor  hazırlanarak mahkemeye ulaştırılır.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Effect transition="in" filter="fade">
                                      <p:cBhvr>
                                        <p:cTn id="12" dur="1000"/>
                                        <p:tgtEl>
                                          <p:spTgt spid="35843">
                                            <p:txEl>
                                              <p:pRg st="0" end="0"/>
                                            </p:txEl>
                                          </p:spTgt>
                                        </p:tgtEl>
                                      </p:cBhvr>
                                    </p:animEffect>
                                    <p:anim calcmode="lin" valueType="num">
                                      <p:cBhvr>
                                        <p:cTn id="13" dur="10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58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843">
                                            <p:txEl>
                                              <p:pRg st="1" end="1"/>
                                            </p:txEl>
                                          </p:spTgt>
                                        </p:tgtEl>
                                        <p:attrNameLst>
                                          <p:attrName>style.visibility</p:attrName>
                                        </p:attrNameLst>
                                      </p:cBhvr>
                                      <p:to>
                                        <p:strVal val="visible"/>
                                      </p:to>
                                    </p:set>
                                    <p:animEffect transition="in" filter="fade">
                                      <p:cBhvr>
                                        <p:cTn id="19" dur="1000"/>
                                        <p:tgtEl>
                                          <p:spTgt spid="35843">
                                            <p:txEl>
                                              <p:pRg st="1" end="1"/>
                                            </p:txEl>
                                          </p:spTgt>
                                        </p:tgtEl>
                                      </p:cBhvr>
                                    </p:animEffect>
                                    <p:anim calcmode="lin" valueType="num">
                                      <p:cBhvr>
                                        <p:cTn id="20" dur="10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58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5843">
                                            <p:txEl>
                                              <p:pRg st="2" end="2"/>
                                            </p:txEl>
                                          </p:spTgt>
                                        </p:tgtEl>
                                        <p:attrNameLst>
                                          <p:attrName>style.visibility</p:attrName>
                                        </p:attrNameLst>
                                      </p:cBhvr>
                                      <p:to>
                                        <p:strVal val="visible"/>
                                      </p:to>
                                    </p:set>
                                    <p:animEffect transition="in" filter="fade">
                                      <p:cBhvr>
                                        <p:cTn id="26" dur="1000"/>
                                        <p:tgtEl>
                                          <p:spTgt spid="35843">
                                            <p:txEl>
                                              <p:pRg st="2" end="2"/>
                                            </p:txEl>
                                          </p:spTgt>
                                        </p:tgtEl>
                                      </p:cBhvr>
                                    </p:animEffect>
                                    <p:anim calcmode="lin" valueType="num">
                                      <p:cBhvr>
                                        <p:cTn id="27" dur="10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58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5843">
                                            <p:txEl>
                                              <p:pRg st="3" end="3"/>
                                            </p:txEl>
                                          </p:spTgt>
                                        </p:tgtEl>
                                        <p:attrNameLst>
                                          <p:attrName>style.visibility</p:attrName>
                                        </p:attrNameLst>
                                      </p:cBhvr>
                                      <p:to>
                                        <p:strVal val="visible"/>
                                      </p:to>
                                    </p:set>
                                    <p:animEffect transition="in" filter="fade">
                                      <p:cBhvr>
                                        <p:cTn id="33" dur="1000"/>
                                        <p:tgtEl>
                                          <p:spTgt spid="35843">
                                            <p:txEl>
                                              <p:pRg st="3" end="3"/>
                                            </p:txEl>
                                          </p:spTgt>
                                        </p:tgtEl>
                                      </p:cBhvr>
                                    </p:animEffect>
                                    <p:anim calcmode="lin" valueType="num">
                                      <p:cBhvr>
                                        <p:cTn id="34" dur="10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58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5843">
                                            <p:txEl>
                                              <p:pRg st="4" end="4"/>
                                            </p:txEl>
                                          </p:spTgt>
                                        </p:tgtEl>
                                        <p:attrNameLst>
                                          <p:attrName>style.visibility</p:attrName>
                                        </p:attrNameLst>
                                      </p:cBhvr>
                                      <p:to>
                                        <p:strVal val="visible"/>
                                      </p:to>
                                    </p:set>
                                    <p:animEffect transition="in" filter="fade">
                                      <p:cBhvr>
                                        <p:cTn id="40" dur="1000"/>
                                        <p:tgtEl>
                                          <p:spTgt spid="35843">
                                            <p:txEl>
                                              <p:pRg st="4" end="4"/>
                                            </p:txEl>
                                          </p:spTgt>
                                        </p:tgtEl>
                                      </p:cBhvr>
                                    </p:animEffect>
                                    <p:anim calcmode="lin" valueType="num">
                                      <p:cBhvr>
                                        <p:cTn id="41" dur="10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584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0" y="1146175"/>
            <a:ext cx="8229600" cy="1143000"/>
          </a:xfrm>
        </p:spPr>
        <p:txBody>
          <a:bodyPr/>
          <a:lstStyle/>
          <a:p>
            <a:r>
              <a:rPr lang="tr-TR" dirty="0" smtClean="0"/>
              <a:t>Nasıl Yapacaksınız ? </a:t>
            </a:r>
          </a:p>
        </p:txBody>
      </p:sp>
      <p:sp>
        <p:nvSpPr>
          <p:cNvPr id="48131" name="Content Placeholder 2"/>
          <p:cNvSpPr>
            <a:spLocks noGrp="1"/>
          </p:cNvSpPr>
          <p:nvPr>
            <p:ph idx="4294967295"/>
          </p:nvPr>
        </p:nvSpPr>
        <p:spPr>
          <a:xfrm>
            <a:off x="0" y="2376488"/>
            <a:ext cx="8229600" cy="4389437"/>
          </a:xfrm>
        </p:spPr>
        <p:txBody>
          <a:bodyPr/>
          <a:lstStyle/>
          <a:p>
            <a:r>
              <a:rPr lang="tr-TR" b="1" i="1" u="sng" dirty="0" smtClean="0">
                <a:solidFill>
                  <a:srgbClr val="FF0000"/>
                </a:solidFill>
                <a:effectLst>
                  <a:outerShdw blurRad="38100" dist="38100" dir="2700000" algn="tl">
                    <a:srgbClr val="000000">
                      <a:alpha val="43137"/>
                    </a:srgbClr>
                  </a:outerShdw>
                </a:effectLst>
              </a:rPr>
              <a:t>Sorunun tarafları olabilecek </a:t>
            </a:r>
            <a:r>
              <a:rPr lang="tr-TR" dirty="0" smtClean="0"/>
              <a:t>aile, öğretmen, idareci ve bunun gibi </a:t>
            </a:r>
            <a:r>
              <a:rPr lang="tr-TR" b="1" i="1" u="sng" dirty="0" smtClean="0">
                <a:solidFill>
                  <a:srgbClr val="FF0000"/>
                </a:solidFill>
                <a:effectLst>
                  <a:outerShdw blurRad="38100" dist="38100" dir="2700000" algn="tl">
                    <a:srgbClr val="000000">
                      <a:alpha val="43137"/>
                    </a:srgbClr>
                  </a:outerShdw>
                </a:effectLst>
              </a:rPr>
              <a:t>kimselerle</a:t>
            </a:r>
            <a:r>
              <a:rPr lang="tr-TR" dirty="0" smtClean="0"/>
              <a:t> görüşülerek problemin </a:t>
            </a:r>
            <a:r>
              <a:rPr lang="tr-TR" b="1" i="1" u="sng" dirty="0" smtClean="0">
                <a:solidFill>
                  <a:srgbClr val="FF0000"/>
                </a:solidFill>
                <a:effectLst>
                  <a:outerShdw blurRad="38100" dist="38100" dir="2700000" algn="tl">
                    <a:srgbClr val="000000">
                      <a:alpha val="43137"/>
                    </a:srgbClr>
                  </a:outerShdw>
                </a:effectLst>
              </a:rPr>
              <a:t>sınırları belirlenir.</a:t>
            </a:r>
          </a:p>
          <a:p>
            <a:r>
              <a:rPr lang="tr-TR" b="1" i="1" u="sng" dirty="0" smtClean="0">
                <a:solidFill>
                  <a:srgbClr val="FF0000"/>
                </a:solidFill>
                <a:effectLst>
                  <a:outerShdw blurRad="38100" dist="38100" dir="2700000" algn="tl">
                    <a:srgbClr val="000000">
                      <a:alpha val="43137"/>
                    </a:srgbClr>
                  </a:outerShdw>
                </a:effectLst>
              </a:rPr>
              <a:t>Çocuğa ve aileye </a:t>
            </a:r>
            <a:r>
              <a:rPr lang="tr-TR" dirty="0" smtClean="0"/>
              <a:t>mahkeme kararı ve yükümlülüklerinin tanıtımı, uymama halinde ve devamının kesilmesinde sonuçları ile aileye çocuğuyla ilgili </a:t>
            </a:r>
            <a:r>
              <a:rPr lang="tr-TR" b="1" i="1" u="sng" dirty="0" smtClean="0">
                <a:solidFill>
                  <a:srgbClr val="FF0000"/>
                </a:solidFill>
                <a:effectLst>
                  <a:outerShdw blurRad="38100" dist="38100" dir="2700000" algn="tl">
                    <a:srgbClr val="000000">
                      <a:alpha val="43137"/>
                    </a:srgbClr>
                  </a:outerShdw>
                </a:effectLst>
              </a:rPr>
              <a:t>sorumlulukları anlatılır. </a:t>
            </a:r>
          </a:p>
          <a:p>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1000"/>
                                        <p:tgtEl>
                                          <p:spTgt spid="48131">
                                            <p:txEl>
                                              <p:pRg st="0" end="0"/>
                                            </p:txEl>
                                          </p:spTgt>
                                        </p:tgtEl>
                                      </p:cBhvr>
                                    </p:animEffect>
                                    <p:anim calcmode="lin" valueType="num">
                                      <p:cBhvr>
                                        <p:cTn id="8" dur="10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81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8131">
                                            <p:txEl>
                                              <p:pRg st="1" end="1"/>
                                            </p:txEl>
                                          </p:spTgt>
                                        </p:tgtEl>
                                        <p:attrNameLst>
                                          <p:attrName>style.visibility</p:attrName>
                                        </p:attrNameLst>
                                      </p:cBhvr>
                                      <p:to>
                                        <p:strVal val="visible"/>
                                      </p:to>
                                    </p:set>
                                    <p:animEffect transition="in" filter="fade">
                                      <p:cBhvr>
                                        <p:cTn id="14" dur="1000"/>
                                        <p:tgtEl>
                                          <p:spTgt spid="48131">
                                            <p:txEl>
                                              <p:pRg st="1" end="1"/>
                                            </p:txEl>
                                          </p:spTgt>
                                        </p:tgtEl>
                                      </p:cBhvr>
                                    </p:animEffect>
                                    <p:anim calcmode="lin" valueType="num">
                                      <p:cBhvr>
                                        <p:cTn id="15" dur="10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813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052513"/>
            <a:ext cx="8229600" cy="1143000"/>
          </a:xfrm>
        </p:spPr>
        <p:txBody>
          <a:bodyPr>
            <a:normAutofit/>
          </a:bodyPr>
          <a:lstStyle/>
          <a:p>
            <a:pPr fontAlgn="auto">
              <a:spcAft>
                <a:spcPts val="0"/>
              </a:spcAft>
              <a:defRPr/>
            </a:pPr>
            <a:r>
              <a:rPr lang="tr-TR" dirty="0" smtClean="0"/>
              <a:t>Çocuk hakkında bilgiyi nereden toplarsınız ?</a:t>
            </a:r>
          </a:p>
        </p:txBody>
      </p:sp>
      <p:sp>
        <p:nvSpPr>
          <p:cNvPr id="3" name="Content Placeholder 2"/>
          <p:cNvSpPr>
            <a:spLocks noGrp="1"/>
          </p:cNvSpPr>
          <p:nvPr>
            <p:ph idx="4294967295"/>
          </p:nvPr>
        </p:nvSpPr>
        <p:spPr>
          <a:xfrm>
            <a:off x="0" y="2636838"/>
            <a:ext cx="8229600" cy="3687762"/>
          </a:xfrm>
        </p:spPr>
        <p:txBody>
          <a:bodyPr/>
          <a:lstStyle/>
          <a:p>
            <a:r>
              <a:rPr lang="tr-TR" dirty="0" smtClean="0"/>
              <a:t>Çocuk Koruma Kanununun Uygulanmasına İlişkin Usul ve Esaslar Hakkında Yönetmeliğin 22 </a:t>
            </a:r>
            <a:r>
              <a:rPr lang="tr-TR" dirty="0" err="1" smtClean="0"/>
              <a:t>nci</a:t>
            </a:r>
            <a:r>
              <a:rPr lang="tr-TR" dirty="0" smtClean="0"/>
              <a:t> maddesinde belirtilen bilgi edinme ilkelerine uymak şartıyla </a:t>
            </a:r>
            <a:r>
              <a:rPr lang="tr-TR" b="1" i="1" u="sng" dirty="0" smtClean="0">
                <a:solidFill>
                  <a:srgbClr val="FF0000"/>
                </a:solidFill>
                <a:effectLst>
                  <a:outerShdw blurRad="38100" dist="38100" dir="2700000" algn="tl">
                    <a:srgbClr val="000000">
                      <a:alpha val="43137"/>
                    </a:srgbClr>
                  </a:outerShdw>
                </a:effectLst>
              </a:rPr>
              <a:t>sosyal inceleme raporundan </a:t>
            </a:r>
            <a:r>
              <a:rPr lang="tr-TR" dirty="0" smtClean="0"/>
              <a:t>yararlanır.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914400" y="908050"/>
            <a:ext cx="8229600" cy="865188"/>
          </a:xfrm>
        </p:spPr>
        <p:txBody>
          <a:bodyPr>
            <a:normAutofit/>
          </a:bodyPr>
          <a:lstStyle/>
          <a:p>
            <a:pPr fontAlgn="auto">
              <a:spcAft>
                <a:spcPts val="0"/>
              </a:spcAft>
              <a:defRPr/>
            </a:pPr>
            <a:r>
              <a:rPr lang="tr-TR" dirty="0" smtClean="0"/>
              <a:t>Danışmanın Sorumlulukları Nelerdir? </a:t>
            </a:r>
          </a:p>
        </p:txBody>
      </p:sp>
      <p:sp>
        <p:nvSpPr>
          <p:cNvPr id="47107" name="Content Placeholder 2"/>
          <p:cNvSpPr>
            <a:spLocks noGrp="1"/>
          </p:cNvSpPr>
          <p:nvPr>
            <p:ph idx="4294967295"/>
          </p:nvPr>
        </p:nvSpPr>
        <p:spPr>
          <a:xfrm>
            <a:off x="0" y="1916113"/>
            <a:ext cx="8229600" cy="4214812"/>
          </a:xfrm>
        </p:spPr>
        <p:txBody>
          <a:bodyPr>
            <a:normAutofit fontScale="85000" lnSpcReduction="20000"/>
          </a:bodyPr>
          <a:lstStyle/>
          <a:p>
            <a:pPr marL="274320" indent="-274320" fontAlgn="auto">
              <a:spcAft>
                <a:spcPts val="0"/>
              </a:spcAft>
              <a:buClr>
                <a:schemeClr val="accent3"/>
              </a:buClr>
              <a:buFont typeface="Wingdings 2"/>
              <a:buChar char=""/>
              <a:defRPr/>
            </a:pPr>
            <a:r>
              <a:rPr lang="tr-TR" dirty="0" smtClean="0"/>
              <a:t>GİZLİLİK </a:t>
            </a:r>
          </a:p>
          <a:p>
            <a:r>
              <a:rPr lang="tr-TR" dirty="0" smtClean="0"/>
              <a:t>Pekin Kurallarının 8. Maddesinde ; çocuk ve gençlerin </a:t>
            </a:r>
            <a:r>
              <a:rPr lang="tr-TR" b="1" i="1" u="sng" dirty="0" smtClean="0">
                <a:solidFill>
                  <a:srgbClr val="FF0000"/>
                </a:solidFill>
                <a:effectLst>
                  <a:outerShdw blurRad="38100" dist="38100" dir="2700000" algn="tl">
                    <a:srgbClr val="000000">
                      <a:alpha val="43137"/>
                    </a:srgbClr>
                  </a:outerShdw>
                </a:effectLst>
              </a:rPr>
              <a:t>suçlu ya da kabahatli olarak  tanıtılmasının  </a:t>
            </a:r>
            <a:r>
              <a:rPr lang="tr-TR" dirty="0" smtClean="0"/>
              <a:t>zararlı etkilere yol açtığı, bu nedenle </a:t>
            </a:r>
            <a:r>
              <a:rPr lang="tr-TR" b="1" i="1" u="sng" dirty="0" smtClean="0">
                <a:solidFill>
                  <a:srgbClr val="FF0000"/>
                </a:solidFill>
                <a:effectLst>
                  <a:outerShdw blurRad="38100" dist="38100" dir="2700000" algn="tl">
                    <a:srgbClr val="000000">
                      <a:alpha val="43137"/>
                    </a:srgbClr>
                  </a:outerShdw>
                </a:effectLst>
              </a:rPr>
              <a:t>her aşamada gizliliğe </a:t>
            </a:r>
            <a:r>
              <a:rPr lang="tr-TR" dirty="0" smtClean="0"/>
              <a:t>azami özen gösterilmesi gerektiği düzenlenmiştir.</a:t>
            </a:r>
            <a:r>
              <a:rPr lang="tr-TR" b="1" dirty="0" smtClean="0"/>
              <a:t> (</a:t>
            </a:r>
            <a:r>
              <a:rPr lang="tr-TR" i="1" dirty="0" smtClean="0"/>
              <a:t>Birleşmiş Milletler Çocuk Ceza Adaleti Sisteminin Uygulanması Hakkında Asgarî Standart Kurallar </a:t>
            </a:r>
            <a:br>
              <a:rPr lang="tr-TR" i="1" dirty="0" smtClean="0"/>
            </a:br>
            <a:r>
              <a:rPr lang="tr-TR" i="1" dirty="0" smtClean="0"/>
              <a:t>(</a:t>
            </a:r>
            <a:r>
              <a:rPr lang="tr-TR" i="1" dirty="0" err="1" smtClean="0"/>
              <a:t>Beijing</a:t>
            </a:r>
            <a:r>
              <a:rPr lang="tr-TR" i="1" dirty="0" smtClean="0"/>
              <a:t> Kuralları) Genel Kurul’un 29 Kasım 1985 tarih ve 40/33 sayılı kararıyla kabul edilmiştir)</a:t>
            </a:r>
          </a:p>
          <a:p>
            <a:pPr marL="274320" indent="-274320" fontAlgn="auto">
              <a:spcAft>
                <a:spcPts val="0"/>
              </a:spcAft>
              <a:buClr>
                <a:schemeClr val="accent3"/>
              </a:buClr>
              <a:buFont typeface="Wingdings 2"/>
              <a:buChar char=""/>
              <a:defRPr/>
            </a:pPr>
            <a:endParaRPr lang="tr-TR" dirty="0" smtClean="0"/>
          </a:p>
          <a:p>
            <a:pPr marL="274320" indent="-274320" fontAlgn="auto">
              <a:spcAft>
                <a:spcPts val="0"/>
              </a:spcAft>
              <a:buClr>
                <a:schemeClr val="accent3"/>
              </a:buClr>
              <a:buFont typeface="Wingdings 2"/>
              <a:buChar char=""/>
              <a:defRPr/>
            </a:pPr>
            <a:r>
              <a:rPr lang="tr-TR" dirty="0" smtClean="0"/>
              <a:t>Çocuklara ilişkin koruyucu ve destekleyici tedbir kararlarının alınması ile uygulanmasına ilişkin tüm süreçlerde çocuğun avukatı hariç olmak üzere çocuğun kimliği, adresi, fotoğrafları, yaşadığı travmalar gibi çocuğa ve yakınlarına ait </a:t>
            </a:r>
            <a:r>
              <a:rPr lang="tr-TR" b="1" i="1" u="sng" dirty="0" smtClean="0">
                <a:solidFill>
                  <a:srgbClr val="FF0000"/>
                </a:solidFill>
                <a:effectLst>
                  <a:outerShdw blurRad="38100" dist="38100" dir="2700000" algn="tl">
                    <a:srgbClr val="000000">
                      <a:alpha val="43137"/>
                    </a:srgbClr>
                  </a:outerShdw>
                </a:effectLst>
              </a:rPr>
              <a:t>her türlü bilgi ve bu bilgilerin yer aldığı rapor ve belgeler ile kayıtlar gizli tutulur. Yazışmalar gizlilik ilkesine uygun bir şekilde gerçekleştirilir.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5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Effect transition="in" filter="fade">
                                      <p:cBhvr>
                                        <p:cTn id="12" dur="1000"/>
                                        <p:tgtEl>
                                          <p:spTgt spid="47107">
                                            <p:txEl>
                                              <p:pRg st="0" end="0"/>
                                            </p:txEl>
                                          </p:spTgt>
                                        </p:tgtEl>
                                      </p:cBhvr>
                                    </p:animEffect>
                                    <p:anim calcmode="lin" valueType="num">
                                      <p:cBhvr>
                                        <p:cTn id="13" dur="10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71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7107">
                                            <p:txEl>
                                              <p:pRg st="1" end="1"/>
                                            </p:txEl>
                                          </p:spTgt>
                                        </p:tgtEl>
                                        <p:attrNameLst>
                                          <p:attrName>style.visibility</p:attrName>
                                        </p:attrNameLst>
                                      </p:cBhvr>
                                      <p:to>
                                        <p:strVal val="visible"/>
                                      </p:to>
                                    </p:set>
                                    <p:animEffect transition="in" filter="fade">
                                      <p:cBhvr>
                                        <p:cTn id="19" dur="1000"/>
                                        <p:tgtEl>
                                          <p:spTgt spid="47107">
                                            <p:txEl>
                                              <p:pRg st="1" end="1"/>
                                            </p:txEl>
                                          </p:spTgt>
                                        </p:tgtEl>
                                      </p:cBhvr>
                                    </p:animEffect>
                                    <p:anim calcmode="lin" valueType="num">
                                      <p:cBhvr>
                                        <p:cTn id="20" dur="10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71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7107">
                                            <p:txEl>
                                              <p:pRg st="3" end="3"/>
                                            </p:txEl>
                                          </p:spTgt>
                                        </p:tgtEl>
                                        <p:attrNameLst>
                                          <p:attrName>style.visibility</p:attrName>
                                        </p:attrNameLst>
                                      </p:cBhvr>
                                      <p:to>
                                        <p:strVal val="visible"/>
                                      </p:to>
                                    </p:set>
                                    <p:animEffect transition="in" filter="fade">
                                      <p:cBhvr>
                                        <p:cTn id="26" dur="1000"/>
                                        <p:tgtEl>
                                          <p:spTgt spid="47107">
                                            <p:txEl>
                                              <p:pRg st="3" end="3"/>
                                            </p:txEl>
                                          </p:spTgt>
                                        </p:tgtEl>
                                      </p:cBhvr>
                                    </p:animEffect>
                                    <p:anim calcmode="lin" valueType="num">
                                      <p:cBhvr>
                                        <p:cTn id="27" dur="10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710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4710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0" y="1146175"/>
            <a:ext cx="8229600" cy="1143000"/>
          </a:xfrm>
        </p:spPr>
        <p:txBody>
          <a:bodyPr/>
          <a:lstStyle/>
          <a:p>
            <a:r>
              <a:rPr lang="tr-TR" dirty="0" smtClean="0"/>
              <a:t>Karara uyulmaması durumunda </a:t>
            </a:r>
          </a:p>
        </p:txBody>
      </p:sp>
      <p:sp>
        <p:nvSpPr>
          <p:cNvPr id="36867" name="Content Placeholder 2"/>
          <p:cNvSpPr>
            <a:spLocks noGrp="1"/>
          </p:cNvSpPr>
          <p:nvPr>
            <p:ph idx="4294967295"/>
          </p:nvPr>
        </p:nvSpPr>
        <p:spPr>
          <a:xfrm>
            <a:off x="0" y="2376488"/>
            <a:ext cx="8229600" cy="4389437"/>
          </a:xfrm>
        </p:spPr>
        <p:txBody>
          <a:bodyPr/>
          <a:lstStyle/>
          <a:p>
            <a:r>
              <a:rPr lang="tr-TR" dirty="0" smtClean="0"/>
              <a:t>Kolluktan yardım talep edilir</a:t>
            </a:r>
          </a:p>
          <a:p>
            <a:r>
              <a:rPr lang="tr-TR" dirty="0" smtClean="0"/>
              <a:t>Mahkemeden, gerekli önlemlerin alınması talep edilebilir</a:t>
            </a:r>
          </a:p>
          <a:p>
            <a:r>
              <a:rPr lang="tr-TR" dirty="0" smtClean="0"/>
              <a:t>Mahkeme aileyi önce davetli, gelmezse kolluk aracılığıyla gelmeye zorlayabilir</a:t>
            </a:r>
          </a:p>
          <a:p>
            <a:r>
              <a:rPr lang="tr-TR" dirty="0" smtClean="0"/>
              <a:t>Aile çocuğun gelmesini engeller/  sağlamazsa TCK 232 aile yükümlülüklerinin ihlali kapsamında  dava açılması için Savcılığa ihbar edebilir.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fade">
                                      <p:cBhvr>
                                        <p:cTn id="12" dur="1000"/>
                                        <p:tgtEl>
                                          <p:spTgt spid="36867">
                                            <p:txEl>
                                              <p:pRg st="0" end="0"/>
                                            </p:txEl>
                                          </p:spTgt>
                                        </p:tgtEl>
                                      </p:cBhvr>
                                    </p:animEffect>
                                    <p:anim calcmode="lin" valueType="num">
                                      <p:cBhvr>
                                        <p:cTn id="13" dur="10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68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6867">
                                            <p:txEl>
                                              <p:pRg st="1" end="1"/>
                                            </p:txEl>
                                          </p:spTgt>
                                        </p:tgtEl>
                                        <p:attrNameLst>
                                          <p:attrName>style.visibility</p:attrName>
                                        </p:attrNameLst>
                                      </p:cBhvr>
                                      <p:to>
                                        <p:strVal val="visible"/>
                                      </p:to>
                                    </p:set>
                                    <p:animEffect transition="in" filter="fade">
                                      <p:cBhvr>
                                        <p:cTn id="19" dur="1000"/>
                                        <p:tgtEl>
                                          <p:spTgt spid="36867">
                                            <p:txEl>
                                              <p:pRg st="1" end="1"/>
                                            </p:txEl>
                                          </p:spTgt>
                                        </p:tgtEl>
                                      </p:cBhvr>
                                    </p:animEffect>
                                    <p:anim calcmode="lin" valueType="num">
                                      <p:cBhvr>
                                        <p:cTn id="20" dur="10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68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6867">
                                            <p:txEl>
                                              <p:pRg st="2" end="2"/>
                                            </p:txEl>
                                          </p:spTgt>
                                        </p:tgtEl>
                                        <p:attrNameLst>
                                          <p:attrName>style.visibility</p:attrName>
                                        </p:attrNameLst>
                                      </p:cBhvr>
                                      <p:to>
                                        <p:strVal val="visible"/>
                                      </p:to>
                                    </p:set>
                                    <p:animEffect transition="in" filter="fade">
                                      <p:cBhvr>
                                        <p:cTn id="26" dur="1000"/>
                                        <p:tgtEl>
                                          <p:spTgt spid="36867">
                                            <p:txEl>
                                              <p:pRg st="2" end="2"/>
                                            </p:txEl>
                                          </p:spTgt>
                                        </p:tgtEl>
                                      </p:cBhvr>
                                    </p:animEffect>
                                    <p:anim calcmode="lin" valueType="num">
                                      <p:cBhvr>
                                        <p:cTn id="27" dur="10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68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6867">
                                            <p:txEl>
                                              <p:pRg st="3" end="3"/>
                                            </p:txEl>
                                          </p:spTgt>
                                        </p:tgtEl>
                                        <p:attrNameLst>
                                          <p:attrName>style.visibility</p:attrName>
                                        </p:attrNameLst>
                                      </p:cBhvr>
                                      <p:to>
                                        <p:strVal val="visible"/>
                                      </p:to>
                                    </p:set>
                                    <p:animEffect transition="in" filter="fade">
                                      <p:cBhvr>
                                        <p:cTn id="33" dur="1000"/>
                                        <p:tgtEl>
                                          <p:spTgt spid="36867">
                                            <p:txEl>
                                              <p:pRg st="3" end="3"/>
                                            </p:txEl>
                                          </p:spTgt>
                                        </p:tgtEl>
                                      </p:cBhvr>
                                    </p:animEffect>
                                    <p:anim calcmode="lin" valueType="num">
                                      <p:cBhvr>
                                        <p:cTn id="34" dur="10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686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990600" y="1371600"/>
            <a:ext cx="8153400" cy="990600"/>
          </a:xfrm>
        </p:spPr>
        <p:txBody>
          <a:bodyPr>
            <a:normAutofit fontScale="90000"/>
          </a:bodyPr>
          <a:lstStyle/>
          <a:p>
            <a:r>
              <a:rPr lang="tr-TR" sz="4500" dirty="0" smtClean="0"/>
              <a:t>Çocuk Adalet Sisteminin Gerekliliği</a:t>
            </a:r>
          </a:p>
        </p:txBody>
      </p:sp>
      <p:sp>
        <p:nvSpPr>
          <p:cNvPr id="17411" name="Content Placeholder 2"/>
          <p:cNvSpPr>
            <a:spLocks noGrp="1"/>
          </p:cNvSpPr>
          <p:nvPr>
            <p:ph idx="4294967295"/>
          </p:nvPr>
        </p:nvSpPr>
        <p:spPr>
          <a:xfrm>
            <a:off x="0" y="2060575"/>
            <a:ext cx="8153400" cy="4495800"/>
          </a:xfrm>
        </p:spPr>
        <p:txBody>
          <a:bodyPr/>
          <a:lstStyle/>
          <a:p>
            <a:endParaRPr lang="tr-TR" dirty="0" smtClean="0"/>
          </a:p>
          <a:p>
            <a:r>
              <a:rPr lang="tr-TR" dirty="0" smtClean="0"/>
              <a:t>Çocukların gelişimsel olarak farklılıkları ve ihtiyaçları </a:t>
            </a:r>
          </a:p>
          <a:p>
            <a:endParaRPr lang="tr-TR" dirty="0" smtClean="0"/>
          </a:p>
          <a:p>
            <a:r>
              <a:rPr lang="tr-TR" dirty="0" smtClean="0"/>
              <a:t>Yaptırımlarının amacının iyileştirme olması </a:t>
            </a:r>
          </a:p>
          <a:p>
            <a:endParaRPr lang="tr-TR" dirty="0" smtClean="0"/>
          </a:p>
          <a:p>
            <a:r>
              <a:rPr lang="tr-TR" dirty="0" smtClean="0"/>
              <a:t> Sadece yaptırım belirlenmemesi gereği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1000"/>
                                        <p:tgtEl>
                                          <p:spTgt spid="17411">
                                            <p:txEl>
                                              <p:pRg st="1" end="1"/>
                                            </p:txEl>
                                          </p:spTgt>
                                        </p:tgtEl>
                                      </p:cBhvr>
                                    </p:animEffect>
                                    <p:anim calcmode="lin" valueType="num">
                                      <p:cBhvr>
                                        <p:cTn id="13"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animEffect transition="in" filter="fade">
                                      <p:cBhvr>
                                        <p:cTn id="19" dur="1000"/>
                                        <p:tgtEl>
                                          <p:spTgt spid="17411">
                                            <p:txEl>
                                              <p:pRg st="3" end="3"/>
                                            </p:txEl>
                                          </p:spTgt>
                                        </p:tgtEl>
                                      </p:cBhvr>
                                    </p:animEffect>
                                    <p:anim calcmode="lin" valueType="num">
                                      <p:cBhvr>
                                        <p:cTn id="20"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411">
                                            <p:txEl>
                                              <p:pRg st="5" end="5"/>
                                            </p:txEl>
                                          </p:spTgt>
                                        </p:tgtEl>
                                        <p:attrNameLst>
                                          <p:attrName>style.visibility</p:attrName>
                                        </p:attrNameLst>
                                      </p:cBhvr>
                                      <p:to>
                                        <p:strVal val="visible"/>
                                      </p:to>
                                    </p:set>
                                    <p:animEffect transition="in" filter="fade">
                                      <p:cBhvr>
                                        <p:cTn id="26" dur="1000"/>
                                        <p:tgtEl>
                                          <p:spTgt spid="17411">
                                            <p:txEl>
                                              <p:pRg st="5" end="5"/>
                                            </p:txEl>
                                          </p:spTgt>
                                        </p:tgtEl>
                                      </p:cBhvr>
                                    </p:animEffect>
                                    <p:anim calcmode="lin" valueType="num">
                                      <p:cBhvr>
                                        <p:cTn id="27" dur="10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174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1741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0" y="1146175"/>
            <a:ext cx="8229600" cy="1143000"/>
          </a:xfrm>
        </p:spPr>
        <p:txBody>
          <a:bodyPr/>
          <a:lstStyle/>
          <a:p>
            <a:r>
              <a:rPr lang="tr-TR" dirty="0" smtClean="0"/>
              <a:t>Danışmanın Sorumlulukları </a:t>
            </a:r>
          </a:p>
        </p:txBody>
      </p:sp>
      <p:sp>
        <p:nvSpPr>
          <p:cNvPr id="53251" name="Content Placeholder 2"/>
          <p:cNvSpPr>
            <a:spLocks noGrp="1"/>
          </p:cNvSpPr>
          <p:nvPr>
            <p:ph idx="4294967295"/>
          </p:nvPr>
        </p:nvSpPr>
        <p:spPr>
          <a:xfrm>
            <a:off x="914400" y="2349500"/>
            <a:ext cx="8229600" cy="3311525"/>
          </a:xfrm>
        </p:spPr>
        <p:txBody>
          <a:bodyPr/>
          <a:lstStyle/>
          <a:p>
            <a:pPr marL="514350" indent="-514350">
              <a:buFont typeface="Wingdings" pitchFamily="2" charset="2"/>
              <a:buAutoNum type="arabicPeriod"/>
            </a:pPr>
            <a:r>
              <a:rPr lang="tr-TR" dirty="0" smtClean="0"/>
              <a:t>Danışmanlık hizmetinin verilmesi </a:t>
            </a:r>
          </a:p>
          <a:p>
            <a:pPr marL="514350" indent="-514350">
              <a:buFont typeface="Wingdings" pitchFamily="2" charset="2"/>
              <a:buAutoNum type="arabicPeriod"/>
            </a:pPr>
            <a:r>
              <a:rPr lang="tr-TR" dirty="0" smtClean="0"/>
              <a:t>Mahkemeyi bilgilendirme </a:t>
            </a:r>
          </a:p>
          <a:p>
            <a:pPr marL="514350" indent="-514350">
              <a:buFont typeface="Wingdings" pitchFamily="2" charset="2"/>
              <a:buAutoNum type="arabicPeriod"/>
            </a:pPr>
            <a:r>
              <a:rPr lang="tr-TR" dirty="0" smtClean="0"/>
              <a:t>Gizlilik </a:t>
            </a:r>
          </a:p>
          <a:p>
            <a:pPr marL="514350" indent="-514350">
              <a:buFont typeface="Wingdings" pitchFamily="2" charset="2"/>
              <a:buAutoNum type="arabicPeriod"/>
            </a:pPr>
            <a:r>
              <a:rPr lang="tr-TR" dirty="0" smtClean="0"/>
              <a:t>Suçu bildirme </a:t>
            </a:r>
          </a:p>
          <a:p>
            <a:pPr marL="514350" indent="-514350">
              <a:buFont typeface="Wingdings" pitchFamily="2" charset="2"/>
              <a:buAutoNum type="arabicPeriod"/>
            </a:pPr>
            <a:r>
              <a:rPr lang="tr-TR" dirty="0" smtClean="0"/>
              <a:t>Korunma ihtiyacını bildirme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5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3251">
                                            <p:txEl>
                                              <p:pRg st="0" end="0"/>
                                            </p:txEl>
                                          </p:spTgt>
                                        </p:tgtEl>
                                        <p:attrNameLst>
                                          <p:attrName>style.visibility</p:attrName>
                                        </p:attrNameLst>
                                      </p:cBhvr>
                                      <p:to>
                                        <p:strVal val="visible"/>
                                      </p:to>
                                    </p:set>
                                    <p:animEffect transition="in" filter="fade">
                                      <p:cBhvr>
                                        <p:cTn id="12" dur="1000"/>
                                        <p:tgtEl>
                                          <p:spTgt spid="53251">
                                            <p:txEl>
                                              <p:pRg st="0" end="0"/>
                                            </p:txEl>
                                          </p:spTgt>
                                        </p:tgtEl>
                                      </p:cBhvr>
                                    </p:animEffect>
                                    <p:anim calcmode="lin" valueType="num">
                                      <p:cBhvr>
                                        <p:cTn id="13" dur="10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32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3251">
                                            <p:txEl>
                                              <p:pRg st="1" end="1"/>
                                            </p:txEl>
                                          </p:spTgt>
                                        </p:tgtEl>
                                        <p:attrNameLst>
                                          <p:attrName>style.visibility</p:attrName>
                                        </p:attrNameLst>
                                      </p:cBhvr>
                                      <p:to>
                                        <p:strVal val="visible"/>
                                      </p:to>
                                    </p:set>
                                    <p:animEffect transition="in" filter="fade">
                                      <p:cBhvr>
                                        <p:cTn id="19" dur="1000"/>
                                        <p:tgtEl>
                                          <p:spTgt spid="53251">
                                            <p:txEl>
                                              <p:pRg st="1" end="1"/>
                                            </p:txEl>
                                          </p:spTgt>
                                        </p:tgtEl>
                                      </p:cBhvr>
                                    </p:animEffect>
                                    <p:anim calcmode="lin" valueType="num">
                                      <p:cBhvr>
                                        <p:cTn id="20" dur="10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32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3251">
                                            <p:txEl>
                                              <p:pRg st="2" end="2"/>
                                            </p:txEl>
                                          </p:spTgt>
                                        </p:tgtEl>
                                        <p:attrNameLst>
                                          <p:attrName>style.visibility</p:attrName>
                                        </p:attrNameLst>
                                      </p:cBhvr>
                                      <p:to>
                                        <p:strVal val="visible"/>
                                      </p:to>
                                    </p:set>
                                    <p:animEffect transition="in" filter="fade">
                                      <p:cBhvr>
                                        <p:cTn id="26" dur="1000"/>
                                        <p:tgtEl>
                                          <p:spTgt spid="53251">
                                            <p:txEl>
                                              <p:pRg st="2" end="2"/>
                                            </p:txEl>
                                          </p:spTgt>
                                        </p:tgtEl>
                                      </p:cBhvr>
                                    </p:animEffect>
                                    <p:anim calcmode="lin" valueType="num">
                                      <p:cBhvr>
                                        <p:cTn id="27" dur="10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32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3251">
                                            <p:txEl>
                                              <p:pRg st="3" end="3"/>
                                            </p:txEl>
                                          </p:spTgt>
                                        </p:tgtEl>
                                        <p:attrNameLst>
                                          <p:attrName>style.visibility</p:attrName>
                                        </p:attrNameLst>
                                      </p:cBhvr>
                                      <p:to>
                                        <p:strVal val="visible"/>
                                      </p:to>
                                    </p:set>
                                    <p:animEffect transition="in" filter="fade">
                                      <p:cBhvr>
                                        <p:cTn id="33" dur="1000"/>
                                        <p:tgtEl>
                                          <p:spTgt spid="53251">
                                            <p:txEl>
                                              <p:pRg st="3" end="3"/>
                                            </p:txEl>
                                          </p:spTgt>
                                        </p:tgtEl>
                                      </p:cBhvr>
                                    </p:animEffect>
                                    <p:anim calcmode="lin" valueType="num">
                                      <p:cBhvr>
                                        <p:cTn id="34" dur="10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32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3251">
                                            <p:txEl>
                                              <p:pRg st="4" end="4"/>
                                            </p:txEl>
                                          </p:spTgt>
                                        </p:tgtEl>
                                        <p:attrNameLst>
                                          <p:attrName>style.visibility</p:attrName>
                                        </p:attrNameLst>
                                      </p:cBhvr>
                                      <p:to>
                                        <p:strVal val="visible"/>
                                      </p:to>
                                    </p:set>
                                    <p:animEffect transition="in" filter="fade">
                                      <p:cBhvr>
                                        <p:cTn id="40" dur="1000"/>
                                        <p:tgtEl>
                                          <p:spTgt spid="53251">
                                            <p:txEl>
                                              <p:pRg st="4" end="4"/>
                                            </p:txEl>
                                          </p:spTgt>
                                        </p:tgtEl>
                                      </p:cBhvr>
                                    </p:animEffect>
                                    <p:anim calcmode="lin" valueType="num">
                                      <p:cBhvr>
                                        <p:cTn id="41" dur="10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32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5325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46175"/>
            <a:ext cx="8229600" cy="1143000"/>
          </a:xfrm>
        </p:spPr>
        <p:txBody>
          <a:bodyPr/>
          <a:lstStyle/>
          <a:p>
            <a:r>
              <a:rPr lang="tr-TR" b="1" dirty="0" smtClean="0"/>
              <a:t>Suçu Bildirme</a:t>
            </a:r>
            <a:endParaRPr lang="tr-TR" dirty="0" smtClean="0"/>
          </a:p>
        </p:txBody>
      </p:sp>
      <p:sp>
        <p:nvSpPr>
          <p:cNvPr id="3" name="Content Placeholder 2"/>
          <p:cNvSpPr>
            <a:spLocks noGrp="1"/>
          </p:cNvSpPr>
          <p:nvPr>
            <p:ph idx="4294967295"/>
          </p:nvPr>
        </p:nvSpPr>
        <p:spPr>
          <a:xfrm>
            <a:off x="0" y="2376488"/>
            <a:ext cx="8229600" cy="4389437"/>
          </a:xfrm>
        </p:spPr>
        <p:txBody>
          <a:bodyPr>
            <a:normAutofit/>
          </a:bodyPr>
          <a:lstStyle/>
          <a:p>
            <a:pPr>
              <a:lnSpc>
                <a:spcPct val="90000"/>
              </a:lnSpc>
            </a:pPr>
            <a:r>
              <a:rPr lang="tr-TR" dirty="0" smtClean="0"/>
              <a:t>Bildirim hem </a:t>
            </a:r>
            <a:r>
              <a:rPr lang="tr-TR" b="1" i="1" u="sng" dirty="0" smtClean="0">
                <a:solidFill>
                  <a:srgbClr val="FF0000"/>
                </a:solidFill>
                <a:effectLst>
                  <a:outerShdw blurRad="38100" dist="38100" dir="2700000" algn="tl">
                    <a:srgbClr val="000000">
                      <a:alpha val="43137"/>
                    </a:srgbClr>
                  </a:outerShdw>
                </a:effectLst>
              </a:rPr>
              <a:t>suçlunun yakalanması </a:t>
            </a:r>
            <a:r>
              <a:rPr lang="tr-TR" dirty="0" smtClean="0"/>
              <a:t>ve cezalandırılması hem </a:t>
            </a:r>
            <a:r>
              <a:rPr lang="tr-TR" b="1" i="1" u="sng" dirty="0" smtClean="0">
                <a:solidFill>
                  <a:srgbClr val="FF0000"/>
                </a:solidFill>
                <a:effectLst>
                  <a:outerShdw blurRad="38100" dist="38100" dir="2700000" algn="tl">
                    <a:srgbClr val="000000">
                      <a:alpha val="43137"/>
                    </a:srgbClr>
                  </a:outerShdw>
                </a:effectLst>
              </a:rPr>
              <a:t>çocuğun korunmasını sağlamak </a:t>
            </a:r>
            <a:r>
              <a:rPr lang="tr-TR" dirty="0" smtClean="0"/>
              <a:t>için gerekli hem de bunu fark eden kamu görevlisi ve sağlık görevlisi için bir yükümlülüktür. </a:t>
            </a:r>
          </a:p>
          <a:p>
            <a:pPr>
              <a:lnSpc>
                <a:spcPct val="90000"/>
              </a:lnSpc>
            </a:pPr>
            <a:r>
              <a:rPr lang="tr-TR" dirty="0" smtClean="0"/>
              <a:t>Danışman, görevi sırasında çocuğa karşı işlenen  suçu görevi nedeniyle öğrenirse derhal yetkili makamlara bildirmek zorundadır. </a:t>
            </a:r>
            <a:r>
              <a:rPr lang="tr-TR" b="1" i="1" u="sng" dirty="0" smtClean="0">
                <a:solidFill>
                  <a:srgbClr val="FF0000"/>
                </a:solidFill>
              </a:rPr>
              <a:t> </a:t>
            </a:r>
            <a:r>
              <a:rPr lang="tr-TR" b="1" i="1" u="sng" dirty="0" smtClean="0">
                <a:solidFill>
                  <a:srgbClr val="FF0000"/>
                </a:solidFill>
                <a:effectLst>
                  <a:outerShdw blurRad="38100" dist="38100" dir="2700000" algn="tl">
                    <a:srgbClr val="000000">
                      <a:alpha val="43137"/>
                    </a:srgbClr>
                  </a:outerShdw>
                </a:effectLst>
              </a:rPr>
              <a:t>Yetkili makam polis veya savcılıktır.</a:t>
            </a:r>
            <a:r>
              <a:rPr lang="tr-TR" dirty="0" smtClean="0"/>
              <a:t> Suçu bildirmeme TCK’da ayrı bir suç olarak düzenlenmiş olup suçu işleyenin kamu görevlisi olması durumu için daha ağır bir ceza öngörülmüştür. </a:t>
            </a:r>
          </a:p>
          <a:p>
            <a:pPr>
              <a:lnSpc>
                <a:spcPct val="90000"/>
              </a:lnSpc>
            </a:pPr>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a:xfrm>
            <a:off x="0" y="1146175"/>
            <a:ext cx="8229600" cy="1143000"/>
          </a:xfrm>
        </p:spPr>
        <p:txBody>
          <a:bodyPr/>
          <a:lstStyle/>
          <a:p>
            <a:r>
              <a:rPr lang="tr-TR" dirty="0" smtClean="0"/>
              <a:t>Korunma İhtiyacını </a:t>
            </a:r>
            <a:r>
              <a:rPr lang="tr-TR" dirty="0"/>
              <a:t>B</a:t>
            </a:r>
            <a:r>
              <a:rPr lang="tr-TR" dirty="0" smtClean="0"/>
              <a:t>ildirme</a:t>
            </a:r>
          </a:p>
        </p:txBody>
      </p:sp>
      <p:sp>
        <p:nvSpPr>
          <p:cNvPr id="55299" name="Content Placeholder 2"/>
          <p:cNvSpPr>
            <a:spLocks noGrp="1"/>
          </p:cNvSpPr>
          <p:nvPr>
            <p:ph idx="4294967295"/>
          </p:nvPr>
        </p:nvSpPr>
        <p:spPr>
          <a:xfrm>
            <a:off x="914400" y="2205038"/>
            <a:ext cx="8229600" cy="3509962"/>
          </a:xfrm>
        </p:spPr>
        <p:txBody>
          <a:bodyPr/>
          <a:lstStyle/>
          <a:p>
            <a:r>
              <a:rPr lang="tr-TR" dirty="0" smtClean="0"/>
              <a:t>Adli ve idari merciler, kolluk görevlileri, sağlık ve eğitim kuruluşları, sivil toplum kuruluşları, korunma ihtiyacı olan çocuğu </a:t>
            </a:r>
            <a:r>
              <a:rPr lang="tr-TR" dirty="0"/>
              <a:t>aile ve sosyal politikalar il/ilçe  </a:t>
            </a:r>
            <a:r>
              <a:rPr lang="tr-TR" dirty="0" smtClean="0"/>
              <a:t>müdürlüklerine bildirmekle yükümlüdür (ÇKK md.6). </a:t>
            </a:r>
          </a:p>
          <a:p>
            <a:pPr marL="0" indent="0">
              <a:buNone/>
            </a:pPr>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500"/>
                                        <p:tgtEl>
                                          <p:spTgt spid="552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5299">
                                            <p:txEl>
                                              <p:pRg st="0" end="0"/>
                                            </p:txEl>
                                          </p:spTgt>
                                        </p:tgtEl>
                                        <p:attrNameLst>
                                          <p:attrName>style.visibility</p:attrName>
                                        </p:attrNameLst>
                                      </p:cBhvr>
                                      <p:to>
                                        <p:strVal val="visible"/>
                                      </p:to>
                                    </p:set>
                                    <p:animEffect transition="in" filter="fade">
                                      <p:cBhvr>
                                        <p:cTn id="12" dur="1000"/>
                                        <p:tgtEl>
                                          <p:spTgt spid="55299">
                                            <p:txEl>
                                              <p:pRg st="0" end="0"/>
                                            </p:txEl>
                                          </p:spTgt>
                                        </p:tgtEl>
                                      </p:cBhvr>
                                    </p:animEffect>
                                    <p:anim calcmode="lin" valueType="num">
                                      <p:cBhvr>
                                        <p:cTn id="13" dur="10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529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a:xfrm>
            <a:off x="0" y="1146175"/>
            <a:ext cx="8229600" cy="1143000"/>
          </a:xfrm>
        </p:spPr>
        <p:txBody>
          <a:bodyPr/>
          <a:lstStyle/>
          <a:p>
            <a:r>
              <a:rPr lang="tr-TR" smtClean="0"/>
              <a:t>Uygulama</a:t>
            </a:r>
          </a:p>
        </p:txBody>
      </p:sp>
      <p:sp>
        <p:nvSpPr>
          <p:cNvPr id="56323" name="Content Placeholder 2"/>
          <p:cNvSpPr>
            <a:spLocks noGrp="1"/>
          </p:cNvSpPr>
          <p:nvPr>
            <p:ph idx="4294967295"/>
          </p:nvPr>
        </p:nvSpPr>
        <p:spPr>
          <a:xfrm>
            <a:off x="0" y="2376488"/>
            <a:ext cx="8229600" cy="4389437"/>
          </a:xfrm>
        </p:spPr>
        <p:txBody>
          <a:bodyPr/>
          <a:lstStyle/>
          <a:p>
            <a:r>
              <a:rPr lang="tr-TR" dirty="0" smtClean="0"/>
              <a:t>13 yaşındaki  A  hakkında  babasını yaralama  suçundan dolayı danışmanlık tedbiri  verilmiş.     Mahkeme kararından çocuğun sürekli okuldan kaçması nedeniyle  babasıyla yaptığı tartışma sırasında babasını yaraladığı öğrenilmiştir.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196975"/>
            <a:ext cx="8229600" cy="1143000"/>
          </a:xfrm>
        </p:spPr>
        <p:txBody>
          <a:bodyPr>
            <a:normAutofit/>
          </a:bodyPr>
          <a:lstStyle/>
          <a:p>
            <a:pPr fontAlgn="auto">
              <a:spcAft>
                <a:spcPts val="0"/>
              </a:spcAft>
              <a:defRPr/>
            </a:pPr>
            <a:r>
              <a:rPr lang="tr-TR" dirty="0" smtClean="0"/>
              <a:t>Çocukla görüşmede hap aldığını öğrendiniz.</a:t>
            </a:r>
          </a:p>
        </p:txBody>
      </p:sp>
      <p:sp>
        <p:nvSpPr>
          <p:cNvPr id="3" name="Content Placeholder 2"/>
          <p:cNvSpPr>
            <a:spLocks noGrp="1"/>
          </p:cNvSpPr>
          <p:nvPr>
            <p:ph idx="4294967295"/>
          </p:nvPr>
        </p:nvSpPr>
        <p:spPr>
          <a:xfrm>
            <a:off x="0" y="1600200"/>
            <a:ext cx="8572528" cy="4829175"/>
          </a:xfrm>
        </p:spPr>
        <p:txBody>
          <a:bodyPr/>
          <a:lstStyle/>
          <a:p>
            <a:endParaRPr lang="tr-TR" dirty="0" smtClean="0"/>
          </a:p>
          <a:p>
            <a:endParaRPr lang="tr-TR" dirty="0" smtClean="0"/>
          </a:p>
          <a:p>
            <a:r>
              <a:rPr lang="tr-TR" dirty="0" smtClean="0"/>
              <a:t>Mahkemeden  talepleriniz nelerdir?</a:t>
            </a:r>
          </a:p>
          <a:p>
            <a:r>
              <a:rPr lang="tr-TR" dirty="0" smtClean="0"/>
              <a:t>Danışmanlık yanında başka tedbir verildiğinde diğer tedbiri uygulayan kurum ya da uzmanla nasıl çalışırsınız?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052513"/>
            <a:ext cx="8229600" cy="1143000"/>
          </a:xfrm>
        </p:spPr>
        <p:txBody>
          <a:bodyPr>
            <a:normAutofit/>
          </a:bodyPr>
          <a:lstStyle/>
          <a:p>
            <a:pPr fontAlgn="auto">
              <a:spcAft>
                <a:spcPts val="0"/>
              </a:spcAft>
              <a:defRPr/>
            </a:pPr>
            <a:r>
              <a:rPr lang="tr-TR" dirty="0" smtClean="0"/>
              <a:t>Çocuğun okula devamsızlığı olduğunu öğrendiniz. </a:t>
            </a:r>
          </a:p>
        </p:txBody>
      </p:sp>
      <p:sp>
        <p:nvSpPr>
          <p:cNvPr id="58371" name="Content Placeholder 2"/>
          <p:cNvSpPr>
            <a:spLocks noGrp="1"/>
          </p:cNvSpPr>
          <p:nvPr>
            <p:ph idx="4294967295"/>
          </p:nvPr>
        </p:nvSpPr>
        <p:spPr>
          <a:xfrm>
            <a:off x="0" y="2376488"/>
            <a:ext cx="8229600" cy="4389437"/>
          </a:xfrm>
        </p:spPr>
        <p:txBody>
          <a:bodyPr/>
          <a:lstStyle/>
          <a:p>
            <a:endParaRPr lang="tr-TR" dirty="0" smtClean="0"/>
          </a:p>
          <a:p>
            <a:r>
              <a:rPr lang="tr-TR" dirty="0" smtClean="0"/>
              <a:t>Mahkemeden  talepleriniz nelerdir?</a:t>
            </a:r>
          </a:p>
          <a:p>
            <a:r>
              <a:rPr lang="tr-TR" dirty="0" smtClean="0"/>
              <a:t>Danışmanlık yanında başka tedbir verildiğinde diğer tedbiri uygulayan kurum ya da uzmanla nasıl çalışırsınız?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052513"/>
            <a:ext cx="8229600" cy="1143000"/>
          </a:xfrm>
        </p:spPr>
        <p:txBody>
          <a:bodyPr>
            <a:normAutofit/>
          </a:bodyPr>
          <a:lstStyle/>
          <a:p>
            <a:pPr fontAlgn="auto">
              <a:spcAft>
                <a:spcPts val="0"/>
              </a:spcAft>
              <a:defRPr/>
            </a:pPr>
            <a:r>
              <a:rPr lang="tr-TR" dirty="0" smtClean="0"/>
              <a:t>Ailenin fiziksel ve ekonomik istismarını öğrendiniz.</a:t>
            </a:r>
          </a:p>
        </p:txBody>
      </p:sp>
      <p:sp>
        <p:nvSpPr>
          <p:cNvPr id="3" name="Content Placeholder 2"/>
          <p:cNvSpPr>
            <a:spLocks noGrp="1"/>
          </p:cNvSpPr>
          <p:nvPr>
            <p:ph idx="4294967295"/>
          </p:nvPr>
        </p:nvSpPr>
        <p:spPr>
          <a:xfrm>
            <a:off x="0" y="2205038"/>
            <a:ext cx="8229600" cy="4119562"/>
          </a:xfrm>
        </p:spPr>
        <p:txBody>
          <a:bodyPr/>
          <a:lstStyle/>
          <a:p>
            <a:endParaRPr lang="tr-TR" dirty="0" smtClean="0"/>
          </a:p>
          <a:p>
            <a:r>
              <a:rPr lang="tr-TR" dirty="0" smtClean="0"/>
              <a:t>Mahkemeden  talepleriniz nelerdir?</a:t>
            </a:r>
          </a:p>
          <a:p>
            <a:r>
              <a:rPr lang="tr-TR" dirty="0" smtClean="0"/>
              <a:t>Danışmanlık yanında başka tedbir verildiğinde diğer tedbiri uygulayan kurum ya da uzmanla nasıl çalışırsınız?</a:t>
            </a:r>
          </a:p>
          <a:p>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981075"/>
            <a:ext cx="8229600" cy="865188"/>
          </a:xfrm>
        </p:spPr>
        <p:txBody>
          <a:bodyPr/>
          <a:lstStyle/>
          <a:p>
            <a:r>
              <a:rPr lang="tr-TR" sz="3200" dirty="0" smtClean="0"/>
              <a:t>İlave tedbir  talep edilmesi, </a:t>
            </a:r>
            <a:br>
              <a:rPr lang="tr-TR" sz="3200" dirty="0" smtClean="0"/>
            </a:br>
            <a:r>
              <a:rPr lang="tr-TR" sz="3200" dirty="0" smtClean="0"/>
              <a:t>Tedbirin değiştirilmesi</a:t>
            </a:r>
          </a:p>
        </p:txBody>
      </p:sp>
      <p:sp>
        <p:nvSpPr>
          <p:cNvPr id="3" name="Content Placeholder 2"/>
          <p:cNvSpPr>
            <a:spLocks noGrp="1"/>
          </p:cNvSpPr>
          <p:nvPr>
            <p:ph idx="4294967295"/>
          </p:nvPr>
        </p:nvSpPr>
        <p:spPr>
          <a:xfrm>
            <a:off x="0" y="2349500"/>
            <a:ext cx="8229600" cy="4079875"/>
          </a:xfrm>
        </p:spPr>
        <p:txBody>
          <a:bodyPr/>
          <a:lstStyle/>
          <a:p>
            <a:r>
              <a:rPr lang="tr-TR" dirty="0" smtClean="0"/>
              <a:t>Danışman ve denetim görevlisi;  </a:t>
            </a:r>
            <a:r>
              <a:rPr lang="tr-TR" b="1" i="1" u="sng" dirty="0" smtClean="0">
                <a:solidFill>
                  <a:srgbClr val="FF0000"/>
                </a:solidFill>
                <a:effectLst>
                  <a:outerShdw blurRad="38100" dist="38100" dir="2700000" algn="tl">
                    <a:srgbClr val="000000">
                      <a:alpha val="43137"/>
                    </a:srgbClr>
                  </a:outerShdw>
                </a:effectLst>
              </a:rPr>
              <a:t>çocuğun ilave tedbire ihtiyaç duyması ya da mevcut tedbirin çocuğa uygun olmaması durumunda </a:t>
            </a:r>
            <a:r>
              <a:rPr lang="tr-TR" dirty="0" smtClean="0"/>
              <a:t>Mahkemeden  ilave tedbire karar verilmesini ya da değiştirilmesini talep edebilir.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0" y="1146175"/>
            <a:ext cx="8229600" cy="1143000"/>
          </a:xfrm>
        </p:spPr>
        <p:txBody>
          <a:bodyPr>
            <a:normAutofit fontScale="90000"/>
          </a:bodyPr>
          <a:lstStyle/>
          <a:p>
            <a:r>
              <a:rPr lang="tr-TR" sz="4500" dirty="0" smtClean="0"/>
              <a:t>Sağlık tedbiri ile birlikte uygulanması</a:t>
            </a:r>
          </a:p>
        </p:txBody>
      </p:sp>
      <p:sp>
        <p:nvSpPr>
          <p:cNvPr id="62467" name="Content Placeholder 2"/>
          <p:cNvSpPr>
            <a:spLocks noGrp="1"/>
          </p:cNvSpPr>
          <p:nvPr>
            <p:ph idx="4294967295"/>
          </p:nvPr>
        </p:nvSpPr>
        <p:spPr>
          <a:xfrm>
            <a:off x="0" y="2376488"/>
            <a:ext cx="8229600" cy="4389437"/>
          </a:xfrm>
        </p:spPr>
        <p:txBody>
          <a:bodyPr/>
          <a:lstStyle/>
          <a:p>
            <a:r>
              <a:rPr lang="tr-TR" dirty="0" smtClean="0"/>
              <a:t>Danışmanlık tedbiri ile sağlık tedbirinin birlikte uygulandığı durumlarda </a:t>
            </a:r>
            <a:r>
              <a:rPr lang="tr-TR" i="1" dirty="0" smtClean="0">
                <a:solidFill>
                  <a:srgbClr val="FF0000"/>
                </a:solidFill>
              </a:rPr>
              <a:t>çocuğun yatarak tedavisi  gerekiyorsa,</a:t>
            </a:r>
            <a:r>
              <a:rPr lang="tr-TR" dirty="0" smtClean="0"/>
              <a:t> tedavi süresince sağlık tedbirinin  gereği olarak </a:t>
            </a:r>
            <a:r>
              <a:rPr lang="tr-TR" i="1" dirty="0" smtClean="0">
                <a:solidFill>
                  <a:srgbClr val="FF0000"/>
                </a:solidFill>
              </a:rPr>
              <a:t>tedavi yapan kurumdaki uzman  tarafından </a:t>
            </a:r>
            <a:r>
              <a:rPr lang="tr-TR" dirty="0" smtClean="0"/>
              <a:t>yerine getirilmesi daha uygun olacağı için  danışman  tedbirin  uygulanması konusunda bir değişiklik talep edebilir.  </a:t>
            </a:r>
          </a:p>
          <a:p>
            <a:r>
              <a:rPr lang="tr-TR" i="1" dirty="0" smtClean="0">
                <a:solidFill>
                  <a:srgbClr val="FF0000"/>
                </a:solidFill>
              </a:rPr>
              <a:t>Çocuğun ayakta tedavi gördüğü durumlarda ise </a:t>
            </a:r>
            <a:r>
              <a:rPr lang="tr-TR" dirty="0" smtClean="0"/>
              <a:t>çocuğun tedavisini ve terapisini yürüten uzman kişi, </a:t>
            </a:r>
            <a:r>
              <a:rPr lang="tr-TR" i="1" dirty="0" smtClean="0">
                <a:solidFill>
                  <a:srgbClr val="FF0000"/>
                </a:solidFill>
              </a:rPr>
              <a:t>kurum  ve kuruluşla işbirliği  ve koordinasyon </a:t>
            </a:r>
            <a:r>
              <a:rPr lang="tr-TR" dirty="0" smtClean="0"/>
              <a:t>içinde   yürütülmesi gereklidir. </a:t>
            </a:r>
          </a:p>
          <a:p>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2467">
                                            <p:txEl>
                                              <p:pRg st="0" end="0"/>
                                            </p:txEl>
                                          </p:spTgt>
                                        </p:tgtEl>
                                        <p:attrNameLst>
                                          <p:attrName>style.visibility</p:attrName>
                                        </p:attrNameLst>
                                      </p:cBhvr>
                                      <p:to>
                                        <p:strVal val="visible"/>
                                      </p:to>
                                    </p:set>
                                    <p:animEffect transition="in" filter="fade">
                                      <p:cBhvr>
                                        <p:cTn id="12" dur="1000"/>
                                        <p:tgtEl>
                                          <p:spTgt spid="62467">
                                            <p:txEl>
                                              <p:pRg st="0" end="0"/>
                                            </p:txEl>
                                          </p:spTgt>
                                        </p:tgtEl>
                                      </p:cBhvr>
                                    </p:animEffect>
                                    <p:anim calcmode="lin" valueType="num">
                                      <p:cBhvr>
                                        <p:cTn id="13" dur="10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24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2467">
                                            <p:txEl>
                                              <p:pRg st="1" end="1"/>
                                            </p:txEl>
                                          </p:spTgt>
                                        </p:tgtEl>
                                        <p:attrNameLst>
                                          <p:attrName>style.visibility</p:attrName>
                                        </p:attrNameLst>
                                      </p:cBhvr>
                                      <p:to>
                                        <p:strVal val="visible"/>
                                      </p:to>
                                    </p:set>
                                    <p:animEffect transition="in" filter="fade">
                                      <p:cBhvr>
                                        <p:cTn id="19" dur="1000"/>
                                        <p:tgtEl>
                                          <p:spTgt spid="62467">
                                            <p:txEl>
                                              <p:pRg st="1" end="1"/>
                                            </p:txEl>
                                          </p:spTgt>
                                        </p:tgtEl>
                                      </p:cBhvr>
                                    </p:animEffect>
                                    <p:anim calcmode="lin" valueType="num">
                                      <p:cBhvr>
                                        <p:cTn id="20" dur="10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246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6246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981075"/>
            <a:ext cx="8229600" cy="1143000"/>
          </a:xfrm>
        </p:spPr>
        <p:txBody>
          <a:bodyPr>
            <a:normAutofit/>
          </a:bodyPr>
          <a:lstStyle/>
          <a:p>
            <a:pPr fontAlgn="auto">
              <a:spcAft>
                <a:spcPts val="0"/>
              </a:spcAft>
              <a:defRPr/>
            </a:pPr>
            <a:r>
              <a:rPr lang="tr-TR" dirty="0" smtClean="0"/>
              <a:t>Eğitim tedbiri ile birlikte uygulanması  </a:t>
            </a:r>
          </a:p>
        </p:txBody>
      </p:sp>
      <p:sp>
        <p:nvSpPr>
          <p:cNvPr id="3" name="Content Placeholder 2"/>
          <p:cNvSpPr>
            <a:spLocks noGrp="1"/>
          </p:cNvSpPr>
          <p:nvPr>
            <p:ph idx="4294967295"/>
          </p:nvPr>
        </p:nvSpPr>
        <p:spPr>
          <a:xfrm>
            <a:off x="0" y="2376488"/>
            <a:ext cx="8229600" cy="4389437"/>
          </a:xfrm>
        </p:spPr>
        <p:txBody>
          <a:bodyPr/>
          <a:lstStyle/>
          <a:p>
            <a:pPr>
              <a:buFont typeface="Wingdings" pitchFamily="2" charset="2"/>
              <a:buNone/>
            </a:pPr>
            <a:r>
              <a:rPr lang="tr-TR" dirty="0" smtClean="0"/>
              <a:t>   </a:t>
            </a:r>
          </a:p>
          <a:p>
            <a:pPr>
              <a:buFont typeface="Wingdings" pitchFamily="2" charset="2"/>
              <a:buNone/>
            </a:pPr>
            <a:r>
              <a:rPr lang="tr-TR" dirty="0" smtClean="0"/>
              <a:t>    MEB’de çocuğun eğitime devam ettiği veya danışmanlık tedbirinin yanı sıra eğitim tedbirine karar verildiği  durumlarda; okulda ya da kurumda bulunan psikolojik danışma ve rehberlik servisince , okulda psikolojik danışman/rehber öğretmen bulunmadığı durumlarda ise rehberlik araştırma merkezlerince yerine getirilir.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0" y="1146175"/>
            <a:ext cx="8229600" cy="1143000"/>
          </a:xfrm>
        </p:spPr>
        <p:txBody>
          <a:bodyPr>
            <a:normAutofit/>
          </a:bodyPr>
          <a:lstStyle/>
          <a:p>
            <a:pPr fontAlgn="auto">
              <a:spcAft>
                <a:spcPts val="0"/>
              </a:spcAft>
              <a:defRPr/>
            </a:pPr>
            <a:r>
              <a:rPr lang="tr-TR" dirty="0" smtClean="0"/>
              <a:t>Yetişkin Adalet Sisteminden Farkları  </a:t>
            </a:r>
          </a:p>
        </p:txBody>
      </p:sp>
      <p:sp>
        <p:nvSpPr>
          <p:cNvPr id="18435" name="Content Placeholder 2"/>
          <p:cNvSpPr>
            <a:spLocks noGrp="1"/>
          </p:cNvSpPr>
          <p:nvPr>
            <p:ph idx="4294967295"/>
          </p:nvPr>
        </p:nvSpPr>
        <p:spPr>
          <a:xfrm>
            <a:off x="533400" y="2143125"/>
            <a:ext cx="8229600" cy="4357688"/>
          </a:xfrm>
        </p:spPr>
        <p:txBody>
          <a:bodyPr/>
          <a:lstStyle/>
          <a:p>
            <a:pPr algn="just"/>
            <a:r>
              <a:rPr lang="tr-TR" dirty="0" smtClean="0"/>
              <a:t>Çocuğun iyileştirilmesinin temel amaç olması   </a:t>
            </a:r>
          </a:p>
          <a:p>
            <a:pPr algn="just"/>
            <a:r>
              <a:rPr lang="tr-TR" dirty="0" smtClean="0"/>
              <a:t>Çocuğun öncelikle ana baba yanında           desteklenmesi</a:t>
            </a:r>
          </a:p>
          <a:p>
            <a:r>
              <a:rPr lang="tr-TR" dirty="0" smtClean="0"/>
              <a:t>   Yargılamanın çocuğun ihtiyaçlarını dikkate alacak biçimde yapılması</a:t>
            </a:r>
          </a:p>
          <a:p>
            <a:r>
              <a:rPr lang="tr-TR" dirty="0" smtClean="0"/>
              <a:t>  Çocuklara, onların durumları, suçları  ile orantılı ve esenliklerini sağlayacak biçimde muamele edilmesi</a:t>
            </a:r>
          </a:p>
          <a:p>
            <a:r>
              <a:rPr lang="tr-TR" dirty="0" smtClean="0"/>
              <a:t>   Kurum bakımı ve  özgürlüğünden yoksun bırakmanın son çare olması</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fade">
                                      <p:cBhvr>
                                        <p:cTn id="12" dur="1000"/>
                                        <p:tgtEl>
                                          <p:spTgt spid="18435">
                                            <p:txEl>
                                              <p:pRg st="0" end="0"/>
                                            </p:txEl>
                                          </p:spTgt>
                                        </p:tgtEl>
                                      </p:cBhvr>
                                    </p:animEffect>
                                    <p:anim calcmode="lin" valueType="num">
                                      <p:cBhvr>
                                        <p:cTn id="13" dur="1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435">
                                            <p:txEl>
                                              <p:pRg st="1" end="1"/>
                                            </p:txEl>
                                          </p:spTgt>
                                        </p:tgtEl>
                                        <p:attrNameLst>
                                          <p:attrName>style.visibility</p:attrName>
                                        </p:attrNameLst>
                                      </p:cBhvr>
                                      <p:to>
                                        <p:strVal val="visible"/>
                                      </p:to>
                                    </p:set>
                                    <p:animEffect transition="in" filter="fade">
                                      <p:cBhvr>
                                        <p:cTn id="19" dur="1000"/>
                                        <p:tgtEl>
                                          <p:spTgt spid="18435">
                                            <p:txEl>
                                              <p:pRg st="1" end="1"/>
                                            </p:txEl>
                                          </p:spTgt>
                                        </p:tgtEl>
                                      </p:cBhvr>
                                    </p:animEffect>
                                    <p:anim calcmode="lin" valueType="num">
                                      <p:cBhvr>
                                        <p:cTn id="20"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2" end="2"/>
                                            </p:txEl>
                                          </p:spTgt>
                                        </p:tgtEl>
                                        <p:attrNameLst>
                                          <p:attrName>style.visibility</p:attrName>
                                        </p:attrNameLst>
                                      </p:cBhvr>
                                      <p:to>
                                        <p:strVal val="visible"/>
                                      </p:to>
                                    </p:set>
                                    <p:animEffect transition="in" filter="fade">
                                      <p:cBhvr>
                                        <p:cTn id="26" dur="1000"/>
                                        <p:tgtEl>
                                          <p:spTgt spid="18435">
                                            <p:txEl>
                                              <p:pRg st="2" end="2"/>
                                            </p:txEl>
                                          </p:spTgt>
                                        </p:tgtEl>
                                      </p:cBhvr>
                                    </p:animEffect>
                                    <p:anim calcmode="lin" valueType="num">
                                      <p:cBhvr>
                                        <p:cTn id="27" dur="1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3" end="3"/>
                                            </p:txEl>
                                          </p:spTgt>
                                        </p:tgtEl>
                                        <p:attrNameLst>
                                          <p:attrName>style.visibility</p:attrName>
                                        </p:attrNameLst>
                                      </p:cBhvr>
                                      <p:to>
                                        <p:strVal val="visible"/>
                                      </p:to>
                                    </p:set>
                                    <p:animEffect transition="in" filter="fade">
                                      <p:cBhvr>
                                        <p:cTn id="33" dur="1000"/>
                                        <p:tgtEl>
                                          <p:spTgt spid="18435">
                                            <p:txEl>
                                              <p:pRg st="3" end="3"/>
                                            </p:txEl>
                                          </p:spTgt>
                                        </p:tgtEl>
                                      </p:cBhvr>
                                    </p:animEffect>
                                    <p:anim calcmode="lin" valueType="num">
                                      <p:cBhvr>
                                        <p:cTn id="34" dur="10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4" end="4"/>
                                            </p:txEl>
                                          </p:spTgt>
                                        </p:tgtEl>
                                        <p:attrNameLst>
                                          <p:attrName>style.visibility</p:attrName>
                                        </p:attrNameLst>
                                      </p:cBhvr>
                                      <p:to>
                                        <p:strVal val="visible"/>
                                      </p:to>
                                    </p:set>
                                    <p:animEffect transition="in" filter="fade">
                                      <p:cBhvr>
                                        <p:cTn id="40" dur="1000"/>
                                        <p:tgtEl>
                                          <p:spTgt spid="18435">
                                            <p:txEl>
                                              <p:pRg st="4" end="4"/>
                                            </p:txEl>
                                          </p:spTgt>
                                        </p:tgtEl>
                                      </p:cBhvr>
                                    </p:animEffect>
                                    <p:anim calcmode="lin" valueType="num">
                                      <p:cBhvr>
                                        <p:cTn id="41" dur="10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1843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90600"/>
            <a:ext cx="8229600" cy="723900"/>
          </a:xfrm>
        </p:spPr>
        <p:txBody>
          <a:bodyPr/>
          <a:lstStyle/>
          <a:p>
            <a:r>
              <a:rPr lang="tr-TR" sz="3200" dirty="0" smtClean="0"/>
              <a:t>Denetim kararı ile birlikte uygulanması </a:t>
            </a:r>
          </a:p>
        </p:txBody>
      </p:sp>
      <p:sp>
        <p:nvSpPr>
          <p:cNvPr id="3" name="Content Placeholder 2"/>
          <p:cNvSpPr>
            <a:spLocks noGrp="1"/>
          </p:cNvSpPr>
          <p:nvPr>
            <p:ph idx="4294967295"/>
          </p:nvPr>
        </p:nvSpPr>
        <p:spPr>
          <a:xfrm>
            <a:off x="0" y="1571625"/>
            <a:ext cx="8229600" cy="5000625"/>
          </a:xfrm>
        </p:spPr>
        <p:txBody>
          <a:bodyPr>
            <a:normAutofit/>
          </a:bodyPr>
          <a:lstStyle/>
          <a:p>
            <a:pPr>
              <a:lnSpc>
                <a:spcPct val="90000"/>
              </a:lnSpc>
            </a:pPr>
            <a:r>
              <a:rPr lang="tr-TR" sz="2400" dirty="0" smtClean="0"/>
              <a:t>Danışman   çocukla  belli bir  program dahilinde çocuk ve ailesinde davranış, tutum değişikliği oluşturmak  amacıyla    hareket eder.    </a:t>
            </a:r>
          </a:p>
          <a:p>
            <a:pPr>
              <a:lnSpc>
                <a:spcPct val="90000"/>
              </a:lnSpc>
            </a:pPr>
            <a:r>
              <a:rPr lang="tr-TR" sz="2400" dirty="0" smtClean="0"/>
              <a:t>Denetim görevlisinden ise çocuğa  </a:t>
            </a:r>
            <a:r>
              <a:rPr lang="tr-TR" sz="2400" b="1" i="1" u="sng" dirty="0" smtClean="0">
                <a:solidFill>
                  <a:srgbClr val="FF0000"/>
                </a:solidFill>
                <a:effectLst>
                  <a:outerShdw blurRad="38100" dist="38100" dir="2700000" algn="tl">
                    <a:srgbClr val="000000">
                      <a:alpha val="43137"/>
                    </a:srgbClr>
                  </a:outerShdw>
                </a:effectLst>
              </a:rPr>
              <a:t>çevresel kaynakları tanıtma,</a:t>
            </a:r>
            <a:r>
              <a:rPr lang="tr-TR" sz="2400" dirty="0" smtClean="0"/>
              <a:t>  yaralanabilme koşulları konusunda bilgilendirme yapma,  danışmanlık   hizmetinin  ve diğer </a:t>
            </a:r>
            <a:r>
              <a:rPr lang="tr-TR" sz="2400" b="1" i="1" u="sng" dirty="0" smtClean="0">
                <a:solidFill>
                  <a:srgbClr val="FF0000"/>
                </a:solidFill>
                <a:effectLst>
                  <a:outerShdw blurRad="38100" dist="38100" dir="2700000" algn="tl">
                    <a:srgbClr val="000000">
                      <a:alpha val="43137"/>
                    </a:srgbClr>
                  </a:outerShdw>
                </a:effectLst>
              </a:rPr>
              <a:t>tedbirlerin  takibi  </a:t>
            </a:r>
            <a:r>
              <a:rPr lang="tr-TR" sz="2400" dirty="0" smtClean="0"/>
              <a:t>ve  çocuğun eğitim, aile ve iş  çevresinde </a:t>
            </a:r>
            <a:r>
              <a:rPr lang="tr-TR" sz="2400" b="1" i="1" u="sng" dirty="0" smtClean="0">
                <a:solidFill>
                  <a:srgbClr val="FF0000"/>
                </a:solidFill>
                <a:effectLst>
                  <a:outerShdw blurRad="38100" dist="38100" dir="2700000" algn="tl">
                    <a:srgbClr val="000000">
                      <a:alpha val="43137"/>
                    </a:srgbClr>
                  </a:outerShdw>
                </a:effectLst>
              </a:rPr>
              <a:t>inceleme yapma </a:t>
            </a:r>
            <a:r>
              <a:rPr lang="tr-TR" sz="2400" dirty="0" smtClean="0"/>
              <a:t>gibi işlemleri yerine getirmesi beklenmektedir.  </a:t>
            </a:r>
          </a:p>
          <a:p>
            <a:pPr>
              <a:lnSpc>
                <a:spcPct val="90000"/>
              </a:lnSpc>
            </a:pPr>
            <a:r>
              <a:rPr lang="tr-TR" sz="2400" dirty="0" smtClean="0"/>
              <a:t>Danışman ile  denetim görevlisi arasında bir </a:t>
            </a:r>
            <a:r>
              <a:rPr lang="tr-TR" sz="2400" i="1" dirty="0" smtClean="0">
                <a:solidFill>
                  <a:srgbClr val="FF0000"/>
                </a:solidFill>
              </a:rPr>
              <a:t>hiyerarşi bulunmayıp </a:t>
            </a:r>
            <a:r>
              <a:rPr lang="tr-TR" sz="2400" dirty="0" smtClean="0"/>
              <a:t> işbirliği ve koordinasyon içinde hareket etmeleri gereklidir. </a:t>
            </a:r>
          </a:p>
          <a:p>
            <a:pPr>
              <a:lnSpc>
                <a:spcPct val="90000"/>
              </a:lnSpc>
            </a:pPr>
            <a:r>
              <a:rPr lang="tr-TR" sz="2400" i="1" dirty="0" smtClean="0">
                <a:solidFill>
                  <a:srgbClr val="FF0000"/>
                </a:solidFill>
              </a:rPr>
              <a:t>Denetim 3 yıl ile sınırlı olup  danışmanlık çocuk 18 yaşına gelinceye kadar  devam eder. </a:t>
            </a:r>
          </a:p>
          <a:p>
            <a:pPr>
              <a:lnSpc>
                <a:spcPct val="90000"/>
              </a:lnSpc>
            </a:pPr>
            <a:endParaRPr lang="tr-T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914400" y="1125538"/>
            <a:ext cx="8229600" cy="1143000"/>
          </a:xfrm>
        </p:spPr>
        <p:txBody>
          <a:bodyPr>
            <a:normAutofit/>
          </a:bodyPr>
          <a:lstStyle/>
          <a:p>
            <a:pPr fontAlgn="auto">
              <a:spcAft>
                <a:spcPts val="0"/>
              </a:spcAft>
              <a:defRPr/>
            </a:pPr>
            <a:r>
              <a:rPr lang="tr-TR" dirty="0" smtClean="0"/>
              <a:t>Tedbir kararını ne zaman sona erdirebilirsiniz ? </a:t>
            </a:r>
          </a:p>
        </p:txBody>
      </p:sp>
      <p:sp>
        <p:nvSpPr>
          <p:cNvPr id="65539" name="Content Placeholder 2"/>
          <p:cNvSpPr>
            <a:spLocks noGrp="1"/>
          </p:cNvSpPr>
          <p:nvPr>
            <p:ph idx="4294967295"/>
          </p:nvPr>
        </p:nvSpPr>
        <p:spPr>
          <a:xfrm>
            <a:off x="0" y="2636838"/>
            <a:ext cx="8229600" cy="3687762"/>
          </a:xfrm>
        </p:spPr>
        <p:txBody>
          <a:bodyPr/>
          <a:lstStyle/>
          <a:p>
            <a:r>
              <a:rPr lang="tr-TR" dirty="0" smtClean="0"/>
              <a:t>Tedbirle ulaşılmak istenen amacın gerçekleşmesi </a:t>
            </a:r>
          </a:p>
          <a:p>
            <a:r>
              <a:rPr lang="tr-TR" dirty="0" smtClean="0"/>
              <a:t>Tedbirin istenilen sonucu sağlamaması nedeniyle değiştirilmesi </a:t>
            </a:r>
          </a:p>
          <a:p>
            <a:r>
              <a:rPr lang="tr-TR" dirty="0" smtClean="0"/>
              <a:t>Çocuğun 18 </a:t>
            </a:r>
            <a:r>
              <a:rPr lang="tr-TR" smtClean="0"/>
              <a:t>yaşın doldurması </a:t>
            </a:r>
            <a:endParaRPr lang="tr-TR" dirty="0" smtClean="0"/>
          </a:p>
          <a:p>
            <a:pPr>
              <a:buFont typeface="Wingdings" pitchFamily="2" charset="2"/>
              <a:buNone/>
            </a:pPr>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500"/>
                                        <p:tgtEl>
                                          <p:spTgt spid="5120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fade">
                                      <p:cBhvr>
                                        <p:cTn id="12" dur="1000"/>
                                        <p:tgtEl>
                                          <p:spTgt spid="65539">
                                            <p:txEl>
                                              <p:pRg st="0" end="0"/>
                                            </p:txEl>
                                          </p:spTgt>
                                        </p:tgtEl>
                                      </p:cBhvr>
                                    </p:animEffect>
                                    <p:anim calcmode="lin" valueType="num">
                                      <p:cBhvr>
                                        <p:cTn id="13" dur="10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55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5539">
                                            <p:txEl>
                                              <p:pRg st="1" end="1"/>
                                            </p:txEl>
                                          </p:spTgt>
                                        </p:tgtEl>
                                        <p:attrNameLst>
                                          <p:attrName>style.visibility</p:attrName>
                                        </p:attrNameLst>
                                      </p:cBhvr>
                                      <p:to>
                                        <p:strVal val="visible"/>
                                      </p:to>
                                    </p:set>
                                    <p:animEffect transition="in" filter="fade">
                                      <p:cBhvr>
                                        <p:cTn id="19" dur="1000"/>
                                        <p:tgtEl>
                                          <p:spTgt spid="65539">
                                            <p:txEl>
                                              <p:pRg st="1" end="1"/>
                                            </p:txEl>
                                          </p:spTgt>
                                        </p:tgtEl>
                                      </p:cBhvr>
                                    </p:animEffect>
                                    <p:anim calcmode="lin" valueType="num">
                                      <p:cBhvr>
                                        <p:cTn id="20" dur="10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55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5539">
                                            <p:txEl>
                                              <p:pRg st="2" end="2"/>
                                            </p:txEl>
                                          </p:spTgt>
                                        </p:tgtEl>
                                        <p:attrNameLst>
                                          <p:attrName>style.visibility</p:attrName>
                                        </p:attrNameLst>
                                      </p:cBhvr>
                                      <p:to>
                                        <p:strVal val="visible"/>
                                      </p:to>
                                    </p:set>
                                    <p:animEffect transition="in" filter="fade">
                                      <p:cBhvr>
                                        <p:cTn id="26" dur="1000"/>
                                        <p:tgtEl>
                                          <p:spTgt spid="65539">
                                            <p:txEl>
                                              <p:pRg st="2" end="2"/>
                                            </p:txEl>
                                          </p:spTgt>
                                        </p:tgtEl>
                                      </p:cBhvr>
                                    </p:animEffect>
                                    <p:anim calcmode="lin" valueType="num">
                                      <p:cBhvr>
                                        <p:cTn id="27" dur="10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553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6553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idx="4294967295"/>
          </p:nvPr>
        </p:nvSpPr>
        <p:spPr>
          <a:xfrm>
            <a:off x="1371600" y="2205038"/>
            <a:ext cx="6557986" cy="1470025"/>
          </a:xfrm>
        </p:spPr>
        <p:txBody>
          <a:bodyPr>
            <a:normAutofit/>
          </a:bodyPr>
          <a:lstStyle/>
          <a:p>
            <a:pPr fontAlgn="auto">
              <a:spcAft>
                <a:spcPts val="0"/>
              </a:spcAft>
              <a:defRPr/>
            </a:pPr>
            <a:r>
              <a:rPr lang="tr-TR" sz="4500" dirty="0" smtClean="0"/>
              <a:t>İNSANLARARASI İLETİŞİM </a:t>
            </a:r>
            <a:endParaRPr lang="en-US" sz="45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0" y="1146175"/>
            <a:ext cx="8229600" cy="1143000"/>
          </a:xfrm>
        </p:spPr>
        <p:txBody>
          <a:bodyPr/>
          <a:lstStyle/>
          <a:p>
            <a:r>
              <a:rPr lang="tr-TR" smtClean="0"/>
              <a:t>İletişimin amacı nedir?</a:t>
            </a:r>
          </a:p>
        </p:txBody>
      </p:sp>
      <p:sp>
        <p:nvSpPr>
          <p:cNvPr id="67587" name="Rectangle 3"/>
          <p:cNvSpPr>
            <a:spLocks noGrp="1" noChangeArrowheads="1"/>
          </p:cNvSpPr>
          <p:nvPr>
            <p:ph idx="4294967295"/>
          </p:nvPr>
        </p:nvSpPr>
        <p:spPr>
          <a:xfrm>
            <a:off x="0" y="2349500"/>
            <a:ext cx="8229600" cy="3776663"/>
          </a:xfrm>
        </p:spPr>
        <p:txBody>
          <a:bodyPr/>
          <a:lstStyle/>
          <a:p>
            <a:pPr algn="ctr"/>
            <a:r>
              <a:rPr lang="tr-TR" sz="3600" smtClean="0"/>
              <a:t>Anlaşmak!!!</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p:cNvSpPr>
            <a:spLocks noGrp="1" noChangeArrowheads="1"/>
          </p:cNvSpPr>
          <p:nvPr>
            <p:ph type="title" idx="4294967295"/>
          </p:nvPr>
        </p:nvSpPr>
        <p:spPr>
          <a:xfrm>
            <a:off x="0" y="1146175"/>
            <a:ext cx="8229600" cy="1143000"/>
          </a:xfrm>
        </p:spPr>
        <p:txBody>
          <a:bodyPr/>
          <a:lstStyle/>
          <a:p>
            <a:r>
              <a:rPr lang="tr-TR" smtClean="0"/>
              <a:t>Beden dili</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8178"/>
                                        </p:tgtEl>
                                        <p:attrNameLst>
                                          <p:attrName>style.visibility</p:attrName>
                                        </p:attrNameLst>
                                      </p:cBhvr>
                                      <p:to>
                                        <p:strVal val="visible"/>
                                      </p:to>
                                    </p:set>
                                    <p:animEffect transition="in" filter="fade">
                                      <p:cBhvr>
                                        <p:cTn id="7" dur="2000"/>
                                        <p:tgtEl>
                                          <p:spTgt spid="178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914400" y="1700213"/>
            <a:ext cx="8229600" cy="1143000"/>
          </a:xfrm>
        </p:spPr>
        <p:txBody>
          <a:bodyPr/>
          <a:lstStyle/>
          <a:p>
            <a:r>
              <a:rPr lang="tr-TR" smtClean="0"/>
              <a:t>İlk izlenim</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4754" name="Picture 4" descr="A7F4F8C73AD10DDEEBC7A435A075">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339975" y="981075"/>
            <a:ext cx="4248150" cy="424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4755" name="Oval 9"/>
          <p:cNvSpPr>
            <a:spLocks noChangeArrowheads="1"/>
          </p:cNvSpPr>
          <p:nvPr/>
        </p:nvSpPr>
        <p:spPr bwMode="auto">
          <a:xfrm>
            <a:off x="3851275" y="981075"/>
            <a:ext cx="1511300" cy="1657350"/>
          </a:xfrm>
          <a:prstGeom prst="ellipse">
            <a:avLst/>
          </a:prstGeom>
          <a:solidFill>
            <a:srgbClr val="CBD3CC"/>
          </a:solidFill>
          <a:ln w="9525">
            <a:solidFill>
              <a:schemeClr val="tx1"/>
            </a:solidFill>
            <a:round/>
            <a:headEnd/>
            <a:tailEnd/>
          </a:ln>
        </p:spPr>
        <p:txBody>
          <a:bodyPr wrap="none" anchor="ctr"/>
          <a:lstStyle/>
          <a:p>
            <a:pPr algn="ctr"/>
            <a:r>
              <a:rPr lang="tr-TR" sz="4000" b="1"/>
              <a: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BradPittO13">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411413" y="977900"/>
            <a:ext cx="3987800" cy="504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5779" name="Oval 5"/>
          <p:cNvSpPr>
            <a:spLocks noChangeArrowheads="1"/>
          </p:cNvSpPr>
          <p:nvPr/>
        </p:nvSpPr>
        <p:spPr bwMode="auto">
          <a:xfrm>
            <a:off x="3657600" y="990600"/>
            <a:ext cx="1512888" cy="2159000"/>
          </a:xfrm>
          <a:prstGeom prst="ellipse">
            <a:avLst/>
          </a:prstGeom>
          <a:solidFill>
            <a:srgbClr val="CBD3C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r>
              <a:rPr lang="tr-TR" sz="4400" b="1"/>
              <a: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4"/>
          <p:cNvSpPr txBox="1">
            <a:spLocks noChangeArrowheads="1"/>
          </p:cNvSpPr>
          <p:nvPr/>
        </p:nvSpPr>
        <p:spPr bwMode="auto">
          <a:xfrm>
            <a:off x="323850" y="1125538"/>
            <a:ext cx="8351838" cy="3662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tr-TR" sz="3600" b="1" i="1" dirty="0">
                <a:latin typeface="Arial Unicode MS" pitchFamily="34" charset="-128"/>
                <a:ea typeface="Arial Unicode MS" pitchFamily="34" charset="-128"/>
                <a:cs typeface="Arial Unicode MS" pitchFamily="34" charset="-128"/>
              </a:rPr>
              <a:t>Sessiz olmalıyız, konuşmayalım, </a:t>
            </a:r>
          </a:p>
          <a:p>
            <a:pPr algn="r">
              <a:spcBef>
                <a:spcPct val="50000"/>
              </a:spcBef>
            </a:pPr>
            <a:r>
              <a:rPr lang="tr-TR" sz="3600" b="1" i="1" dirty="0">
                <a:latin typeface="Arial Unicode MS" pitchFamily="34" charset="-128"/>
                <a:ea typeface="Arial Unicode MS" pitchFamily="34" charset="-128"/>
                <a:cs typeface="Arial Unicode MS" pitchFamily="34" charset="-128"/>
              </a:rPr>
              <a:t>üst başımız gövdelerimizin </a:t>
            </a:r>
            <a:r>
              <a:rPr lang="tr-TR" sz="3600" b="1" i="1" dirty="0" smtClean="0">
                <a:latin typeface="Arial Unicode MS" pitchFamily="34" charset="-128"/>
                <a:ea typeface="Arial Unicode MS" pitchFamily="34" charset="-128"/>
                <a:cs typeface="Arial Unicode MS" pitchFamily="34" charset="-128"/>
              </a:rPr>
              <a:t>durumunu </a:t>
            </a:r>
            <a:r>
              <a:rPr lang="tr-TR" sz="3600" b="1" i="1" dirty="0">
                <a:latin typeface="Arial Unicode MS" pitchFamily="34" charset="-128"/>
                <a:ea typeface="Arial Unicode MS" pitchFamily="34" charset="-128"/>
                <a:cs typeface="Arial Unicode MS" pitchFamily="34" charset="-128"/>
              </a:rPr>
              <a:t>açığa vuracaktır, </a:t>
            </a:r>
          </a:p>
          <a:p>
            <a:pPr algn="r">
              <a:spcBef>
                <a:spcPct val="50000"/>
              </a:spcBef>
            </a:pPr>
            <a:r>
              <a:rPr lang="tr-TR" sz="3600" b="1" i="1" dirty="0">
                <a:latin typeface="Arial Unicode MS" pitchFamily="34" charset="-128"/>
                <a:ea typeface="Arial Unicode MS" pitchFamily="34" charset="-128"/>
                <a:cs typeface="Arial Unicode MS" pitchFamily="34" charset="-128"/>
              </a:rPr>
              <a:t>nasıl bir yaşam sürdürdüğümüzü!.</a:t>
            </a:r>
            <a:endParaRPr lang="tr-TR" sz="3600" b="1" dirty="0">
              <a:latin typeface="Arial Unicode MS" pitchFamily="34" charset="-128"/>
              <a:ea typeface="Arial Unicode MS" pitchFamily="34" charset="-128"/>
              <a:cs typeface="Arial Unicode MS" pitchFamily="34" charset="-128"/>
            </a:endParaRPr>
          </a:p>
          <a:p>
            <a:pPr algn="r">
              <a:spcBef>
                <a:spcPct val="50000"/>
              </a:spcBef>
            </a:pPr>
            <a:r>
              <a:rPr lang="en-US" sz="2000" b="1" i="1" dirty="0">
                <a:cs typeface="Times New Roman" pitchFamily="18" charset="0"/>
              </a:rPr>
              <a:t>William Shakespeare</a:t>
            </a:r>
            <a:r>
              <a:rPr lang="en-US" sz="3600" b="1" dirty="0">
                <a:solidFill>
                  <a:srgbClr val="FF0000"/>
                </a:solidFill>
              </a:rPr>
              <a:t> </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4"/>
          <p:cNvSpPr>
            <a:spLocks noGrp="1" noChangeArrowheads="1"/>
          </p:cNvSpPr>
          <p:nvPr>
            <p:ph type="title" idx="4294967295"/>
          </p:nvPr>
        </p:nvSpPr>
        <p:spPr>
          <a:xfrm>
            <a:off x="914400" y="2349500"/>
            <a:ext cx="8229600" cy="1143000"/>
          </a:xfrm>
        </p:spPr>
        <p:txBody>
          <a:bodyPr/>
          <a:lstStyle/>
          <a:p>
            <a:pPr fontAlgn="auto">
              <a:spcAft>
                <a:spcPts val="0"/>
              </a:spcAft>
              <a:defRPr/>
            </a:pPr>
            <a:r>
              <a:rPr lang="tr-TR" b="1" smtClean="0"/>
              <a:t>Mesafeler</a:t>
            </a:r>
            <a:endParaRPr lang="en-US" b="1"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914400" y="1052513"/>
            <a:ext cx="8229600" cy="1143000"/>
          </a:xfrm>
        </p:spPr>
        <p:txBody>
          <a:bodyPr>
            <a:normAutofit/>
          </a:bodyPr>
          <a:lstStyle/>
          <a:p>
            <a:pPr fontAlgn="auto">
              <a:spcAft>
                <a:spcPts val="0"/>
              </a:spcAft>
              <a:defRPr/>
            </a:pPr>
            <a:r>
              <a:rPr lang="tr-TR" dirty="0" smtClean="0"/>
              <a:t>Adalet Sistemi İçindeki Çocuklar kimlerdir?</a:t>
            </a:r>
          </a:p>
        </p:txBody>
      </p:sp>
      <p:sp>
        <p:nvSpPr>
          <p:cNvPr id="19459" name="Content Placeholder 2"/>
          <p:cNvSpPr>
            <a:spLocks noGrp="1"/>
          </p:cNvSpPr>
          <p:nvPr>
            <p:ph sz="half" idx="4294967295"/>
          </p:nvPr>
        </p:nvSpPr>
        <p:spPr>
          <a:xfrm>
            <a:off x="1109662" y="2708275"/>
            <a:ext cx="7272338" cy="3816350"/>
          </a:xfrm>
        </p:spPr>
        <p:txBody>
          <a:bodyPr/>
          <a:lstStyle/>
          <a:p>
            <a:pPr marL="319088" indent="-319088">
              <a:buFont typeface="Wingdings" pitchFamily="2" charset="2"/>
              <a:buChar char=""/>
            </a:pPr>
            <a:r>
              <a:rPr lang="tr-TR" dirty="0" smtClean="0"/>
              <a:t>Suça sürüklenen çocuk</a:t>
            </a:r>
          </a:p>
          <a:p>
            <a:pPr marL="319088" indent="-319088">
              <a:buFont typeface="Wingdings" pitchFamily="2" charset="2"/>
              <a:buChar char=""/>
            </a:pPr>
            <a:r>
              <a:rPr lang="tr-TR" dirty="0" smtClean="0"/>
              <a:t>Korunma ihtiyacı olan çocuk</a:t>
            </a:r>
          </a:p>
          <a:p>
            <a:pPr marL="319088" indent="-319088">
              <a:buFont typeface="Wingdings" pitchFamily="2" charset="2"/>
              <a:buChar char=""/>
            </a:pPr>
            <a:r>
              <a:rPr lang="tr-TR" dirty="0" smtClean="0"/>
              <a:t>Mağdur çocuk</a:t>
            </a:r>
          </a:p>
          <a:p>
            <a:pPr marL="319088" indent="-319088">
              <a:buFont typeface="Wingdings" pitchFamily="2" charset="2"/>
              <a:buChar char=""/>
            </a:pPr>
            <a:r>
              <a:rPr lang="tr-TR" dirty="0" smtClean="0"/>
              <a:t>Tanık Çocuk </a:t>
            </a:r>
          </a:p>
          <a:p>
            <a:pPr marL="319088" indent="-319088">
              <a:buFont typeface="Wingdings" pitchFamily="2" charset="2"/>
              <a:buNone/>
            </a:pPr>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fade">
                                      <p:cBhvr>
                                        <p:cTn id="12" dur="1000"/>
                                        <p:tgtEl>
                                          <p:spTgt spid="19459">
                                            <p:txEl>
                                              <p:pRg st="0" end="0"/>
                                            </p:txEl>
                                          </p:spTgt>
                                        </p:tgtEl>
                                      </p:cBhvr>
                                    </p:animEffect>
                                    <p:anim calcmode="lin" valueType="num">
                                      <p:cBhvr>
                                        <p:cTn id="13"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94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459">
                                            <p:txEl>
                                              <p:pRg st="1" end="1"/>
                                            </p:txEl>
                                          </p:spTgt>
                                        </p:tgtEl>
                                        <p:attrNameLst>
                                          <p:attrName>style.visibility</p:attrName>
                                        </p:attrNameLst>
                                      </p:cBhvr>
                                      <p:to>
                                        <p:strVal val="visible"/>
                                      </p:to>
                                    </p:set>
                                    <p:animEffect transition="in" filter="fade">
                                      <p:cBhvr>
                                        <p:cTn id="19" dur="1000"/>
                                        <p:tgtEl>
                                          <p:spTgt spid="19459">
                                            <p:txEl>
                                              <p:pRg st="1" end="1"/>
                                            </p:txEl>
                                          </p:spTgt>
                                        </p:tgtEl>
                                      </p:cBhvr>
                                    </p:animEffect>
                                    <p:anim calcmode="lin" valueType="num">
                                      <p:cBhvr>
                                        <p:cTn id="20" dur="1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94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459">
                                            <p:txEl>
                                              <p:pRg st="2" end="2"/>
                                            </p:txEl>
                                          </p:spTgt>
                                        </p:tgtEl>
                                        <p:attrNameLst>
                                          <p:attrName>style.visibility</p:attrName>
                                        </p:attrNameLst>
                                      </p:cBhvr>
                                      <p:to>
                                        <p:strVal val="visible"/>
                                      </p:to>
                                    </p:set>
                                    <p:animEffect transition="in" filter="fade">
                                      <p:cBhvr>
                                        <p:cTn id="26" dur="1000"/>
                                        <p:tgtEl>
                                          <p:spTgt spid="19459">
                                            <p:txEl>
                                              <p:pRg st="2" end="2"/>
                                            </p:txEl>
                                          </p:spTgt>
                                        </p:tgtEl>
                                      </p:cBhvr>
                                    </p:animEffect>
                                    <p:anim calcmode="lin" valueType="num">
                                      <p:cBhvr>
                                        <p:cTn id="27"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94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459">
                                            <p:txEl>
                                              <p:pRg st="3" end="3"/>
                                            </p:txEl>
                                          </p:spTgt>
                                        </p:tgtEl>
                                        <p:attrNameLst>
                                          <p:attrName>style.visibility</p:attrName>
                                        </p:attrNameLst>
                                      </p:cBhvr>
                                      <p:to>
                                        <p:strVal val="visible"/>
                                      </p:to>
                                    </p:set>
                                    <p:animEffect transition="in" filter="fade">
                                      <p:cBhvr>
                                        <p:cTn id="33" dur="1000"/>
                                        <p:tgtEl>
                                          <p:spTgt spid="19459">
                                            <p:txEl>
                                              <p:pRg st="3" end="3"/>
                                            </p:txEl>
                                          </p:spTgt>
                                        </p:tgtEl>
                                      </p:cBhvr>
                                    </p:animEffect>
                                    <p:anim calcmode="lin" valueType="num">
                                      <p:cBhvr>
                                        <p:cTn id="34" dur="10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94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19459"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a:spLocks noGrp="1" noChangeArrowheads="1"/>
          </p:cNvSpPr>
          <p:nvPr>
            <p:ph type="title" idx="4294967295"/>
          </p:nvPr>
        </p:nvSpPr>
        <p:spPr>
          <a:xfrm>
            <a:off x="914400" y="3200400"/>
            <a:ext cx="8229600" cy="1143000"/>
          </a:xfrm>
        </p:spPr>
        <p:txBody>
          <a:bodyPr/>
          <a:lstStyle/>
          <a:p>
            <a:r>
              <a:rPr lang="tr-TR" dirty="0" smtClean="0"/>
              <a:t>Mahrem </a:t>
            </a:r>
            <a:r>
              <a:rPr lang="en-US" dirty="0" err="1" smtClean="0"/>
              <a:t>Mesafe</a:t>
            </a:r>
            <a:endParaRPr 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2"/>
          <p:cNvSpPr>
            <a:spLocks noGrp="1" noChangeArrowheads="1"/>
          </p:cNvSpPr>
          <p:nvPr>
            <p:ph type="title" idx="4294967295"/>
          </p:nvPr>
        </p:nvSpPr>
        <p:spPr>
          <a:xfrm>
            <a:off x="0" y="609600"/>
            <a:ext cx="7772400" cy="5029200"/>
          </a:xfrm>
        </p:spPr>
        <p:txBody>
          <a:bodyPr/>
          <a:lstStyle/>
          <a:p>
            <a:pPr fontAlgn="auto">
              <a:spcAft>
                <a:spcPts val="0"/>
              </a:spcAft>
              <a:defRPr/>
            </a:pPr>
            <a:r>
              <a:rPr lang="en-US" b="1" smtClean="0"/>
              <a:t>Yüz İfadeleri</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2"/>
          <p:cNvSpPr>
            <a:spLocks noGrp="1" noChangeArrowheads="1"/>
          </p:cNvSpPr>
          <p:nvPr>
            <p:ph type="title" idx="4294967295"/>
          </p:nvPr>
        </p:nvSpPr>
        <p:spPr>
          <a:xfrm>
            <a:off x="1295400" y="609600"/>
            <a:ext cx="7848600" cy="5029200"/>
          </a:xfrm>
        </p:spPr>
        <p:txBody>
          <a:bodyPr/>
          <a:lstStyle/>
          <a:p>
            <a:pPr fontAlgn="auto">
              <a:spcAft>
                <a:spcPts val="0"/>
              </a:spcAft>
              <a:defRPr/>
            </a:pPr>
            <a:r>
              <a:rPr lang="en-US" sz="4800" b="1" smtClean="0"/>
              <a:t>Göz Teması</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4"/>
          <p:cNvSpPr>
            <a:spLocks noGrp="1" noChangeArrowheads="1"/>
          </p:cNvSpPr>
          <p:nvPr>
            <p:ph type="title" idx="4294967295"/>
          </p:nvPr>
        </p:nvSpPr>
        <p:spPr>
          <a:xfrm>
            <a:off x="914400" y="2492375"/>
            <a:ext cx="8229600" cy="1143000"/>
          </a:xfrm>
        </p:spPr>
        <p:txBody>
          <a:bodyPr/>
          <a:lstStyle/>
          <a:p>
            <a:pPr fontAlgn="auto">
              <a:spcAft>
                <a:spcPts val="0"/>
              </a:spcAft>
              <a:defRPr/>
            </a:pPr>
            <a:r>
              <a:rPr lang="tr-TR" dirty="0" smtClean="0"/>
              <a:t>Tokalaşma</a:t>
            </a:r>
            <a:endParaRPr 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7" name="Picture 1028" descr="C:\zekeriya\ders notları\communication\6.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4213" y="1844675"/>
            <a:ext cx="7862887" cy="3382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txBox="1">
            <a:spLocks noChangeArrowheads="1"/>
          </p:cNvSpPr>
          <p:nvPr/>
        </p:nvSpPr>
        <p:spPr>
          <a:xfrm>
            <a:off x="539750" y="1143000"/>
            <a:ext cx="8229600" cy="1143000"/>
          </a:xfrm>
          <a:prstGeom prst="rect">
            <a:avLst/>
          </a:prstGeom>
        </p:spPr>
        <p:txBody>
          <a:bodyPr/>
          <a:lstStyle>
            <a:lvl1pPr algn="ctr" rtl="0" eaLnBrk="0" fontAlgn="base" hangingPunct="0">
              <a:spcBef>
                <a:spcPct val="0"/>
              </a:spcBef>
              <a:spcAft>
                <a:spcPct val="0"/>
              </a:spcAft>
              <a:defRPr sz="28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2pPr>
            <a:lvl3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3pPr>
            <a:lvl4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4pPr>
            <a:lvl5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rgbClr val="FFC000"/>
                </a:solidFill>
                <a:latin typeface="Calibri" pitchFamily="34" charset="0"/>
              </a:defRPr>
            </a:lvl6pPr>
            <a:lvl7pPr marL="914400" algn="ctr" rtl="0" fontAlgn="base">
              <a:spcBef>
                <a:spcPct val="0"/>
              </a:spcBef>
              <a:spcAft>
                <a:spcPct val="0"/>
              </a:spcAft>
              <a:defRPr sz="4400">
                <a:solidFill>
                  <a:srgbClr val="FFC000"/>
                </a:solidFill>
                <a:latin typeface="Calibri" pitchFamily="34" charset="0"/>
              </a:defRPr>
            </a:lvl7pPr>
            <a:lvl8pPr marL="1371600" algn="ctr" rtl="0" fontAlgn="base">
              <a:spcBef>
                <a:spcPct val="0"/>
              </a:spcBef>
              <a:spcAft>
                <a:spcPct val="0"/>
              </a:spcAft>
              <a:defRPr sz="4400">
                <a:solidFill>
                  <a:srgbClr val="FFC000"/>
                </a:solidFill>
                <a:latin typeface="Calibri" pitchFamily="34" charset="0"/>
              </a:defRPr>
            </a:lvl8pPr>
            <a:lvl9pPr marL="1828800" algn="ctr" rtl="0" fontAlgn="base">
              <a:spcBef>
                <a:spcPct val="0"/>
              </a:spcBef>
              <a:spcAft>
                <a:spcPct val="0"/>
              </a:spcAft>
              <a:defRPr sz="4400">
                <a:solidFill>
                  <a:srgbClr val="FFC000"/>
                </a:solidFill>
                <a:latin typeface="Calibri" pitchFamily="34" charset="0"/>
              </a:defRPr>
            </a:lvl9pPr>
          </a:lstStyle>
          <a:p>
            <a:pPr fontAlgn="auto">
              <a:spcAft>
                <a:spcPts val="0"/>
              </a:spcAft>
              <a:defRPr/>
            </a:pPr>
            <a:r>
              <a:rPr lang="tr-TR" dirty="0" smtClean="0"/>
              <a:t>Tokalaşma</a:t>
            </a:r>
            <a:endParaRPr lang="en-US" dirty="0" smtClean="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1" name="Picture 1029" descr="C:\zekeriya\ders notları\communication\9.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43062" y="2133600"/>
            <a:ext cx="6022975" cy="427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txBox="1">
            <a:spLocks noChangeArrowheads="1"/>
          </p:cNvSpPr>
          <p:nvPr/>
        </p:nvSpPr>
        <p:spPr>
          <a:xfrm>
            <a:off x="539749" y="1371600"/>
            <a:ext cx="8229600" cy="1143000"/>
          </a:xfrm>
          <a:prstGeom prst="rect">
            <a:avLst/>
          </a:prstGeom>
        </p:spPr>
        <p:txBody>
          <a:bodyPr/>
          <a:lstStyle>
            <a:lvl1pPr algn="ctr" rtl="0" eaLnBrk="0" fontAlgn="base" hangingPunct="0">
              <a:spcBef>
                <a:spcPct val="0"/>
              </a:spcBef>
              <a:spcAft>
                <a:spcPct val="0"/>
              </a:spcAft>
              <a:defRPr sz="28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2pPr>
            <a:lvl3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3pPr>
            <a:lvl4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4pPr>
            <a:lvl5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rgbClr val="FFC000"/>
                </a:solidFill>
                <a:latin typeface="Calibri" pitchFamily="34" charset="0"/>
              </a:defRPr>
            </a:lvl6pPr>
            <a:lvl7pPr marL="914400" algn="ctr" rtl="0" fontAlgn="base">
              <a:spcBef>
                <a:spcPct val="0"/>
              </a:spcBef>
              <a:spcAft>
                <a:spcPct val="0"/>
              </a:spcAft>
              <a:defRPr sz="4400">
                <a:solidFill>
                  <a:srgbClr val="FFC000"/>
                </a:solidFill>
                <a:latin typeface="Calibri" pitchFamily="34" charset="0"/>
              </a:defRPr>
            </a:lvl7pPr>
            <a:lvl8pPr marL="1371600" algn="ctr" rtl="0" fontAlgn="base">
              <a:spcBef>
                <a:spcPct val="0"/>
              </a:spcBef>
              <a:spcAft>
                <a:spcPct val="0"/>
              </a:spcAft>
              <a:defRPr sz="4400">
                <a:solidFill>
                  <a:srgbClr val="FFC000"/>
                </a:solidFill>
                <a:latin typeface="Calibri" pitchFamily="34" charset="0"/>
              </a:defRPr>
            </a:lvl8pPr>
            <a:lvl9pPr marL="1828800" algn="ctr" rtl="0" fontAlgn="base">
              <a:spcBef>
                <a:spcPct val="0"/>
              </a:spcBef>
              <a:spcAft>
                <a:spcPct val="0"/>
              </a:spcAft>
              <a:defRPr sz="4400">
                <a:solidFill>
                  <a:srgbClr val="FFC000"/>
                </a:solidFill>
                <a:latin typeface="Calibri" pitchFamily="34" charset="0"/>
              </a:defRPr>
            </a:lvl9pPr>
          </a:lstStyle>
          <a:p>
            <a:pPr fontAlgn="auto">
              <a:spcAft>
                <a:spcPts val="0"/>
              </a:spcAft>
              <a:defRPr/>
            </a:pPr>
            <a:r>
              <a:rPr lang="tr-TR" dirty="0" smtClean="0"/>
              <a:t>Tokalaşma</a:t>
            </a:r>
            <a:endParaRPr lang="en-US" dirty="0" smtClean="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tokalaşm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08175" y="1484313"/>
            <a:ext cx="5648325" cy="375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idx="4294967295"/>
          </p:nvPr>
        </p:nvSpPr>
        <p:spPr>
          <a:xfrm>
            <a:off x="0" y="2312988"/>
            <a:ext cx="8229600" cy="4525962"/>
          </a:xfrm>
          <a:prstGeom prst="rect">
            <a:avLst/>
          </a:prstGeom>
        </p:spPr>
        <p:txBody>
          <a:bodyPr lIns="90488" tIns="44450" rIns="90488" bIns="44450" anchorCtr="1">
            <a:normAutofit/>
          </a:bodyPr>
          <a:lstStyle/>
          <a:p>
            <a:pPr marL="381000" indent="-381000" algn="ctr">
              <a:lnSpc>
                <a:spcPct val="90000"/>
              </a:lnSpc>
              <a:buFont typeface="Wingdings" pitchFamily="2" charset="2"/>
              <a:buChar char=""/>
            </a:pPr>
            <a:r>
              <a:rPr lang="en-US" sz="3200" dirty="0" err="1" smtClean="0"/>
              <a:t>otorite</a:t>
            </a:r>
            <a:endParaRPr lang="en-US" sz="3200" dirty="0" smtClean="0"/>
          </a:p>
          <a:p>
            <a:pPr marL="381000" indent="-381000" algn="ctr">
              <a:lnSpc>
                <a:spcPct val="90000"/>
              </a:lnSpc>
              <a:buFont typeface="Wingdings" pitchFamily="2" charset="2"/>
              <a:buChar char=""/>
            </a:pPr>
            <a:r>
              <a:rPr lang="en-US" sz="3200" dirty="0" err="1" smtClean="0"/>
              <a:t>güven</a:t>
            </a:r>
            <a:endParaRPr lang="en-US" sz="3200" dirty="0" smtClean="0"/>
          </a:p>
          <a:p>
            <a:pPr marL="381000" indent="-381000" algn="ctr">
              <a:lnSpc>
                <a:spcPct val="90000"/>
              </a:lnSpc>
              <a:buFont typeface="Wingdings" pitchFamily="2" charset="2"/>
              <a:buChar char=""/>
            </a:pPr>
            <a:r>
              <a:rPr lang="en-US" sz="3200" dirty="0" err="1" smtClean="0"/>
              <a:t>kontrol</a:t>
            </a:r>
            <a:r>
              <a:rPr lang="en-US" sz="3200" dirty="0" smtClean="0"/>
              <a:t> </a:t>
            </a:r>
          </a:p>
          <a:p>
            <a:pPr marL="381000" indent="-381000" algn="ctr">
              <a:lnSpc>
                <a:spcPct val="90000"/>
              </a:lnSpc>
              <a:buFont typeface="Wingdings" pitchFamily="2" charset="2"/>
              <a:buChar char=""/>
            </a:pPr>
            <a:r>
              <a:rPr lang="en-US" sz="3200" dirty="0" err="1" smtClean="0"/>
              <a:t>Enerji</a:t>
            </a:r>
            <a:endParaRPr lang="tr-TR" sz="3200" dirty="0" smtClean="0"/>
          </a:p>
          <a:p>
            <a:pPr marL="381000" indent="-381000" algn="ctr">
              <a:lnSpc>
                <a:spcPct val="90000"/>
              </a:lnSpc>
              <a:buFontTx/>
              <a:buNone/>
            </a:pPr>
            <a:endParaRPr lang="tr-TR" sz="4400" dirty="0" smtClean="0">
              <a:effectLst>
                <a:outerShdw blurRad="38100" dist="38100" dir="2700000" algn="tl">
                  <a:srgbClr val="C0C0C0"/>
                </a:outerShdw>
              </a:effectLst>
            </a:endParaRPr>
          </a:p>
          <a:p>
            <a:pPr marL="381000" indent="-381000" algn="ctr">
              <a:lnSpc>
                <a:spcPct val="90000"/>
              </a:lnSpc>
              <a:buFont typeface="Wingdings" pitchFamily="2" charset="2"/>
              <a:buChar char=""/>
            </a:pPr>
            <a:r>
              <a:rPr lang="tr-TR" sz="4400" dirty="0" smtClean="0">
                <a:effectLst>
                  <a:outerShdw blurRad="38100" dist="38100" dir="2700000" algn="tl">
                    <a:srgbClr val="C0C0C0"/>
                  </a:outerShdw>
                </a:effectLst>
              </a:rPr>
              <a:t>(ör. kravat veya fular)</a:t>
            </a:r>
          </a:p>
          <a:p>
            <a:pPr marL="381000" indent="-381000" algn="ctr">
              <a:lnSpc>
                <a:spcPct val="90000"/>
              </a:lnSpc>
              <a:buFont typeface="Wingdings 2" pitchFamily="18" charset="2"/>
              <a:buNone/>
            </a:pPr>
            <a:endParaRPr lang="en-US" sz="4400" dirty="0" smtClean="0">
              <a:effectLst>
                <a:outerShdw blurRad="38100" dist="38100" dir="2700000" algn="tl">
                  <a:srgbClr val="C0C0C0"/>
                </a:outerShdw>
              </a:effectLst>
            </a:endParaRPr>
          </a:p>
        </p:txBody>
      </p:sp>
      <p:sp>
        <p:nvSpPr>
          <p:cNvPr id="86018" name="Rectangle 2"/>
          <p:cNvSpPr>
            <a:spLocks noGrp="1" noChangeArrowheads="1"/>
          </p:cNvSpPr>
          <p:nvPr>
            <p:ph type="title" idx="4294967295"/>
          </p:nvPr>
        </p:nvSpPr>
        <p:spPr>
          <a:xfrm>
            <a:off x="0" y="838200"/>
            <a:ext cx="8229600" cy="1143000"/>
          </a:xfrm>
          <a:prstGeom prst="rect">
            <a:avLst/>
          </a:prstGeom>
        </p:spPr>
        <p:txBody>
          <a:bodyPr lIns="90488" tIns="44450" rIns="90488" bIns="44450" anchor="t" anchorCtr="1">
            <a:normAutofit fontScale="90000"/>
          </a:bodyPr>
          <a:lstStyle/>
          <a:p>
            <a:r>
              <a:rPr lang="en-US" sz="7200" i="1" dirty="0" err="1" smtClean="0">
                <a:solidFill>
                  <a:srgbClr val="FF0000"/>
                </a:solidFill>
                <a:effectLst>
                  <a:outerShdw blurRad="38100" dist="38100" dir="2700000" algn="tl">
                    <a:srgbClr val="C0C0C0"/>
                  </a:outerShdw>
                </a:effectLst>
              </a:rPr>
              <a:t>Kırmızı</a:t>
            </a:r>
            <a:endParaRPr lang="en-US" sz="7200" i="1" dirty="0" smtClean="0">
              <a:solidFill>
                <a:srgbClr val="FF0000"/>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4294967295"/>
          </p:nvPr>
        </p:nvSpPr>
        <p:spPr>
          <a:xfrm>
            <a:off x="0" y="1981200"/>
            <a:ext cx="8229600" cy="4525963"/>
          </a:xfrm>
          <a:prstGeom prst="rect">
            <a:avLst/>
          </a:prstGeom>
        </p:spPr>
        <p:txBody>
          <a:bodyPr lIns="90488" tIns="44450" rIns="90488" bIns="44450" anchorCtr="1">
            <a:normAutofit/>
          </a:bodyPr>
          <a:lstStyle/>
          <a:p>
            <a:pPr marL="381000" indent="-381000" algn="ctr">
              <a:buFont typeface="Wingdings" pitchFamily="2" charset="2"/>
              <a:buChar char=""/>
            </a:pPr>
            <a:endParaRPr lang="en-US" sz="4400" smtClean="0">
              <a:effectLst>
                <a:outerShdw blurRad="38100" dist="38100" dir="2700000" algn="tl">
                  <a:srgbClr val="C0C0C0"/>
                </a:outerShdw>
              </a:effectLst>
            </a:endParaRPr>
          </a:p>
          <a:p>
            <a:pPr marL="381000" indent="-381000" algn="ctr">
              <a:buFont typeface="Wingdings" pitchFamily="2" charset="2"/>
              <a:buChar char=""/>
            </a:pPr>
            <a:r>
              <a:rPr lang="en-US" sz="4400" smtClean="0">
                <a:effectLst>
                  <a:outerShdw blurRad="38100" dist="38100" dir="2700000" algn="tl">
                    <a:srgbClr val="C0C0C0"/>
                  </a:outerShdw>
                </a:effectLst>
              </a:rPr>
              <a:t>dikkati yoğunlaştırma</a:t>
            </a:r>
          </a:p>
          <a:p>
            <a:pPr marL="381000" indent="-381000" algn="ctr">
              <a:buFont typeface="Wingdings" pitchFamily="2" charset="2"/>
              <a:buChar char=""/>
            </a:pPr>
            <a:r>
              <a:rPr lang="tr-TR" sz="4400" smtClean="0">
                <a:effectLst>
                  <a:outerShdw blurRad="38100" dist="38100" dir="2700000" algn="tl">
                    <a:srgbClr val="C0C0C0"/>
                  </a:outerShdw>
                </a:effectLst>
              </a:rPr>
              <a:t>odaklanma </a:t>
            </a:r>
            <a:endParaRPr lang="en-US" sz="4400" smtClean="0">
              <a:effectLst>
                <a:outerShdw blurRad="38100" dist="38100" dir="2700000" algn="tl">
                  <a:srgbClr val="C0C0C0"/>
                </a:outerShdw>
              </a:effectLst>
            </a:endParaRPr>
          </a:p>
          <a:p>
            <a:pPr marL="381000" indent="-381000" algn="ctr">
              <a:buFont typeface="Wingdings" pitchFamily="2" charset="2"/>
              <a:buChar char=""/>
            </a:pPr>
            <a:endParaRPr lang="en-US" sz="4400" smtClean="0">
              <a:effectLst>
                <a:outerShdw blurRad="38100" dist="38100" dir="2700000" algn="tl">
                  <a:srgbClr val="C0C0C0"/>
                </a:outerShdw>
              </a:effectLst>
            </a:endParaRPr>
          </a:p>
        </p:txBody>
      </p:sp>
      <p:sp>
        <p:nvSpPr>
          <p:cNvPr id="87042" name="Rectangle 2"/>
          <p:cNvSpPr>
            <a:spLocks noGrp="1" noChangeArrowheads="1"/>
          </p:cNvSpPr>
          <p:nvPr>
            <p:ph type="title" idx="4294967295"/>
          </p:nvPr>
        </p:nvSpPr>
        <p:spPr>
          <a:xfrm>
            <a:off x="0" y="1066800"/>
            <a:ext cx="8229600" cy="1143000"/>
          </a:xfrm>
          <a:prstGeom prst="rect">
            <a:avLst/>
          </a:prstGeom>
        </p:spPr>
        <p:txBody>
          <a:bodyPr lIns="90488" tIns="44450" rIns="90488" bIns="44450" anchor="t" anchorCtr="1">
            <a:normAutofit fontScale="90000"/>
          </a:bodyPr>
          <a:lstStyle/>
          <a:p>
            <a:pPr fontAlgn="auto">
              <a:spcAft>
                <a:spcPts val="0"/>
              </a:spcAft>
              <a:defRPr/>
            </a:pPr>
            <a:r>
              <a:rPr lang="en-US" sz="8000" i="1" dirty="0" err="1" smtClean="0">
                <a:solidFill>
                  <a:srgbClr val="009900"/>
                </a:solidFill>
                <a:effectLst>
                  <a:outerShdw blurRad="38100" dist="38100" dir="2700000" algn="tl">
                    <a:srgbClr val="C0C0C0"/>
                  </a:outerShdw>
                </a:effectLst>
              </a:rPr>
              <a:t>Yeşil</a:t>
            </a:r>
            <a:endParaRPr lang="en-US" sz="8000" i="1" dirty="0" smtClean="0">
              <a:solidFill>
                <a:srgbClr val="009900"/>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4294967295"/>
          </p:nvPr>
        </p:nvSpPr>
        <p:spPr>
          <a:xfrm>
            <a:off x="0" y="2305050"/>
            <a:ext cx="6908800" cy="4114800"/>
          </a:xfrm>
          <a:prstGeom prst="rect">
            <a:avLst/>
          </a:prstGeom>
        </p:spPr>
        <p:txBody>
          <a:bodyPr lIns="90488" tIns="44450" rIns="90488" bIns="44450" anchorCtr="1">
            <a:normAutofit/>
          </a:bodyPr>
          <a:lstStyle/>
          <a:p>
            <a:pPr marL="381000" indent="-381000" algn="ctr">
              <a:buFont typeface="Wingdings" pitchFamily="2" charset="2"/>
              <a:buChar char=""/>
            </a:pPr>
            <a:r>
              <a:rPr lang="en-US" sz="4400" smtClean="0">
                <a:effectLst>
                  <a:outerShdw blurRad="38100" dist="38100" dir="2700000" algn="tl">
                    <a:srgbClr val="C0C0C0"/>
                  </a:outerShdw>
                </a:effectLst>
              </a:rPr>
              <a:t>gevşeme</a:t>
            </a:r>
          </a:p>
          <a:p>
            <a:pPr marL="381000" indent="-381000" algn="ctr">
              <a:buFont typeface="Wingdings" pitchFamily="2" charset="2"/>
              <a:buChar char=""/>
            </a:pPr>
            <a:r>
              <a:rPr lang="en-US" sz="4400" smtClean="0">
                <a:effectLst>
                  <a:outerShdw blurRad="38100" dist="38100" dir="2700000" algn="tl">
                    <a:srgbClr val="C0C0C0"/>
                  </a:outerShdw>
                </a:effectLst>
              </a:rPr>
              <a:t>stresin çözülmesi</a:t>
            </a:r>
          </a:p>
          <a:p>
            <a:pPr marL="381000" indent="-381000" algn="ctr">
              <a:buFont typeface="Wingdings" pitchFamily="2" charset="2"/>
              <a:buChar char=""/>
            </a:pPr>
            <a:r>
              <a:rPr lang="en-US" sz="4400" smtClean="0">
                <a:effectLst>
                  <a:outerShdw blurRad="38100" dist="38100" dir="2700000" algn="tl">
                    <a:srgbClr val="C0C0C0"/>
                  </a:outerShdw>
                </a:effectLst>
              </a:rPr>
              <a:t>yaratıcılığın azalması</a:t>
            </a:r>
          </a:p>
        </p:txBody>
      </p:sp>
      <p:sp>
        <p:nvSpPr>
          <p:cNvPr id="88066" name="Rectangle 2"/>
          <p:cNvSpPr>
            <a:spLocks noGrp="1" noChangeArrowheads="1"/>
          </p:cNvSpPr>
          <p:nvPr>
            <p:ph type="title" idx="4294967295"/>
          </p:nvPr>
        </p:nvSpPr>
        <p:spPr>
          <a:xfrm>
            <a:off x="0" y="1123950"/>
            <a:ext cx="8229600" cy="1143000"/>
          </a:xfrm>
          <a:prstGeom prst="rect">
            <a:avLst/>
          </a:prstGeom>
        </p:spPr>
        <p:txBody>
          <a:bodyPr lIns="90488" tIns="44450" rIns="90488" bIns="44450" anchor="t" anchorCtr="1">
            <a:normAutofit fontScale="90000"/>
          </a:bodyPr>
          <a:lstStyle/>
          <a:p>
            <a:pPr fontAlgn="auto">
              <a:spcAft>
                <a:spcPts val="0"/>
              </a:spcAft>
              <a:defRPr/>
            </a:pPr>
            <a:r>
              <a:rPr lang="en-US" sz="8000" i="1" dirty="0" err="1" smtClean="0">
                <a:solidFill>
                  <a:srgbClr val="6699FF"/>
                </a:solidFill>
                <a:effectLst>
                  <a:outerShdw blurRad="38100" dist="38100" dir="2700000" algn="tl">
                    <a:srgbClr val="C0C0C0"/>
                  </a:outerShdw>
                </a:effectLst>
              </a:rPr>
              <a:t>Mavi</a:t>
            </a:r>
            <a:endParaRPr lang="en-US" sz="8000" i="1" dirty="0" smtClean="0">
              <a:solidFill>
                <a:srgbClr val="6699FF"/>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990600" y="981075"/>
            <a:ext cx="8153400" cy="990600"/>
          </a:xfrm>
        </p:spPr>
        <p:txBody>
          <a:bodyPr/>
          <a:lstStyle/>
          <a:p>
            <a:r>
              <a:rPr lang="tr-TR" dirty="0" smtClean="0"/>
              <a:t>Suça Sürüklenen </a:t>
            </a:r>
            <a:r>
              <a:rPr lang="tr-TR" dirty="0"/>
              <a:t>Ç</a:t>
            </a:r>
            <a:r>
              <a:rPr lang="tr-TR" dirty="0" smtClean="0"/>
              <a:t>ocuk</a:t>
            </a:r>
          </a:p>
        </p:txBody>
      </p:sp>
      <p:sp>
        <p:nvSpPr>
          <p:cNvPr id="20483" name="Content Placeholder 2"/>
          <p:cNvSpPr>
            <a:spLocks noGrp="1"/>
          </p:cNvSpPr>
          <p:nvPr>
            <p:ph idx="4294967295"/>
          </p:nvPr>
        </p:nvSpPr>
        <p:spPr>
          <a:xfrm>
            <a:off x="990600" y="2276475"/>
            <a:ext cx="8153400" cy="3819525"/>
          </a:xfrm>
        </p:spPr>
        <p:txBody>
          <a:bodyPr/>
          <a:lstStyle/>
          <a:p>
            <a:pPr>
              <a:buFont typeface="Wingdings" pitchFamily="2" charset="2"/>
              <a:buNone/>
            </a:pPr>
            <a:r>
              <a:rPr lang="tr-TR" dirty="0" smtClean="0"/>
              <a:t>	</a:t>
            </a:r>
          </a:p>
          <a:p>
            <a:pPr>
              <a:buFont typeface="Wingdings" pitchFamily="2" charset="2"/>
              <a:buNone/>
            </a:pPr>
            <a:r>
              <a:rPr lang="tr-TR" dirty="0" smtClean="0"/>
              <a:t>	Kanunlarda suç olarak tanımlanan bir </a:t>
            </a:r>
            <a:r>
              <a:rPr lang="tr-TR" b="1" i="1" u="sng" dirty="0" smtClean="0">
                <a:solidFill>
                  <a:srgbClr val="FF0000"/>
                </a:solidFill>
                <a:effectLst>
                  <a:outerShdw blurRad="38100" dist="38100" dir="2700000" algn="tl">
                    <a:srgbClr val="000000">
                      <a:alpha val="43137"/>
                    </a:srgbClr>
                  </a:outerShdw>
                </a:effectLst>
              </a:rPr>
              <a:t>fiili işlediği iddiası</a:t>
            </a:r>
            <a:r>
              <a:rPr lang="tr-TR" dirty="0" smtClean="0"/>
              <a:t> ile hakkında soruşturma veya kovuşturma yapılan ya da </a:t>
            </a:r>
            <a:r>
              <a:rPr lang="tr-TR" b="1" i="1" u="sng" dirty="0" smtClean="0">
                <a:solidFill>
                  <a:srgbClr val="FF0000"/>
                </a:solidFill>
                <a:effectLst>
                  <a:outerShdw blurRad="38100" dist="38100" dir="2700000" algn="tl">
                    <a:srgbClr val="000000">
                      <a:alpha val="43137"/>
                    </a:srgbClr>
                  </a:outerShdw>
                </a:effectLst>
              </a:rPr>
              <a:t>işlediği fiilden dolayı </a:t>
            </a:r>
            <a:r>
              <a:rPr lang="tr-TR" dirty="0" smtClean="0"/>
              <a:t>hakkında </a:t>
            </a:r>
            <a:r>
              <a:rPr lang="tr-TR" u="sng" dirty="0" smtClean="0"/>
              <a:t>güvenlik tedbirine </a:t>
            </a:r>
            <a:r>
              <a:rPr lang="tr-TR" dirty="0" smtClean="0"/>
              <a:t>karar verilen çocukları</a:t>
            </a:r>
            <a:r>
              <a:rPr lang="tr-TR" dirty="0"/>
              <a:t> </a:t>
            </a:r>
            <a:r>
              <a:rPr lang="tr-TR" dirty="0" smtClean="0"/>
              <a:t>tanımlamaktadır.</a:t>
            </a:r>
          </a:p>
          <a:p>
            <a:pPr>
              <a:buFont typeface="Wingdings" pitchFamily="2" charset="2"/>
              <a:buNone/>
            </a:pPr>
            <a:endParaRPr lang="tr-TR" dirty="0"/>
          </a:p>
          <a:p>
            <a:pPr>
              <a:buFont typeface="Wingdings" pitchFamily="2" charset="2"/>
              <a:buNone/>
            </a:pPr>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fade">
                                      <p:cBhvr>
                                        <p:cTn id="12" dur="1000"/>
                                        <p:tgtEl>
                                          <p:spTgt spid="20483">
                                            <p:txEl>
                                              <p:pRg st="0" end="0"/>
                                            </p:txEl>
                                          </p:spTgt>
                                        </p:tgtEl>
                                      </p:cBhvr>
                                    </p:animEffect>
                                    <p:anim calcmode="lin" valueType="num">
                                      <p:cBhvr>
                                        <p:cTn id="13"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04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483">
                                            <p:txEl>
                                              <p:pRg st="1" end="1"/>
                                            </p:txEl>
                                          </p:spTgt>
                                        </p:tgtEl>
                                        <p:attrNameLst>
                                          <p:attrName>style.visibility</p:attrName>
                                        </p:attrNameLst>
                                      </p:cBhvr>
                                      <p:to>
                                        <p:strVal val="visible"/>
                                      </p:to>
                                    </p:set>
                                    <p:animEffect transition="in" filter="fade">
                                      <p:cBhvr>
                                        <p:cTn id="19" dur="1000"/>
                                        <p:tgtEl>
                                          <p:spTgt spid="20483">
                                            <p:txEl>
                                              <p:pRg st="1" end="1"/>
                                            </p:txEl>
                                          </p:spTgt>
                                        </p:tgtEl>
                                      </p:cBhvr>
                                    </p:animEffect>
                                    <p:anim calcmode="lin" valueType="num">
                                      <p:cBhvr>
                                        <p:cTn id="20" dur="1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048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4294967295"/>
          </p:nvPr>
        </p:nvSpPr>
        <p:spPr>
          <a:xfrm>
            <a:off x="0" y="2346325"/>
            <a:ext cx="6908800" cy="4114800"/>
          </a:xfrm>
          <a:prstGeom prst="rect">
            <a:avLst/>
          </a:prstGeom>
        </p:spPr>
        <p:txBody>
          <a:bodyPr lIns="90488" tIns="44450" rIns="90488" bIns="44450" anchorCtr="1">
            <a:normAutofit/>
          </a:bodyPr>
          <a:lstStyle/>
          <a:p>
            <a:pPr marL="381000" indent="-381000" algn="ctr">
              <a:buFont typeface="Wingdings" pitchFamily="2" charset="2"/>
              <a:buChar char=""/>
            </a:pPr>
            <a:r>
              <a:rPr lang="en-US" sz="4400" smtClean="0">
                <a:effectLst>
                  <a:outerShdw blurRad="38100" dist="38100" dir="2700000" algn="tl">
                    <a:srgbClr val="C0C0C0"/>
                  </a:outerShdw>
                </a:effectLst>
              </a:rPr>
              <a:t>beyin </a:t>
            </a:r>
            <a:r>
              <a:rPr lang="tr-TR" sz="4400" smtClean="0">
                <a:effectLst>
                  <a:outerShdw blurRad="38100" dist="38100" dir="2700000" algn="tl">
                    <a:srgbClr val="C0C0C0"/>
                  </a:outerShdw>
                </a:effectLst>
              </a:rPr>
              <a:t>aktivitesini </a:t>
            </a:r>
            <a:r>
              <a:rPr lang="en-US" sz="4400" smtClean="0">
                <a:effectLst>
                  <a:outerShdw blurRad="38100" dist="38100" dir="2700000" algn="tl">
                    <a:srgbClr val="C0C0C0"/>
                  </a:outerShdw>
                </a:effectLst>
              </a:rPr>
              <a:t>hızlandırıcı</a:t>
            </a:r>
          </a:p>
          <a:p>
            <a:pPr marL="381000" indent="-381000" algn="ctr">
              <a:buFont typeface="Wingdings" pitchFamily="2" charset="2"/>
              <a:buChar char=""/>
            </a:pPr>
            <a:r>
              <a:rPr lang="en-US" sz="4400" smtClean="0">
                <a:effectLst>
                  <a:outerShdw blurRad="38100" dist="38100" dir="2700000" algn="tl">
                    <a:srgbClr val="C0C0C0"/>
                  </a:outerShdw>
                </a:effectLst>
              </a:rPr>
              <a:t>düşünme</a:t>
            </a:r>
          </a:p>
          <a:p>
            <a:pPr marL="381000" indent="-381000" algn="ctr">
              <a:buFont typeface="Wingdings" pitchFamily="2" charset="2"/>
              <a:buChar char=""/>
            </a:pPr>
            <a:r>
              <a:rPr lang="en-US" sz="4400" smtClean="0">
                <a:effectLst>
                  <a:outerShdw blurRad="38100" dist="38100" dir="2700000" algn="tl">
                    <a:srgbClr val="C0C0C0"/>
                  </a:outerShdw>
                </a:effectLst>
              </a:rPr>
              <a:t>patlayan fikirler</a:t>
            </a:r>
          </a:p>
        </p:txBody>
      </p:sp>
      <p:sp>
        <p:nvSpPr>
          <p:cNvPr id="89090" name="Rectangle 2"/>
          <p:cNvSpPr>
            <a:spLocks noGrp="1" noChangeArrowheads="1"/>
          </p:cNvSpPr>
          <p:nvPr>
            <p:ph type="title" idx="4294967295"/>
          </p:nvPr>
        </p:nvSpPr>
        <p:spPr>
          <a:xfrm>
            <a:off x="0" y="990600"/>
            <a:ext cx="8229600" cy="1143000"/>
          </a:xfrm>
          <a:prstGeom prst="rect">
            <a:avLst/>
          </a:prstGeom>
        </p:spPr>
        <p:txBody>
          <a:bodyPr lIns="90488" tIns="44450" rIns="90488" bIns="44450" anchor="t" anchorCtr="1">
            <a:normAutofit fontScale="90000"/>
          </a:bodyPr>
          <a:lstStyle/>
          <a:p>
            <a:pPr fontAlgn="auto">
              <a:spcAft>
                <a:spcPts val="0"/>
              </a:spcAft>
              <a:defRPr/>
            </a:pPr>
            <a:r>
              <a:rPr lang="en-US" sz="8000" i="1" dirty="0" err="1" smtClean="0">
                <a:solidFill>
                  <a:srgbClr val="CC00FF"/>
                </a:solidFill>
                <a:effectLst>
                  <a:outerShdw blurRad="38100" dist="38100" dir="2700000" algn="tl">
                    <a:srgbClr val="C0C0C0"/>
                  </a:outerShdw>
                </a:effectLst>
              </a:rPr>
              <a:t>Mor</a:t>
            </a:r>
            <a:endParaRPr lang="en-US" sz="8000" i="1" dirty="0" smtClean="0">
              <a:solidFill>
                <a:srgbClr val="CC00FF"/>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4294967295"/>
          </p:nvPr>
        </p:nvSpPr>
        <p:spPr>
          <a:xfrm>
            <a:off x="0" y="2371725"/>
            <a:ext cx="8229600" cy="4349750"/>
          </a:xfrm>
          <a:prstGeom prst="rect">
            <a:avLst/>
          </a:prstGeom>
        </p:spPr>
        <p:txBody>
          <a:bodyPr lIns="90488" tIns="44450" rIns="90488" bIns="44450" anchorCtr="1">
            <a:normAutofit/>
          </a:bodyPr>
          <a:lstStyle/>
          <a:p>
            <a:pPr marL="381000" indent="-381000" algn="ctr">
              <a:buFont typeface="Wingdings" pitchFamily="2" charset="2"/>
              <a:buChar char=""/>
            </a:pPr>
            <a:r>
              <a:rPr lang="en-US" sz="4400" dirty="0" err="1" smtClean="0">
                <a:effectLst>
                  <a:outerShdw blurRad="38100" dist="38100" dir="2700000" algn="tl">
                    <a:srgbClr val="C0C0C0"/>
                  </a:outerShdw>
                </a:effectLst>
              </a:rPr>
              <a:t>ciddiyet</a:t>
            </a:r>
            <a:endParaRPr lang="en-US" sz="4400" dirty="0" smtClean="0">
              <a:effectLst>
                <a:outerShdw blurRad="38100" dist="38100" dir="2700000" algn="tl">
                  <a:srgbClr val="C0C0C0"/>
                </a:outerShdw>
              </a:effectLst>
            </a:endParaRPr>
          </a:p>
          <a:p>
            <a:pPr marL="381000" indent="-381000" algn="ctr">
              <a:buFont typeface="Wingdings" pitchFamily="2" charset="2"/>
              <a:buChar char=""/>
            </a:pPr>
            <a:r>
              <a:rPr lang="en-US" sz="4400" dirty="0" err="1" smtClean="0">
                <a:effectLst>
                  <a:outerShdw blurRad="38100" dist="38100" dir="2700000" algn="tl">
                    <a:srgbClr val="C0C0C0"/>
                  </a:outerShdw>
                </a:effectLst>
              </a:rPr>
              <a:t>tipik</a:t>
            </a:r>
            <a:r>
              <a:rPr lang="en-US" sz="4400" dirty="0" smtClean="0">
                <a:effectLst>
                  <a:outerShdw blurRad="38100" dist="38100" dir="2700000" algn="tl">
                    <a:srgbClr val="C0C0C0"/>
                  </a:outerShdw>
                </a:effectLst>
              </a:rPr>
              <a:t> </a:t>
            </a:r>
            <a:r>
              <a:rPr lang="en-US" sz="4400" dirty="0" err="1" smtClean="0">
                <a:effectLst>
                  <a:outerShdw blurRad="38100" dist="38100" dir="2700000" algn="tl">
                    <a:srgbClr val="C0C0C0"/>
                  </a:outerShdw>
                </a:effectLst>
              </a:rPr>
              <a:t>resmi</a:t>
            </a:r>
            <a:r>
              <a:rPr lang="en-US" sz="4400" dirty="0" smtClean="0">
                <a:effectLst>
                  <a:outerShdw blurRad="38100" dist="38100" dir="2700000" algn="tl">
                    <a:srgbClr val="C0C0C0"/>
                  </a:outerShdw>
                </a:effectLst>
              </a:rPr>
              <a:t> </a:t>
            </a:r>
            <a:r>
              <a:rPr lang="en-US" sz="4400" dirty="0" err="1" smtClean="0">
                <a:effectLst>
                  <a:outerShdw blurRad="38100" dist="38100" dir="2700000" algn="tl">
                    <a:srgbClr val="C0C0C0"/>
                  </a:outerShdw>
                </a:effectLst>
              </a:rPr>
              <a:t>imaj</a:t>
            </a:r>
            <a:endParaRPr lang="en-US" sz="4400" dirty="0" smtClean="0">
              <a:effectLst>
                <a:outerShdw blurRad="38100" dist="38100" dir="2700000" algn="tl">
                  <a:srgbClr val="C0C0C0"/>
                </a:outerShdw>
              </a:effectLst>
            </a:endParaRPr>
          </a:p>
          <a:p>
            <a:pPr marL="381000" indent="-381000" algn="ctr">
              <a:buFont typeface="Wingdings" pitchFamily="2" charset="2"/>
              <a:buChar char=""/>
            </a:pPr>
            <a:r>
              <a:rPr lang="en-US" sz="4400" dirty="0" err="1" smtClean="0">
                <a:effectLst>
                  <a:outerShdw blurRad="38100" dist="38100" dir="2700000" algn="tl">
                    <a:srgbClr val="C0C0C0"/>
                  </a:outerShdw>
                </a:effectLst>
              </a:rPr>
              <a:t>karşı</a:t>
            </a:r>
            <a:r>
              <a:rPr lang="en-US" sz="4400" dirty="0" smtClean="0">
                <a:effectLst>
                  <a:outerShdw blurRad="38100" dist="38100" dir="2700000" algn="tl">
                    <a:srgbClr val="C0C0C0"/>
                  </a:outerShdw>
                </a:effectLst>
              </a:rPr>
              <a:t> </a:t>
            </a:r>
            <a:r>
              <a:rPr lang="en-US" sz="4400" dirty="0" err="1" smtClean="0">
                <a:effectLst>
                  <a:outerShdw blurRad="38100" dist="38100" dir="2700000" algn="tl">
                    <a:srgbClr val="C0C0C0"/>
                  </a:outerShdw>
                </a:effectLst>
              </a:rPr>
              <a:t>durulması</a:t>
            </a:r>
            <a:r>
              <a:rPr lang="en-US" sz="4400" dirty="0" smtClean="0">
                <a:effectLst>
                  <a:outerShdw blurRad="38100" dist="38100" dir="2700000" algn="tl">
                    <a:srgbClr val="C0C0C0"/>
                  </a:outerShdw>
                </a:effectLst>
              </a:rPr>
              <a:t> </a:t>
            </a:r>
            <a:r>
              <a:rPr lang="en-US" sz="4400" dirty="0" err="1" smtClean="0">
                <a:effectLst>
                  <a:outerShdw blurRad="38100" dist="38100" dir="2700000" algn="tl">
                    <a:srgbClr val="C0C0C0"/>
                  </a:outerShdw>
                </a:effectLst>
              </a:rPr>
              <a:t>güç</a:t>
            </a:r>
            <a:endParaRPr lang="en-US" sz="4400" dirty="0" smtClean="0">
              <a:effectLst>
                <a:outerShdw blurRad="38100" dist="38100" dir="2700000" algn="tl">
                  <a:srgbClr val="C0C0C0"/>
                </a:outerShdw>
              </a:effectLst>
            </a:endParaRPr>
          </a:p>
          <a:p>
            <a:pPr marL="381000" indent="-381000" algn="ctr">
              <a:buFont typeface="Wingdings" pitchFamily="2" charset="2"/>
              <a:buChar char=""/>
            </a:pPr>
            <a:r>
              <a:rPr lang="en-US" sz="4400" dirty="0" err="1" smtClean="0">
                <a:effectLst>
                  <a:outerShdw blurRad="38100" dist="38100" dir="2700000" algn="tl">
                    <a:srgbClr val="C0C0C0"/>
                  </a:outerShdw>
                </a:effectLst>
              </a:rPr>
              <a:t>esnek</a:t>
            </a:r>
            <a:r>
              <a:rPr lang="en-US" sz="4400" dirty="0" smtClean="0">
                <a:effectLst>
                  <a:outerShdw blurRad="38100" dist="38100" dir="2700000" algn="tl">
                    <a:srgbClr val="C0C0C0"/>
                  </a:outerShdw>
                </a:effectLst>
              </a:rPr>
              <a:t> </a:t>
            </a:r>
            <a:r>
              <a:rPr lang="en-US" sz="4400" dirty="0" err="1" smtClean="0">
                <a:effectLst>
                  <a:outerShdw blurRad="38100" dist="38100" dir="2700000" algn="tl">
                    <a:srgbClr val="C0C0C0"/>
                  </a:outerShdw>
                </a:effectLst>
              </a:rPr>
              <a:t>deği</a:t>
            </a:r>
            <a:r>
              <a:rPr lang="tr-TR" sz="4400" dirty="0" smtClean="0">
                <a:effectLst>
                  <a:outerShdw blurRad="38100" dist="38100" dir="2700000" algn="tl">
                    <a:srgbClr val="C0C0C0"/>
                  </a:outerShdw>
                </a:effectLst>
              </a:rPr>
              <a:t>l</a:t>
            </a:r>
          </a:p>
        </p:txBody>
      </p:sp>
      <p:sp>
        <p:nvSpPr>
          <p:cNvPr id="90114" name="Rectangle 2"/>
          <p:cNvSpPr>
            <a:spLocks noGrp="1" noChangeArrowheads="1"/>
          </p:cNvSpPr>
          <p:nvPr>
            <p:ph type="title" idx="4294967295"/>
          </p:nvPr>
        </p:nvSpPr>
        <p:spPr>
          <a:xfrm>
            <a:off x="0" y="1066800"/>
            <a:ext cx="8229600" cy="1143000"/>
          </a:xfrm>
          <a:prstGeom prst="rect">
            <a:avLst/>
          </a:prstGeom>
        </p:spPr>
        <p:txBody>
          <a:bodyPr lIns="90488" tIns="44450" rIns="90488" bIns="44450" anchor="t" anchorCtr="1">
            <a:normAutofit fontScale="90000"/>
          </a:bodyPr>
          <a:lstStyle/>
          <a:p>
            <a:pPr fontAlgn="auto">
              <a:spcAft>
                <a:spcPts val="0"/>
              </a:spcAft>
              <a:defRPr/>
            </a:pPr>
            <a:r>
              <a:rPr lang="tr-TR" sz="8000" i="1" dirty="0" smtClean="0">
                <a:solidFill>
                  <a:schemeClr val="tx1"/>
                </a:solidFill>
                <a:effectLst>
                  <a:outerShdw blurRad="38100" dist="38100" dir="2700000" algn="tl">
                    <a:srgbClr val="C0C0C0"/>
                  </a:outerShdw>
                </a:effectLst>
              </a:rPr>
              <a:t>Siyah</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4294967295"/>
          </p:nvPr>
        </p:nvSpPr>
        <p:spPr>
          <a:xfrm>
            <a:off x="0" y="2182813"/>
            <a:ext cx="8229600" cy="4321175"/>
          </a:xfrm>
          <a:prstGeom prst="rect">
            <a:avLst/>
          </a:prstGeom>
        </p:spPr>
        <p:txBody>
          <a:bodyPr lIns="90488" tIns="44450" rIns="90488" bIns="44450" anchorCtr="1">
            <a:normAutofit/>
          </a:bodyPr>
          <a:lstStyle/>
          <a:p>
            <a:pPr marL="381000" indent="-381000" algn="ctr">
              <a:buFont typeface="Wingdings" pitchFamily="2" charset="2"/>
              <a:buChar char=""/>
            </a:pPr>
            <a:r>
              <a:rPr lang="tr-TR" sz="3600" smtClean="0">
                <a:effectLst>
                  <a:outerShdw blurRad="38100" dist="38100" dir="2700000" algn="tl">
                    <a:srgbClr val="C0C0C0"/>
                  </a:outerShdw>
                </a:effectLst>
              </a:rPr>
              <a:t>Toprak tonu</a:t>
            </a:r>
          </a:p>
          <a:p>
            <a:pPr marL="381000" indent="-381000" algn="ctr">
              <a:buFont typeface="Wingdings" pitchFamily="2" charset="2"/>
              <a:buChar char=""/>
            </a:pPr>
            <a:r>
              <a:rPr lang="tr-TR" sz="3600" smtClean="0">
                <a:effectLst>
                  <a:outerShdw blurRad="38100" dist="38100" dir="2700000" algn="tl">
                    <a:srgbClr val="C0C0C0"/>
                  </a:outerShdw>
                </a:effectLst>
              </a:rPr>
              <a:t>Yumuşak</a:t>
            </a:r>
          </a:p>
          <a:p>
            <a:pPr marL="381000" indent="-381000" algn="ctr">
              <a:buFont typeface="Wingdings" pitchFamily="2" charset="2"/>
              <a:buChar char=""/>
            </a:pPr>
            <a:r>
              <a:rPr lang="tr-TR" sz="3600" smtClean="0">
                <a:effectLst>
                  <a:outerShdw blurRad="38100" dist="38100" dir="2700000" algn="tl">
                    <a:srgbClr val="C0C0C0"/>
                  </a:outerShdw>
                </a:effectLst>
              </a:rPr>
              <a:t>Pazarlık gücü az </a:t>
            </a:r>
          </a:p>
          <a:p>
            <a:pPr marL="381000" indent="-381000" algn="ctr">
              <a:buFontTx/>
              <a:buNone/>
            </a:pPr>
            <a:r>
              <a:rPr lang="tr-TR" sz="3600" smtClean="0">
                <a:effectLst>
                  <a:outerShdw blurRad="38100" dist="38100" dir="2700000" algn="tl">
                    <a:srgbClr val="C0C0C0"/>
                  </a:outerShdw>
                </a:effectLst>
              </a:rPr>
              <a:t>    (dışişleri ve bazı bankalar giydirmez)</a:t>
            </a:r>
            <a:endParaRPr lang="en-US" sz="3600" smtClean="0">
              <a:effectLst>
                <a:outerShdw blurRad="38100" dist="38100" dir="2700000" algn="tl">
                  <a:srgbClr val="C0C0C0"/>
                </a:outerShdw>
              </a:effectLst>
            </a:endParaRPr>
          </a:p>
        </p:txBody>
      </p:sp>
      <p:sp>
        <p:nvSpPr>
          <p:cNvPr id="90114" name="Rectangle 2"/>
          <p:cNvSpPr>
            <a:spLocks noGrp="1" noChangeArrowheads="1"/>
          </p:cNvSpPr>
          <p:nvPr>
            <p:ph type="title" idx="4294967295"/>
          </p:nvPr>
        </p:nvSpPr>
        <p:spPr>
          <a:xfrm>
            <a:off x="0" y="1017588"/>
            <a:ext cx="8229600" cy="1143000"/>
          </a:xfrm>
          <a:prstGeom prst="rect">
            <a:avLst/>
          </a:prstGeom>
        </p:spPr>
        <p:txBody>
          <a:bodyPr lIns="90488" tIns="44450" rIns="90488" bIns="44450" anchor="t" anchorCtr="1">
            <a:normAutofit fontScale="90000"/>
          </a:bodyPr>
          <a:lstStyle/>
          <a:p>
            <a:pPr fontAlgn="auto">
              <a:spcAft>
                <a:spcPts val="0"/>
              </a:spcAft>
              <a:defRPr/>
            </a:pPr>
            <a:r>
              <a:rPr lang="tr-TR" sz="8000" i="1" dirty="0" smtClean="0">
                <a:solidFill>
                  <a:srgbClr val="A6690A"/>
                </a:solidFill>
                <a:effectLst>
                  <a:outerShdw blurRad="38100" dist="38100" dir="2700000" algn="tl">
                    <a:srgbClr val="C0C0C0"/>
                  </a:outerShdw>
                </a:effectLst>
              </a:rPr>
              <a:t>Kahverengi</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idx="4294967295"/>
          </p:nvPr>
        </p:nvSpPr>
        <p:spPr>
          <a:xfrm>
            <a:off x="0" y="1146175"/>
            <a:ext cx="8229600" cy="1143000"/>
          </a:xfrm>
        </p:spPr>
        <p:txBody>
          <a:bodyPr>
            <a:normAutofit fontScale="90000"/>
          </a:bodyPr>
          <a:lstStyle/>
          <a:p>
            <a:pPr algn="ctr" fontAlgn="auto">
              <a:spcAft>
                <a:spcPts val="0"/>
              </a:spcAft>
              <a:defRPr/>
            </a:pPr>
            <a:r>
              <a:rPr lang="tr-TR" sz="7200" i="1" dirty="0" smtClean="0">
                <a:solidFill>
                  <a:schemeClr val="tx1"/>
                </a:solidFill>
                <a:effectLst>
                  <a:outerShdw blurRad="38100" dist="38100" dir="2700000" algn="tl">
                    <a:srgbClr val="C0C0C0"/>
                  </a:outerShdw>
                </a:effectLst>
              </a:rPr>
              <a:t>Beyaz</a:t>
            </a:r>
          </a:p>
        </p:txBody>
      </p:sp>
      <p:sp>
        <p:nvSpPr>
          <p:cNvPr id="102403" name="Rectangle 3"/>
          <p:cNvSpPr>
            <a:spLocks noGrp="1" noChangeArrowheads="1"/>
          </p:cNvSpPr>
          <p:nvPr>
            <p:ph idx="4294967295"/>
          </p:nvPr>
        </p:nvSpPr>
        <p:spPr>
          <a:xfrm>
            <a:off x="914400" y="2590800"/>
            <a:ext cx="8229600" cy="4065588"/>
          </a:xfrm>
        </p:spPr>
        <p:txBody>
          <a:bodyPr/>
          <a:lstStyle/>
          <a:p>
            <a:pPr algn="ctr"/>
            <a:r>
              <a:rPr lang="tr-TR" sz="3600" dirty="0" smtClean="0"/>
              <a:t>Masumiyet</a:t>
            </a:r>
          </a:p>
          <a:p>
            <a:pPr algn="ctr"/>
            <a:r>
              <a:rPr lang="tr-TR" sz="3600" dirty="0" smtClean="0"/>
              <a:t>Temizlik</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4"/>
          <p:cNvSpPr>
            <a:spLocks noGrp="1" noChangeArrowheads="1"/>
          </p:cNvSpPr>
          <p:nvPr>
            <p:ph type="title" idx="4294967295"/>
          </p:nvPr>
        </p:nvSpPr>
        <p:spPr>
          <a:xfrm>
            <a:off x="914400" y="2205038"/>
            <a:ext cx="8229600" cy="1143000"/>
          </a:xfrm>
        </p:spPr>
        <p:txBody>
          <a:bodyPr>
            <a:normAutofit fontScale="90000"/>
          </a:bodyPr>
          <a:lstStyle/>
          <a:p>
            <a:pPr fontAlgn="auto">
              <a:spcAft>
                <a:spcPts val="0"/>
              </a:spcAft>
              <a:defRPr/>
            </a:pPr>
            <a:r>
              <a:rPr lang="tr-TR" sz="4000" smtClean="0"/>
              <a:t>Dinleme </a:t>
            </a:r>
            <a:br>
              <a:rPr lang="tr-TR" sz="4000" smtClean="0"/>
            </a:br>
            <a:r>
              <a:rPr lang="tr-TR" sz="4000" smtClean="0"/>
              <a:t>Aktif Dinleme</a:t>
            </a:r>
            <a:endParaRPr lang="en-US" sz="400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a:xfrm>
            <a:off x="914400" y="2743200"/>
            <a:ext cx="8229600" cy="1143000"/>
          </a:xfrm>
        </p:spPr>
        <p:txBody>
          <a:bodyPr/>
          <a:lstStyle/>
          <a:p>
            <a:r>
              <a:rPr lang="tr-TR" dirty="0" smtClean="0"/>
              <a:t>Susunuz !</a:t>
            </a:r>
            <a:endParaRPr lang="en-US"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0" y="2590800"/>
            <a:ext cx="8229600" cy="1143000"/>
          </a:xfrm>
        </p:spPr>
        <p:txBody>
          <a:bodyPr/>
          <a:lstStyle/>
          <a:p>
            <a:r>
              <a:rPr lang="tr-TR" smtClean="0"/>
              <a:t>Onu dinlediğinizi gösteriniz</a:t>
            </a:r>
            <a:endParaRPr lang="en-US"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0" y="2667000"/>
            <a:ext cx="8229600" cy="1143000"/>
          </a:xfrm>
        </p:spPr>
        <p:txBody>
          <a:bodyPr/>
          <a:lstStyle/>
          <a:p>
            <a:r>
              <a:rPr lang="tr-TR" dirty="0" smtClean="0"/>
              <a:t>Engelleri kaldırınız</a:t>
            </a:r>
            <a:endParaRPr lang="en-US"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914400" y="2743200"/>
            <a:ext cx="8229600" cy="1143000"/>
          </a:xfrm>
        </p:spPr>
        <p:txBody>
          <a:bodyPr/>
          <a:lstStyle/>
          <a:p>
            <a:r>
              <a:rPr lang="tr-TR" sz="4000" dirty="0" smtClean="0"/>
              <a:t>Kendi duygularınızı kontrol ediniz</a:t>
            </a:r>
            <a:endParaRPr lang="en-US" sz="4000"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914400" y="3048000"/>
            <a:ext cx="8229600" cy="1143000"/>
          </a:xfrm>
        </p:spPr>
        <p:txBody>
          <a:bodyPr/>
          <a:lstStyle/>
          <a:p>
            <a:r>
              <a:rPr lang="tr-TR" dirty="0" smtClean="0"/>
              <a:t>Soru sorunuz</a:t>
            </a: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914400" y="1052513"/>
            <a:ext cx="8229600" cy="1143000"/>
          </a:xfrm>
        </p:spPr>
        <p:txBody>
          <a:bodyPr/>
          <a:lstStyle/>
          <a:p>
            <a:r>
              <a:rPr lang="tr-TR" dirty="0" smtClean="0"/>
              <a:t>Korunma İhtiyacı Olan Çocuk </a:t>
            </a:r>
          </a:p>
        </p:txBody>
      </p:sp>
      <p:sp>
        <p:nvSpPr>
          <p:cNvPr id="21507" name="Content Placeholder 2"/>
          <p:cNvSpPr>
            <a:spLocks noGrp="1"/>
          </p:cNvSpPr>
          <p:nvPr>
            <p:ph idx="4294967295"/>
          </p:nvPr>
        </p:nvSpPr>
        <p:spPr>
          <a:xfrm>
            <a:off x="533400" y="2420938"/>
            <a:ext cx="8229600" cy="3903662"/>
          </a:xfrm>
        </p:spPr>
        <p:txBody>
          <a:bodyPr/>
          <a:lstStyle/>
          <a:p>
            <a:pPr>
              <a:buFont typeface="Wingdings" pitchFamily="2" charset="2"/>
              <a:buNone/>
            </a:pPr>
            <a:r>
              <a:rPr lang="tr-TR" dirty="0" smtClean="0"/>
              <a:t>	</a:t>
            </a:r>
          </a:p>
          <a:p>
            <a:pPr>
              <a:buFont typeface="Wingdings" pitchFamily="2" charset="2"/>
              <a:buNone/>
            </a:pPr>
            <a:endParaRPr lang="tr-TR" dirty="0" smtClean="0"/>
          </a:p>
          <a:p>
            <a:pPr>
              <a:buFont typeface="Wingdings" pitchFamily="2" charset="2"/>
              <a:buNone/>
            </a:pPr>
            <a:r>
              <a:rPr lang="tr-TR" dirty="0" smtClean="0"/>
              <a:t>	Bedensel, zihinsel, ahlaki, sosyal ve duygusal </a:t>
            </a:r>
            <a:r>
              <a:rPr lang="tr-TR" b="1" i="1" u="sng" dirty="0" smtClean="0">
                <a:solidFill>
                  <a:srgbClr val="FF0000"/>
                </a:solidFill>
                <a:effectLst>
                  <a:outerShdw blurRad="38100" dist="38100" dir="2700000" algn="tl">
                    <a:srgbClr val="000000">
                      <a:alpha val="43137"/>
                    </a:srgbClr>
                  </a:outerShdw>
                </a:effectLst>
              </a:rPr>
              <a:t>gelişimi</a:t>
            </a:r>
            <a:r>
              <a:rPr lang="tr-TR" dirty="0" smtClean="0"/>
              <a:t> </a:t>
            </a:r>
            <a:r>
              <a:rPr lang="tr-TR" b="1" i="1" u="sng" dirty="0" smtClean="0">
                <a:solidFill>
                  <a:srgbClr val="FF0000"/>
                </a:solidFill>
                <a:effectLst>
                  <a:outerShdw blurRad="38100" dist="38100" dir="2700000" algn="tl">
                    <a:srgbClr val="000000">
                      <a:alpha val="43137"/>
                    </a:srgbClr>
                  </a:outerShdw>
                </a:effectLst>
              </a:rPr>
              <a:t>ile kişisel güvenliği tehlikede olan</a:t>
            </a:r>
            <a:r>
              <a:rPr lang="tr-TR" dirty="0" smtClean="0"/>
              <a:t>, ihmal veya istismar edilen ya da suç mağduru çocukları tanımlamaktadır.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fade">
                                      <p:cBhvr>
                                        <p:cTn id="12" dur="1000"/>
                                        <p:tgtEl>
                                          <p:spTgt spid="21507">
                                            <p:txEl>
                                              <p:pRg st="0" end="0"/>
                                            </p:txEl>
                                          </p:spTgt>
                                        </p:tgtEl>
                                      </p:cBhvr>
                                    </p:animEffect>
                                    <p:anim calcmode="lin" valueType="num">
                                      <p:cBhvr>
                                        <p:cTn id="13"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15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Effect transition="in" filter="fade">
                                      <p:cBhvr>
                                        <p:cTn id="19" dur="1000"/>
                                        <p:tgtEl>
                                          <p:spTgt spid="21507">
                                            <p:txEl>
                                              <p:pRg st="2" end="2"/>
                                            </p:txEl>
                                          </p:spTgt>
                                        </p:tgtEl>
                                      </p:cBhvr>
                                    </p:animEffect>
                                    <p:anim calcmode="lin" valueType="num">
                                      <p:cBhvr>
                                        <p:cTn id="20"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914400" y="2743200"/>
            <a:ext cx="8229600" cy="1143000"/>
          </a:xfrm>
        </p:spPr>
        <p:txBody>
          <a:bodyPr/>
          <a:lstStyle/>
          <a:p>
            <a:r>
              <a:rPr lang="tr-TR" dirty="0" smtClean="0"/>
              <a:t>Sözleri yansıtınız !</a:t>
            </a:r>
            <a:endParaRPr lang="en-US"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idx="4294967295"/>
          </p:nvPr>
        </p:nvSpPr>
        <p:spPr>
          <a:xfrm>
            <a:off x="0" y="2130425"/>
            <a:ext cx="7772400" cy="1470025"/>
          </a:xfrm>
        </p:spPr>
        <p:txBody>
          <a:bodyPr/>
          <a:lstStyle/>
          <a:p>
            <a:pPr fontAlgn="auto">
              <a:spcAft>
                <a:spcPts val="0"/>
              </a:spcAft>
              <a:defRPr/>
            </a:pPr>
            <a:r>
              <a:rPr lang="tr-TR" b="1" dirty="0" smtClean="0"/>
              <a:t>Yasal Süreçte </a:t>
            </a:r>
            <a:br>
              <a:rPr lang="tr-TR" b="1" dirty="0" smtClean="0"/>
            </a:br>
            <a:r>
              <a:rPr lang="tr-TR" b="1" dirty="0" smtClean="0"/>
              <a:t>Çocuklarla İletişim</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0" y="1066800"/>
            <a:ext cx="7772400" cy="1143000"/>
          </a:xfrm>
        </p:spPr>
        <p:txBody>
          <a:bodyPr/>
          <a:lstStyle/>
          <a:p>
            <a:r>
              <a:rPr lang="en-US" sz="4000" b="1" dirty="0" err="1" smtClean="0"/>
              <a:t>Çocuklarla</a:t>
            </a:r>
            <a:r>
              <a:rPr lang="en-US" sz="4000" b="1" dirty="0" smtClean="0"/>
              <a:t> </a:t>
            </a:r>
            <a:r>
              <a:rPr lang="en-US" sz="4000" b="1" dirty="0" err="1" smtClean="0"/>
              <a:t>Görüşme</a:t>
            </a:r>
            <a:endParaRPr lang="en-US" sz="4000" b="1" dirty="0" smtClean="0">
              <a:latin typeface="DomBold BT" pitchFamily="66" charset="0"/>
            </a:endParaRPr>
          </a:p>
        </p:txBody>
      </p:sp>
      <p:sp>
        <p:nvSpPr>
          <p:cNvPr id="115715" name="Rectangle 3"/>
          <p:cNvSpPr>
            <a:spLocks noGrp="1" noChangeArrowheads="1"/>
          </p:cNvSpPr>
          <p:nvPr>
            <p:ph idx="4294967295"/>
          </p:nvPr>
        </p:nvSpPr>
        <p:spPr>
          <a:xfrm>
            <a:off x="0" y="2376488"/>
            <a:ext cx="8229600" cy="4389437"/>
          </a:xfrm>
        </p:spPr>
        <p:txBody>
          <a:bodyPr/>
          <a:lstStyle/>
          <a:p>
            <a:pPr>
              <a:lnSpc>
                <a:spcPct val="80000"/>
              </a:lnSpc>
            </a:pPr>
            <a:r>
              <a:rPr lang="tr-TR" b="1" dirty="0" smtClean="0"/>
              <a:t>yaş ve gelişim düzeyi</a:t>
            </a:r>
          </a:p>
          <a:p>
            <a:pPr>
              <a:lnSpc>
                <a:spcPct val="80000"/>
              </a:lnSpc>
            </a:pPr>
            <a:endParaRPr lang="tr-TR" b="1" dirty="0" smtClean="0"/>
          </a:p>
          <a:p>
            <a:pPr>
              <a:lnSpc>
                <a:spcPct val="80000"/>
              </a:lnSpc>
            </a:pPr>
            <a:r>
              <a:rPr lang="tr-TR" b="1" dirty="0" smtClean="0"/>
              <a:t>hafıza, telkine yatkınlık, </a:t>
            </a:r>
          </a:p>
          <a:p>
            <a:pPr>
              <a:lnSpc>
                <a:spcPct val="80000"/>
              </a:lnSpc>
            </a:pPr>
            <a:endParaRPr lang="tr-TR" b="1" dirty="0" smtClean="0"/>
          </a:p>
          <a:p>
            <a:pPr>
              <a:lnSpc>
                <a:spcPct val="80000"/>
              </a:lnSpc>
            </a:pPr>
            <a:r>
              <a:rPr lang="tr-TR" b="1" dirty="0" smtClean="0"/>
              <a:t>dil gelişimi  </a:t>
            </a:r>
          </a:p>
          <a:p>
            <a:pPr marL="0" indent="0">
              <a:lnSpc>
                <a:spcPct val="80000"/>
              </a:lnSpc>
              <a:buNone/>
            </a:pPr>
            <a:endParaRPr lang="tr-TR"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714"/>
                                        </p:tgtEl>
                                        <p:attrNameLst>
                                          <p:attrName>style.visibility</p:attrName>
                                        </p:attrNameLst>
                                      </p:cBhvr>
                                      <p:to>
                                        <p:strVal val="visible"/>
                                      </p:to>
                                    </p:set>
                                    <p:animEffect transition="in" filter="fade">
                                      <p:cBhvr>
                                        <p:cTn id="7" dur="500"/>
                                        <p:tgtEl>
                                          <p:spTgt spid="1157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5715">
                                            <p:txEl>
                                              <p:pRg st="0" end="0"/>
                                            </p:txEl>
                                          </p:spTgt>
                                        </p:tgtEl>
                                        <p:attrNameLst>
                                          <p:attrName>style.visibility</p:attrName>
                                        </p:attrNameLst>
                                      </p:cBhvr>
                                      <p:to>
                                        <p:strVal val="visible"/>
                                      </p:to>
                                    </p:set>
                                    <p:animEffect transition="in" filter="fade">
                                      <p:cBhvr>
                                        <p:cTn id="12" dur="1000"/>
                                        <p:tgtEl>
                                          <p:spTgt spid="115715">
                                            <p:txEl>
                                              <p:pRg st="0" end="0"/>
                                            </p:txEl>
                                          </p:spTgt>
                                        </p:tgtEl>
                                      </p:cBhvr>
                                    </p:animEffect>
                                    <p:anim calcmode="lin" valueType="num">
                                      <p:cBhvr>
                                        <p:cTn id="13" dur="1000" fill="hold"/>
                                        <p:tgtEl>
                                          <p:spTgt spid="11571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57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5715">
                                            <p:txEl>
                                              <p:pRg st="2" end="2"/>
                                            </p:txEl>
                                          </p:spTgt>
                                        </p:tgtEl>
                                        <p:attrNameLst>
                                          <p:attrName>style.visibility</p:attrName>
                                        </p:attrNameLst>
                                      </p:cBhvr>
                                      <p:to>
                                        <p:strVal val="visible"/>
                                      </p:to>
                                    </p:set>
                                    <p:animEffect transition="in" filter="fade">
                                      <p:cBhvr>
                                        <p:cTn id="19" dur="1000"/>
                                        <p:tgtEl>
                                          <p:spTgt spid="115715">
                                            <p:txEl>
                                              <p:pRg st="2" end="2"/>
                                            </p:txEl>
                                          </p:spTgt>
                                        </p:tgtEl>
                                      </p:cBhvr>
                                    </p:animEffect>
                                    <p:anim calcmode="lin" valueType="num">
                                      <p:cBhvr>
                                        <p:cTn id="20" dur="1000" fill="hold"/>
                                        <p:tgtEl>
                                          <p:spTgt spid="11571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157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5715">
                                            <p:txEl>
                                              <p:pRg st="4" end="4"/>
                                            </p:txEl>
                                          </p:spTgt>
                                        </p:tgtEl>
                                        <p:attrNameLst>
                                          <p:attrName>style.visibility</p:attrName>
                                        </p:attrNameLst>
                                      </p:cBhvr>
                                      <p:to>
                                        <p:strVal val="visible"/>
                                      </p:to>
                                    </p:set>
                                    <p:animEffect transition="in" filter="fade">
                                      <p:cBhvr>
                                        <p:cTn id="26" dur="1000"/>
                                        <p:tgtEl>
                                          <p:spTgt spid="115715">
                                            <p:txEl>
                                              <p:pRg st="4" end="4"/>
                                            </p:txEl>
                                          </p:spTgt>
                                        </p:tgtEl>
                                      </p:cBhvr>
                                    </p:animEffect>
                                    <p:anim calcmode="lin" valueType="num">
                                      <p:cBhvr>
                                        <p:cTn id="27" dur="1000" fill="hold"/>
                                        <p:tgtEl>
                                          <p:spTgt spid="115715">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1571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P spid="115715"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a:xfrm>
            <a:off x="1546225" y="2514600"/>
            <a:ext cx="7597775" cy="2974975"/>
          </a:xfrm>
        </p:spPr>
        <p:txBody>
          <a:bodyPr>
            <a:normAutofit/>
          </a:bodyPr>
          <a:lstStyle/>
          <a:p>
            <a:pPr fontAlgn="auto">
              <a:lnSpc>
                <a:spcPct val="90000"/>
              </a:lnSpc>
              <a:spcAft>
                <a:spcPts val="0"/>
              </a:spcAft>
              <a:defRPr/>
            </a:pPr>
            <a:r>
              <a:rPr lang="tr-TR" sz="4000" b="1" dirty="0" smtClean="0">
                <a:solidFill>
                  <a:schemeClr val="tx1"/>
                </a:solidFill>
              </a:rPr>
              <a:t>Hedef</a:t>
            </a:r>
            <a:br>
              <a:rPr lang="tr-TR" sz="4000" b="1" dirty="0" smtClean="0">
                <a:solidFill>
                  <a:schemeClr val="tx1"/>
                </a:solidFill>
              </a:rPr>
            </a:br>
            <a:r>
              <a:rPr lang="tr-TR" sz="4000" b="1" dirty="0" smtClean="0">
                <a:solidFill>
                  <a:schemeClr val="tx1"/>
                </a:solidFill>
              </a:rPr>
              <a:t>Odanın düzenlenmesi</a:t>
            </a:r>
            <a:br>
              <a:rPr lang="tr-TR" sz="4000" b="1" dirty="0" smtClean="0">
                <a:solidFill>
                  <a:schemeClr val="tx1"/>
                </a:solidFill>
              </a:rPr>
            </a:br>
            <a:r>
              <a:rPr lang="tr-TR" sz="4000" b="1" dirty="0" smtClean="0">
                <a:solidFill>
                  <a:schemeClr val="tx1"/>
                </a:solidFill>
              </a:rPr>
              <a:t>Oturma düzeni</a:t>
            </a:r>
            <a:br>
              <a:rPr lang="tr-TR" sz="4000" b="1" dirty="0" smtClean="0">
                <a:solidFill>
                  <a:schemeClr val="tx1"/>
                </a:solidFill>
              </a:rPr>
            </a:br>
            <a:r>
              <a:rPr lang="tr-TR" sz="3600" b="1" dirty="0" smtClean="0">
                <a:solidFill>
                  <a:schemeClr val="tx1"/>
                </a:solidFill>
              </a:rPr>
              <a:t>Beklenmedik gelişmeler</a:t>
            </a:r>
            <a:endParaRPr lang="de-DE" sz="3600" b="1" dirty="0" smtClean="0">
              <a:solidFill>
                <a:schemeClr val="tx1"/>
              </a:solidFill>
            </a:endParaRPr>
          </a:p>
        </p:txBody>
      </p:sp>
      <p:sp>
        <p:nvSpPr>
          <p:cNvPr id="2" name="Metin kutusu 1"/>
          <p:cNvSpPr txBox="1"/>
          <p:nvPr/>
        </p:nvSpPr>
        <p:spPr>
          <a:xfrm>
            <a:off x="1524000" y="1720175"/>
            <a:ext cx="6712094" cy="769441"/>
          </a:xfrm>
          <a:prstGeom prst="rect">
            <a:avLst/>
          </a:prstGeom>
          <a:noFill/>
        </p:spPr>
        <p:txBody>
          <a:bodyPr wrap="none" rtlCol="0">
            <a:spAutoFit/>
          </a:bodyPr>
          <a:lstStyle/>
          <a:p>
            <a:r>
              <a:rPr lang="tr-TR" sz="4400" b="1" dirty="0"/>
              <a:t>Görüşme öncesi hazırlık</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0" y="0"/>
            <a:ext cx="9144000" cy="6858000"/>
          </a:xfrm>
        </p:spPr>
        <p:txBody>
          <a:bodyPr/>
          <a:lstStyle/>
          <a:p>
            <a:pPr fontAlgn="auto">
              <a:spcAft>
                <a:spcPts val="0"/>
              </a:spcAft>
              <a:defRPr/>
            </a:pPr>
            <a:r>
              <a:rPr lang="tr-TR" sz="4800" b="1" dirty="0" smtClean="0"/>
              <a:t>Görüşme öncesi, </a:t>
            </a:r>
            <a:br>
              <a:rPr lang="tr-TR" sz="4800" b="1" dirty="0" smtClean="0"/>
            </a:br>
            <a:r>
              <a:rPr lang="tr-TR" sz="4800" b="1" dirty="0" smtClean="0"/>
              <a:t>çocuk hakkında bilgi</a:t>
            </a:r>
            <a:r>
              <a:rPr lang="tr-TR" sz="3200" b="1" dirty="0" smtClean="0"/>
              <a:t> </a:t>
            </a:r>
            <a:br>
              <a:rPr lang="tr-TR" sz="3200" b="1" dirty="0" smtClean="0"/>
            </a:br>
            <a:r>
              <a:rPr lang="tr-TR" sz="3200" b="1" dirty="0" smtClean="0"/>
              <a:t/>
            </a:r>
            <a:br>
              <a:rPr lang="tr-TR" sz="3200" b="1" dirty="0" smtClean="0"/>
            </a:br>
            <a:r>
              <a:rPr lang="tr-TR" sz="3200" b="1" dirty="0" smtClean="0">
                <a:solidFill>
                  <a:schemeClr val="tx1"/>
                </a:solidFill>
              </a:rPr>
              <a:t/>
            </a:r>
            <a:br>
              <a:rPr lang="tr-TR" sz="3200" b="1" dirty="0" smtClean="0">
                <a:solidFill>
                  <a:schemeClr val="tx1"/>
                </a:solidFill>
              </a:rPr>
            </a:br>
            <a:endParaRPr lang="de-DE" i="1" dirty="0" smtClean="0">
              <a:solidFill>
                <a:schemeClr val="tx1"/>
              </a:solidFill>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idx="4294967295"/>
          </p:nvPr>
        </p:nvSpPr>
        <p:spPr>
          <a:xfrm>
            <a:off x="0" y="1066800"/>
            <a:ext cx="7772400" cy="4848225"/>
          </a:xfrm>
        </p:spPr>
        <p:txBody>
          <a:bodyPr/>
          <a:lstStyle/>
          <a:p>
            <a:pPr>
              <a:buFont typeface="Wingdings" pitchFamily="2" charset="2"/>
              <a:buChar char=""/>
            </a:pPr>
            <a:r>
              <a:rPr lang="tr-TR" sz="2800" b="1" dirty="0" smtClean="0"/>
              <a:t>genel sağlık durumu, </a:t>
            </a:r>
            <a:r>
              <a:rPr lang="en-US" sz="2800" b="1" dirty="0" err="1" smtClean="0"/>
              <a:t>yaşı</a:t>
            </a:r>
            <a:r>
              <a:rPr lang="tr-TR" sz="2800" b="1" dirty="0" smtClean="0"/>
              <a:t>, gelişim düzeyi</a:t>
            </a:r>
          </a:p>
          <a:p>
            <a:pPr marL="0" indent="0">
              <a:buNone/>
            </a:pPr>
            <a:r>
              <a:rPr lang="tr-TR" sz="2800" b="1" dirty="0" smtClean="0"/>
              <a:t> </a:t>
            </a:r>
            <a:endParaRPr lang="en-US" sz="2800" b="1" dirty="0" smtClean="0"/>
          </a:p>
          <a:p>
            <a:pPr>
              <a:buFont typeface="Wingdings" pitchFamily="2" charset="2"/>
              <a:buChar char=""/>
            </a:pPr>
            <a:r>
              <a:rPr lang="tr-TR" sz="2800" b="1" dirty="0" smtClean="0"/>
              <a:t>A</a:t>
            </a:r>
            <a:r>
              <a:rPr lang="en-US" sz="2800" b="1" dirty="0" err="1" smtClean="0"/>
              <a:t>nlayıp</a:t>
            </a:r>
            <a:r>
              <a:rPr lang="en-US" sz="2800" b="1" dirty="0" smtClean="0"/>
              <a:t> </a:t>
            </a:r>
            <a:r>
              <a:rPr lang="en-US" sz="2800" b="1" dirty="0" err="1" smtClean="0"/>
              <a:t>kullanabildiği</a:t>
            </a:r>
            <a:r>
              <a:rPr lang="en-US" sz="2800" b="1" dirty="0" smtClean="0"/>
              <a:t> </a:t>
            </a:r>
            <a:r>
              <a:rPr lang="en-US" sz="2800" b="1" dirty="0" err="1" smtClean="0"/>
              <a:t>kavramlar</a:t>
            </a:r>
            <a:endParaRPr lang="tr-TR" sz="2800" b="1" dirty="0" smtClean="0"/>
          </a:p>
          <a:p>
            <a:pPr>
              <a:buFont typeface="Wingdings" pitchFamily="2" charset="2"/>
              <a:buChar char=""/>
            </a:pPr>
            <a:endParaRPr lang="en-US" sz="2800" b="1" dirty="0" smtClean="0"/>
          </a:p>
          <a:p>
            <a:pPr>
              <a:buFont typeface="Wingdings" pitchFamily="2" charset="2"/>
              <a:buChar char=""/>
            </a:pPr>
            <a:r>
              <a:rPr lang="tr-TR" sz="2800" b="1" dirty="0" err="1"/>
              <a:t>G</a:t>
            </a:r>
            <a:r>
              <a:rPr lang="en-US" sz="2800" b="1" dirty="0" err="1" smtClean="0"/>
              <a:t>erçek</a:t>
            </a:r>
            <a:r>
              <a:rPr lang="en-US" sz="2800" b="1" dirty="0" smtClean="0"/>
              <a:t> ve </a:t>
            </a:r>
            <a:r>
              <a:rPr lang="en-US" sz="2800" b="1" dirty="0" err="1" smtClean="0"/>
              <a:t>fantazi</a:t>
            </a:r>
            <a:r>
              <a:rPr lang="en-US" sz="2800" b="1" dirty="0" smtClean="0"/>
              <a:t> </a:t>
            </a:r>
            <a:r>
              <a:rPr lang="en-US" sz="2800" b="1" dirty="0" err="1" smtClean="0"/>
              <a:t>yaşantılarını</a:t>
            </a:r>
            <a:r>
              <a:rPr lang="en-US" sz="2800" b="1" dirty="0" smtClean="0"/>
              <a:t> </a:t>
            </a:r>
            <a:r>
              <a:rPr lang="en-US" sz="2800" b="1" dirty="0" err="1" smtClean="0"/>
              <a:t>ayırdedebilirliği</a:t>
            </a:r>
            <a:endParaRPr lang="tr-TR" sz="2800" b="1" dirty="0" smtClean="0"/>
          </a:p>
          <a:p>
            <a:pPr>
              <a:buFont typeface="Wingdings" pitchFamily="2" charset="2"/>
              <a:buChar char=""/>
            </a:pPr>
            <a:endParaRPr lang="en-US" sz="2800" b="1" dirty="0" smtClean="0"/>
          </a:p>
          <a:p>
            <a:pPr marL="0" indent="0">
              <a:buNone/>
            </a:pPr>
            <a:endParaRPr lang="en-US" sz="28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8786">
                                            <p:txEl>
                                              <p:pRg st="0" end="0"/>
                                            </p:txEl>
                                          </p:spTgt>
                                        </p:tgtEl>
                                        <p:attrNameLst>
                                          <p:attrName>style.visibility</p:attrName>
                                        </p:attrNameLst>
                                      </p:cBhvr>
                                      <p:to>
                                        <p:strVal val="visible"/>
                                      </p:to>
                                    </p:set>
                                    <p:animEffect transition="in" filter="fade">
                                      <p:cBhvr>
                                        <p:cTn id="7" dur="1000"/>
                                        <p:tgtEl>
                                          <p:spTgt spid="118786">
                                            <p:txEl>
                                              <p:pRg st="0" end="0"/>
                                            </p:txEl>
                                          </p:spTgt>
                                        </p:tgtEl>
                                      </p:cBhvr>
                                    </p:animEffect>
                                    <p:anim calcmode="lin" valueType="num">
                                      <p:cBhvr>
                                        <p:cTn id="8" dur="1000" fill="hold"/>
                                        <p:tgtEl>
                                          <p:spTgt spid="11878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87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8786">
                                            <p:txEl>
                                              <p:pRg st="1" end="1"/>
                                            </p:txEl>
                                          </p:spTgt>
                                        </p:tgtEl>
                                        <p:attrNameLst>
                                          <p:attrName>style.visibility</p:attrName>
                                        </p:attrNameLst>
                                      </p:cBhvr>
                                      <p:to>
                                        <p:strVal val="visible"/>
                                      </p:to>
                                    </p:set>
                                    <p:animEffect transition="in" filter="fade">
                                      <p:cBhvr>
                                        <p:cTn id="14" dur="1000"/>
                                        <p:tgtEl>
                                          <p:spTgt spid="118786">
                                            <p:txEl>
                                              <p:pRg st="1" end="1"/>
                                            </p:txEl>
                                          </p:spTgt>
                                        </p:tgtEl>
                                      </p:cBhvr>
                                    </p:animEffect>
                                    <p:anim calcmode="lin" valueType="num">
                                      <p:cBhvr>
                                        <p:cTn id="15" dur="1000" fill="hold"/>
                                        <p:tgtEl>
                                          <p:spTgt spid="11878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878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8786">
                                            <p:txEl>
                                              <p:pRg st="2" end="2"/>
                                            </p:txEl>
                                          </p:spTgt>
                                        </p:tgtEl>
                                        <p:attrNameLst>
                                          <p:attrName>style.visibility</p:attrName>
                                        </p:attrNameLst>
                                      </p:cBhvr>
                                      <p:to>
                                        <p:strVal val="visible"/>
                                      </p:to>
                                    </p:set>
                                    <p:animEffect transition="in" filter="fade">
                                      <p:cBhvr>
                                        <p:cTn id="21" dur="1000"/>
                                        <p:tgtEl>
                                          <p:spTgt spid="118786">
                                            <p:txEl>
                                              <p:pRg st="2" end="2"/>
                                            </p:txEl>
                                          </p:spTgt>
                                        </p:tgtEl>
                                      </p:cBhvr>
                                    </p:animEffect>
                                    <p:anim calcmode="lin" valueType="num">
                                      <p:cBhvr>
                                        <p:cTn id="22" dur="1000" fill="hold"/>
                                        <p:tgtEl>
                                          <p:spTgt spid="11878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878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8786">
                                            <p:txEl>
                                              <p:pRg st="4" end="4"/>
                                            </p:txEl>
                                          </p:spTgt>
                                        </p:tgtEl>
                                        <p:attrNameLst>
                                          <p:attrName>style.visibility</p:attrName>
                                        </p:attrNameLst>
                                      </p:cBhvr>
                                      <p:to>
                                        <p:strVal val="visible"/>
                                      </p:to>
                                    </p:set>
                                    <p:animEffect transition="in" filter="fade">
                                      <p:cBhvr>
                                        <p:cTn id="28" dur="1000"/>
                                        <p:tgtEl>
                                          <p:spTgt spid="118786">
                                            <p:txEl>
                                              <p:pRg st="4" end="4"/>
                                            </p:txEl>
                                          </p:spTgt>
                                        </p:tgtEl>
                                      </p:cBhvr>
                                    </p:animEffect>
                                    <p:anim calcmode="lin" valueType="num">
                                      <p:cBhvr>
                                        <p:cTn id="29" dur="1000" fill="hold"/>
                                        <p:tgtEl>
                                          <p:spTgt spid="11878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1878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idx="4294967295"/>
          </p:nvPr>
        </p:nvSpPr>
        <p:spPr>
          <a:xfrm>
            <a:off x="0" y="1676400"/>
            <a:ext cx="7772400" cy="4852988"/>
          </a:xfrm>
        </p:spPr>
        <p:txBody>
          <a:bodyPr/>
          <a:lstStyle/>
          <a:p>
            <a:pPr>
              <a:lnSpc>
                <a:spcPct val="90000"/>
              </a:lnSpc>
            </a:pPr>
            <a:r>
              <a:rPr lang="en-US" b="1" dirty="0" err="1" smtClean="0"/>
              <a:t>konsantrasyon</a:t>
            </a:r>
            <a:r>
              <a:rPr lang="en-US" b="1" dirty="0" smtClean="0"/>
              <a:t> </a:t>
            </a:r>
            <a:r>
              <a:rPr lang="en-US" b="1" dirty="0" err="1" smtClean="0"/>
              <a:t>süresi</a:t>
            </a:r>
            <a:r>
              <a:rPr lang="tr-TR" b="1" dirty="0" smtClean="0"/>
              <a:t>, </a:t>
            </a:r>
            <a:r>
              <a:rPr lang="en-US" b="1" dirty="0" err="1" smtClean="0"/>
              <a:t>obje</a:t>
            </a:r>
            <a:r>
              <a:rPr lang="tr-TR" b="1" dirty="0" smtClean="0"/>
              <a:t>si</a:t>
            </a:r>
          </a:p>
          <a:p>
            <a:pPr>
              <a:lnSpc>
                <a:spcPct val="90000"/>
              </a:lnSpc>
            </a:pPr>
            <a:endParaRPr lang="en-US" b="1" dirty="0" smtClean="0"/>
          </a:p>
          <a:p>
            <a:pPr>
              <a:lnSpc>
                <a:spcPct val="90000"/>
              </a:lnSpc>
            </a:pPr>
            <a:r>
              <a:rPr lang="en-US" b="1" dirty="0" err="1" smtClean="0"/>
              <a:t>diğer</a:t>
            </a:r>
            <a:r>
              <a:rPr lang="en-US" b="1" dirty="0" smtClean="0"/>
              <a:t> </a:t>
            </a:r>
            <a:r>
              <a:rPr lang="en-US" b="1" dirty="0" err="1" smtClean="0"/>
              <a:t>bireylerden</a:t>
            </a:r>
            <a:r>
              <a:rPr lang="en-US" b="1" dirty="0" smtClean="0"/>
              <a:t> </a:t>
            </a:r>
            <a:r>
              <a:rPr lang="en-US" b="1" dirty="0" err="1" smtClean="0"/>
              <a:t>etkilenebilirliği</a:t>
            </a:r>
            <a:endParaRPr lang="tr-TR" b="1" dirty="0" smtClean="0"/>
          </a:p>
          <a:p>
            <a:pPr>
              <a:lnSpc>
                <a:spcPct val="90000"/>
              </a:lnSpc>
            </a:pPr>
            <a:endParaRPr lang="en-US" b="1" dirty="0" smtClean="0"/>
          </a:p>
          <a:p>
            <a:pPr>
              <a:lnSpc>
                <a:spcPct val="90000"/>
              </a:lnSpc>
            </a:pPr>
            <a:r>
              <a:rPr lang="en-US" b="1" dirty="0" err="1" smtClean="0"/>
              <a:t>karıştığı</a:t>
            </a:r>
            <a:r>
              <a:rPr lang="en-US" b="1" dirty="0" smtClean="0"/>
              <a:t> </a:t>
            </a:r>
            <a:r>
              <a:rPr lang="en-US" b="1" dirty="0" err="1" smtClean="0"/>
              <a:t>olay</a:t>
            </a:r>
            <a:r>
              <a:rPr lang="tr-TR" b="1" dirty="0" err="1" smtClean="0"/>
              <a:t>lar</a:t>
            </a:r>
            <a:endParaRPr lang="tr-TR" b="1" dirty="0" smtClean="0"/>
          </a:p>
          <a:p>
            <a:pPr>
              <a:lnSpc>
                <a:spcPct val="90000"/>
              </a:lnSpc>
            </a:pPr>
            <a:endParaRPr lang="en-US" b="1" dirty="0" smtClean="0"/>
          </a:p>
          <a:p>
            <a:pPr>
              <a:lnSpc>
                <a:spcPct val="90000"/>
              </a:lnSpc>
            </a:pPr>
            <a:r>
              <a:rPr lang="en-US" b="1" dirty="0" err="1" smtClean="0"/>
              <a:t>olayın</a:t>
            </a:r>
            <a:r>
              <a:rPr lang="en-US" b="1" dirty="0" smtClean="0"/>
              <a:t> fail ve/</a:t>
            </a:r>
            <a:r>
              <a:rPr lang="en-US" b="1" dirty="0" err="1" smtClean="0"/>
              <a:t>veya</a:t>
            </a:r>
            <a:r>
              <a:rPr lang="en-US" b="1" dirty="0" smtClean="0"/>
              <a:t> </a:t>
            </a:r>
            <a:r>
              <a:rPr lang="en-US" b="1" dirty="0" err="1" smtClean="0"/>
              <a:t>mağdurları</a:t>
            </a:r>
            <a:r>
              <a:rPr lang="en-US" b="1" dirty="0" smtClean="0"/>
              <a:t> </a:t>
            </a:r>
            <a:r>
              <a:rPr lang="en-US" b="1" dirty="0" err="1" smtClean="0"/>
              <a:t>ile</a:t>
            </a:r>
            <a:r>
              <a:rPr lang="en-US" b="1" dirty="0" smtClean="0"/>
              <a:t> </a:t>
            </a:r>
            <a:r>
              <a:rPr lang="en-US" b="1" dirty="0" err="1" smtClean="0"/>
              <a:t>yakınlık</a:t>
            </a:r>
            <a:r>
              <a:rPr lang="en-US" b="1" dirty="0" smtClean="0"/>
              <a:t> </a:t>
            </a:r>
            <a:r>
              <a:rPr lang="en-US" b="1" dirty="0" err="1" smtClean="0"/>
              <a:t>derecesi</a:t>
            </a:r>
            <a:endParaRPr lang="tr-TR" b="1" dirty="0" smtClean="0"/>
          </a:p>
          <a:p>
            <a:pPr>
              <a:lnSpc>
                <a:spcPct val="90000"/>
              </a:lnSpc>
            </a:pPr>
            <a:endParaRPr lang="en-US" b="1" dirty="0" smtClean="0"/>
          </a:p>
          <a:p>
            <a:pPr>
              <a:lnSpc>
                <a:spcPct val="90000"/>
              </a:lnSpc>
            </a:pPr>
            <a:r>
              <a:rPr lang="en-US" b="1" dirty="0" err="1" smtClean="0"/>
              <a:t>olayın</a:t>
            </a:r>
            <a:r>
              <a:rPr lang="en-US" b="1" dirty="0" smtClean="0"/>
              <a:t> </a:t>
            </a:r>
            <a:r>
              <a:rPr lang="en-US" b="1" dirty="0" err="1" smtClean="0"/>
              <a:t>gerçekleşme</a:t>
            </a:r>
            <a:r>
              <a:rPr lang="en-US" b="1" dirty="0" smtClean="0"/>
              <a:t> </a:t>
            </a:r>
            <a:r>
              <a:rPr lang="en-US" b="1" dirty="0" err="1" smtClean="0"/>
              <a:t>zamanı</a:t>
            </a:r>
            <a:r>
              <a:rPr lang="en-US" b="1" dirty="0" smtClean="0"/>
              <a:t> </a:t>
            </a:r>
            <a:r>
              <a:rPr lang="en-US" b="1" dirty="0" err="1" smtClean="0"/>
              <a:t>ile</a:t>
            </a:r>
            <a:r>
              <a:rPr lang="en-US" b="1" dirty="0" smtClean="0"/>
              <a:t> </a:t>
            </a:r>
            <a:r>
              <a:rPr lang="tr-TR" b="1" dirty="0" smtClean="0"/>
              <a:t>görüşme</a:t>
            </a:r>
            <a:r>
              <a:rPr lang="en-US" b="1" dirty="0" smtClean="0"/>
              <a:t> </a:t>
            </a:r>
            <a:r>
              <a:rPr lang="en-US" b="1" dirty="0" err="1" smtClean="0"/>
              <a:t>zamanı</a:t>
            </a:r>
            <a:r>
              <a:rPr lang="en-US" b="1" dirty="0" smtClean="0"/>
              <a:t> </a:t>
            </a:r>
            <a:r>
              <a:rPr lang="en-US" b="1" dirty="0" err="1" smtClean="0"/>
              <a:t>arasında</a:t>
            </a:r>
            <a:r>
              <a:rPr lang="en-US" b="1" dirty="0" smtClean="0"/>
              <a:t> </a:t>
            </a:r>
            <a:r>
              <a:rPr lang="en-US" b="1" dirty="0" err="1" smtClean="0"/>
              <a:t>geçen</a:t>
            </a:r>
            <a:r>
              <a:rPr lang="en-US" b="1" dirty="0" smtClean="0"/>
              <a:t> </a:t>
            </a:r>
            <a:r>
              <a:rPr lang="en-US" b="1" dirty="0" err="1" smtClean="0"/>
              <a:t>süre</a:t>
            </a:r>
            <a:endParaRPr lang="en-US" b="1" dirty="0" smtClean="0"/>
          </a:p>
          <a:p>
            <a:pPr>
              <a:lnSpc>
                <a:spcPct val="90000"/>
              </a:lnSpc>
              <a:buFontTx/>
              <a:buNone/>
            </a:pPr>
            <a:endParaRPr lang="en-US" b="1" dirty="0" smtClean="0"/>
          </a:p>
          <a:p>
            <a:pPr>
              <a:lnSpc>
                <a:spcPct val="90000"/>
              </a:lnSpc>
            </a:pP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9810">
                                            <p:txEl>
                                              <p:pRg st="0" end="0"/>
                                            </p:txEl>
                                          </p:spTgt>
                                        </p:tgtEl>
                                        <p:attrNameLst>
                                          <p:attrName>style.visibility</p:attrName>
                                        </p:attrNameLst>
                                      </p:cBhvr>
                                      <p:to>
                                        <p:strVal val="visible"/>
                                      </p:to>
                                    </p:set>
                                    <p:animEffect transition="in" filter="fade">
                                      <p:cBhvr>
                                        <p:cTn id="7" dur="1000"/>
                                        <p:tgtEl>
                                          <p:spTgt spid="119810">
                                            <p:txEl>
                                              <p:pRg st="0" end="0"/>
                                            </p:txEl>
                                          </p:spTgt>
                                        </p:tgtEl>
                                      </p:cBhvr>
                                    </p:animEffect>
                                    <p:anim calcmode="lin" valueType="num">
                                      <p:cBhvr>
                                        <p:cTn id="8" dur="1000" fill="hold"/>
                                        <p:tgtEl>
                                          <p:spTgt spid="1198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98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9810">
                                            <p:txEl>
                                              <p:pRg st="2" end="2"/>
                                            </p:txEl>
                                          </p:spTgt>
                                        </p:tgtEl>
                                        <p:attrNameLst>
                                          <p:attrName>style.visibility</p:attrName>
                                        </p:attrNameLst>
                                      </p:cBhvr>
                                      <p:to>
                                        <p:strVal val="visible"/>
                                      </p:to>
                                    </p:set>
                                    <p:animEffect transition="in" filter="fade">
                                      <p:cBhvr>
                                        <p:cTn id="14" dur="1000"/>
                                        <p:tgtEl>
                                          <p:spTgt spid="119810">
                                            <p:txEl>
                                              <p:pRg st="2" end="2"/>
                                            </p:txEl>
                                          </p:spTgt>
                                        </p:tgtEl>
                                      </p:cBhvr>
                                    </p:animEffect>
                                    <p:anim calcmode="lin" valueType="num">
                                      <p:cBhvr>
                                        <p:cTn id="15" dur="1000" fill="hold"/>
                                        <p:tgtEl>
                                          <p:spTgt spid="1198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98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9810">
                                            <p:txEl>
                                              <p:pRg st="4" end="4"/>
                                            </p:txEl>
                                          </p:spTgt>
                                        </p:tgtEl>
                                        <p:attrNameLst>
                                          <p:attrName>style.visibility</p:attrName>
                                        </p:attrNameLst>
                                      </p:cBhvr>
                                      <p:to>
                                        <p:strVal val="visible"/>
                                      </p:to>
                                    </p:set>
                                    <p:animEffect transition="in" filter="fade">
                                      <p:cBhvr>
                                        <p:cTn id="21" dur="1000"/>
                                        <p:tgtEl>
                                          <p:spTgt spid="119810">
                                            <p:txEl>
                                              <p:pRg st="4" end="4"/>
                                            </p:txEl>
                                          </p:spTgt>
                                        </p:tgtEl>
                                      </p:cBhvr>
                                    </p:animEffect>
                                    <p:anim calcmode="lin" valueType="num">
                                      <p:cBhvr>
                                        <p:cTn id="22" dur="1000" fill="hold"/>
                                        <p:tgtEl>
                                          <p:spTgt spid="119810">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98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9810">
                                            <p:txEl>
                                              <p:pRg st="6" end="6"/>
                                            </p:txEl>
                                          </p:spTgt>
                                        </p:tgtEl>
                                        <p:attrNameLst>
                                          <p:attrName>style.visibility</p:attrName>
                                        </p:attrNameLst>
                                      </p:cBhvr>
                                      <p:to>
                                        <p:strVal val="visible"/>
                                      </p:to>
                                    </p:set>
                                    <p:animEffect transition="in" filter="fade">
                                      <p:cBhvr>
                                        <p:cTn id="28" dur="1000"/>
                                        <p:tgtEl>
                                          <p:spTgt spid="119810">
                                            <p:txEl>
                                              <p:pRg st="6" end="6"/>
                                            </p:txEl>
                                          </p:spTgt>
                                        </p:tgtEl>
                                      </p:cBhvr>
                                    </p:animEffect>
                                    <p:anim calcmode="lin" valueType="num">
                                      <p:cBhvr>
                                        <p:cTn id="29" dur="1000" fill="hold"/>
                                        <p:tgtEl>
                                          <p:spTgt spid="119810">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198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9810">
                                            <p:txEl>
                                              <p:pRg st="8" end="8"/>
                                            </p:txEl>
                                          </p:spTgt>
                                        </p:tgtEl>
                                        <p:attrNameLst>
                                          <p:attrName>style.visibility</p:attrName>
                                        </p:attrNameLst>
                                      </p:cBhvr>
                                      <p:to>
                                        <p:strVal val="visible"/>
                                      </p:to>
                                    </p:set>
                                    <p:animEffect transition="in" filter="fade">
                                      <p:cBhvr>
                                        <p:cTn id="35" dur="1000"/>
                                        <p:tgtEl>
                                          <p:spTgt spid="119810">
                                            <p:txEl>
                                              <p:pRg st="8" end="8"/>
                                            </p:txEl>
                                          </p:spTgt>
                                        </p:tgtEl>
                                      </p:cBhvr>
                                    </p:animEffect>
                                    <p:anim calcmode="lin" valueType="num">
                                      <p:cBhvr>
                                        <p:cTn id="36" dur="1000" fill="hold"/>
                                        <p:tgtEl>
                                          <p:spTgt spid="119810">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11981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0" y="0"/>
            <a:ext cx="9144000" cy="6858000"/>
          </a:xfrm>
        </p:spPr>
        <p:txBody>
          <a:bodyPr/>
          <a:lstStyle/>
          <a:p>
            <a:pPr fontAlgn="auto">
              <a:spcAft>
                <a:spcPts val="0"/>
              </a:spcAft>
              <a:defRPr/>
            </a:pPr>
            <a:r>
              <a:rPr lang="tr-TR" b="1" dirty="0" smtClean="0"/>
              <a:t>Görüşme odasındaki ekipman</a:t>
            </a:r>
            <a:br>
              <a:rPr lang="tr-TR" b="1" dirty="0" smtClean="0"/>
            </a:br>
            <a:r>
              <a:rPr lang="tr-TR" sz="2800" b="1" dirty="0" smtClean="0"/>
              <a:t/>
            </a:r>
            <a:br>
              <a:rPr lang="tr-TR" sz="2800" b="1" dirty="0" smtClean="0"/>
            </a:br>
            <a:r>
              <a:rPr lang="tr-TR" sz="2800" b="1" dirty="0" smtClean="0">
                <a:solidFill>
                  <a:schemeClr val="tx1"/>
                </a:solidFill>
              </a:rPr>
              <a:t>	</a:t>
            </a:r>
            <a:br>
              <a:rPr lang="tr-TR" sz="2800" b="1" dirty="0" smtClean="0">
                <a:solidFill>
                  <a:schemeClr val="tx1"/>
                </a:solidFill>
              </a:rPr>
            </a:br>
            <a:r>
              <a:rPr lang="tr-TR" sz="2800" b="1" dirty="0" smtClean="0">
                <a:solidFill>
                  <a:schemeClr val="tx1"/>
                </a:solidFill>
              </a:rPr>
              <a:t>	kalem kağıt </a:t>
            </a:r>
            <a:br>
              <a:rPr lang="tr-TR" sz="2800" b="1" dirty="0" smtClean="0">
                <a:solidFill>
                  <a:schemeClr val="tx1"/>
                </a:solidFill>
              </a:rPr>
            </a:br>
            <a:r>
              <a:rPr lang="tr-TR" sz="2800" b="1" dirty="0" smtClean="0">
                <a:solidFill>
                  <a:schemeClr val="tx1"/>
                </a:solidFill>
              </a:rPr>
              <a:t/>
            </a:r>
            <a:br>
              <a:rPr lang="tr-TR" sz="2800" b="1" dirty="0" smtClean="0">
                <a:solidFill>
                  <a:schemeClr val="tx1"/>
                </a:solidFill>
              </a:rPr>
            </a:br>
            <a:r>
              <a:rPr lang="tr-TR" sz="2800" b="1" dirty="0" smtClean="0">
                <a:solidFill>
                  <a:schemeClr val="tx1"/>
                </a:solidFill>
              </a:rPr>
              <a:t>	ihtiyacınız olabilecek her şey </a:t>
            </a:r>
            <a:br>
              <a:rPr lang="tr-TR" sz="2800" b="1" dirty="0" smtClean="0">
                <a:solidFill>
                  <a:schemeClr val="tx1"/>
                </a:solidFill>
              </a:rPr>
            </a:br>
            <a:r>
              <a:rPr lang="tr-TR" sz="2800" b="1" dirty="0" smtClean="0">
                <a:solidFill>
                  <a:schemeClr val="tx1"/>
                </a:solidFill>
              </a:rPr>
              <a:t/>
            </a:r>
            <a:br>
              <a:rPr lang="tr-TR" sz="2800" b="1" dirty="0" smtClean="0">
                <a:solidFill>
                  <a:schemeClr val="tx1"/>
                </a:solidFill>
              </a:rPr>
            </a:br>
            <a:endParaRPr lang="de-DE" i="1" dirty="0" smtClean="0">
              <a:solidFill>
                <a:schemeClr val="tx1"/>
              </a:solidFill>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a:xfrm>
            <a:off x="0" y="0"/>
            <a:ext cx="9144000" cy="6324600"/>
          </a:xfrm>
        </p:spPr>
        <p:txBody>
          <a:bodyPr/>
          <a:lstStyle/>
          <a:p>
            <a:pPr fontAlgn="auto">
              <a:spcAft>
                <a:spcPts val="0"/>
              </a:spcAft>
              <a:defRPr/>
            </a:pPr>
            <a:r>
              <a:rPr lang="tr-TR" sz="4800" b="1" dirty="0" smtClean="0"/>
              <a:t>Görüşme hakkında açıklama</a:t>
            </a:r>
            <a:r>
              <a:rPr lang="tr-TR" b="1" dirty="0" smtClean="0"/>
              <a:t> </a:t>
            </a:r>
            <a:br>
              <a:rPr lang="tr-TR" b="1" dirty="0" smtClean="0"/>
            </a:br>
            <a:r>
              <a:rPr lang="tr-TR" b="1" dirty="0" smtClean="0"/>
              <a:t/>
            </a:r>
            <a:br>
              <a:rPr lang="tr-TR" b="1" dirty="0" smtClean="0"/>
            </a:br>
            <a:r>
              <a:rPr lang="tr-TR" sz="3600" b="1" dirty="0" smtClean="0">
                <a:solidFill>
                  <a:schemeClr val="tx1"/>
                </a:solidFill>
              </a:rPr>
              <a:t> 	karşılama ve kendini tanıtma</a:t>
            </a:r>
            <a:br>
              <a:rPr lang="tr-TR" sz="3600" b="1" dirty="0" smtClean="0">
                <a:solidFill>
                  <a:schemeClr val="tx1"/>
                </a:solidFill>
              </a:rPr>
            </a:br>
            <a:r>
              <a:rPr lang="tr-TR" sz="3600" b="1" dirty="0" smtClean="0">
                <a:solidFill>
                  <a:schemeClr val="tx1"/>
                </a:solidFill>
              </a:rPr>
              <a:t/>
            </a:r>
            <a:br>
              <a:rPr lang="tr-TR" sz="3600" b="1" dirty="0" smtClean="0">
                <a:solidFill>
                  <a:schemeClr val="tx1"/>
                </a:solidFill>
              </a:rPr>
            </a:br>
            <a:r>
              <a:rPr lang="tr-TR" sz="3600" b="1" dirty="0" smtClean="0">
                <a:solidFill>
                  <a:schemeClr val="tx1"/>
                </a:solidFill>
              </a:rPr>
              <a:t>	uygulama hakkında bilgilendirme</a:t>
            </a:r>
            <a:br>
              <a:rPr lang="tr-TR" sz="3600" b="1" dirty="0" smtClean="0">
                <a:solidFill>
                  <a:schemeClr val="tx1"/>
                </a:solidFill>
              </a:rPr>
            </a:br>
            <a:r>
              <a:rPr lang="tr-TR" sz="3600" b="1" dirty="0" smtClean="0">
                <a:solidFill>
                  <a:schemeClr val="tx1"/>
                </a:solidFill>
              </a:rPr>
              <a:t/>
            </a:r>
            <a:br>
              <a:rPr lang="tr-TR" sz="3600" b="1" dirty="0" smtClean="0">
                <a:solidFill>
                  <a:schemeClr val="tx1"/>
                </a:solidFill>
              </a:rPr>
            </a:br>
            <a:r>
              <a:rPr lang="tr-TR" sz="3600" b="1" dirty="0" smtClean="0">
                <a:solidFill>
                  <a:schemeClr val="tx1"/>
                </a:solidFill>
              </a:rPr>
              <a:t>	amaç hakkında açık, net ve kısa bilgi</a:t>
            </a:r>
            <a:r>
              <a:rPr lang="tr-TR" i="1" dirty="0" smtClean="0">
                <a:solidFill>
                  <a:schemeClr val="tx1"/>
                </a:solidFill>
              </a:rPr>
              <a:t> </a:t>
            </a:r>
            <a:endParaRPr lang="de-DE" b="1" i="1" dirty="0" smtClean="0">
              <a:solidFill>
                <a:schemeClr val="tx1"/>
              </a:solidFill>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0" y="0"/>
            <a:ext cx="9144000" cy="6477000"/>
          </a:xfrm>
        </p:spPr>
        <p:txBody>
          <a:bodyPr/>
          <a:lstStyle/>
          <a:p>
            <a:pPr fontAlgn="auto">
              <a:spcAft>
                <a:spcPts val="0"/>
              </a:spcAft>
              <a:defRPr/>
            </a:pPr>
            <a:r>
              <a:rPr lang="tr-TR" sz="6000" b="1" dirty="0" smtClean="0"/>
              <a:t>Gizlilik ilkesi</a:t>
            </a:r>
            <a:r>
              <a:rPr lang="tr-TR" sz="6000" b="1" dirty="0" smtClean="0">
                <a:solidFill>
                  <a:schemeClr val="tx1"/>
                </a:solidFill>
              </a:rPr>
              <a:t/>
            </a:r>
            <a:br>
              <a:rPr lang="tr-TR" sz="6000" b="1" dirty="0" smtClean="0">
                <a:solidFill>
                  <a:schemeClr val="tx1"/>
                </a:solidFill>
              </a:rPr>
            </a:br>
            <a:r>
              <a:rPr lang="tr-TR" b="1" dirty="0" smtClean="0">
                <a:solidFill>
                  <a:schemeClr val="tx1"/>
                </a:solidFill>
              </a:rPr>
              <a:t/>
            </a:r>
            <a:br>
              <a:rPr lang="tr-TR" b="1" dirty="0" smtClean="0">
                <a:solidFill>
                  <a:schemeClr val="tx1"/>
                </a:solidFill>
              </a:rPr>
            </a:br>
            <a:r>
              <a:rPr lang="tr-TR" b="1" dirty="0" smtClean="0">
                <a:solidFill>
                  <a:schemeClr val="tx1"/>
                </a:solidFill>
              </a:rPr>
              <a:t>	</a:t>
            </a:r>
            <a:r>
              <a:rPr lang="tr-TR" sz="4000" b="1" dirty="0" smtClean="0">
                <a:solidFill>
                  <a:schemeClr val="tx1"/>
                </a:solidFill>
              </a:rPr>
              <a:t>konuşulanların gizliliği</a:t>
            </a:r>
            <a:br>
              <a:rPr lang="tr-TR" sz="4000" b="1" dirty="0" smtClean="0">
                <a:solidFill>
                  <a:schemeClr val="tx1"/>
                </a:solidFill>
              </a:rPr>
            </a:br>
            <a:r>
              <a:rPr lang="tr-TR" sz="4000" b="1" dirty="0" smtClean="0">
                <a:solidFill>
                  <a:schemeClr val="tx1"/>
                </a:solidFill>
              </a:rPr>
              <a:t/>
            </a:r>
            <a:br>
              <a:rPr lang="tr-TR" sz="4000" b="1" dirty="0" smtClean="0">
                <a:solidFill>
                  <a:schemeClr val="tx1"/>
                </a:solidFill>
              </a:rPr>
            </a:br>
            <a:endParaRPr lang="de-DE" i="1" dirty="0" smtClean="0">
              <a:solidFill>
                <a:schemeClr val="tx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914400" y="981075"/>
            <a:ext cx="8229600" cy="1143000"/>
          </a:xfrm>
        </p:spPr>
        <p:txBody>
          <a:bodyPr/>
          <a:lstStyle/>
          <a:p>
            <a:r>
              <a:rPr lang="tr-TR" dirty="0" smtClean="0"/>
              <a:t>Mağdur Çocuk </a:t>
            </a:r>
          </a:p>
        </p:txBody>
      </p:sp>
      <p:sp>
        <p:nvSpPr>
          <p:cNvPr id="22531" name="Content Placeholder 2"/>
          <p:cNvSpPr>
            <a:spLocks noGrp="1"/>
          </p:cNvSpPr>
          <p:nvPr>
            <p:ph idx="4294967295"/>
          </p:nvPr>
        </p:nvSpPr>
        <p:spPr>
          <a:xfrm>
            <a:off x="0" y="2420938"/>
            <a:ext cx="8229600" cy="3903662"/>
          </a:xfrm>
        </p:spPr>
        <p:txBody>
          <a:bodyPr/>
          <a:lstStyle/>
          <a:p>
            <a:pPr>
              <a:buFont typeface="Wingdings" pitchFamily="2" charset="2"/>
              <a:buNone/>
            </a:pPr>
            <a:endParaRPr lang="tr-TR" dirty="0" smtClean="0"/>
          </a:p>
          <a:p>
            <a:pPr>
              <a:buNone/>
            </a:pPr>
            <a:r>
              <a:rPr lang="tr-TR" b="1" i="1" u="sng" dirty="0">
                <a:solidFill>
                  <a:srgbClr val="FF0000"/>
                </a:solidFill>
                <a:effectLst>
                  <a:outerShdw blurRad="38100" dist="38100" dir="2700000" algn="tl">
                    <a:srgbClr val="000000">
                      <a:alpha val="43137"/>
                    </a:srgbClr>
                  </a:outerShdw>
                </a:effectLst>
              </a:rPr>
              <a:t>Kendisine karşı suç işlenen </a:t>
            </a:r>
            <a:r>
              <a:rPr lang="tr-TR" dirty="0" smtClean="0"/>
              <a:t>çocukları tanımlamaktadır.</a:t>
            </a:r>
            <a:endParaRPr lang="tr-TR" dirty="0"/>
          </a:p>
          <a:p>
            <a:pPr>
              <a:buFont typeface="Wingdings" pitchFamily="2" charset="2"/>
              <a:buNone/>
            </a:pPr>
            <a:r>
              <a:rPr lang="tr-TR" dirty="0" smtClean="0"/>
              <a:t>	</a:t>
            </a:r>
          </a:p>
          <a:p>
            <a:pPr>
              <a:buFont typeface="Wingdings" pitchFamily="2" charset="2"/>
              <a:buNone/>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1000"/>
                                        <p:tgtEl>
                                          <p:spTgt spid="22531">
                                            <p:txEl>
                                              <p:pRg st="1" end="1"/>
                                            </p:txEl>
                                          </p:spTgt>
                                        </p:tgtEl>
                                      </p:cBhvr>
                                    </p:animEffect>
                                    <p:anim calcmode="lin" valueType="num">
                                      <p:cBhvr>
                                        <p:cTn id="13"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25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Effect transition="in" filter="fade">
                                      <p:cBhvr>
                                        <p:cTn id="19" dur="1000"/>
                                        <p:tgtEl>
                                          <p:spTgt spid="22531">
                                            <p:txEl>
                                              <p:pRg st="2" end="2"/>
                                            </p:txEl>
                                          </p:spTgt>
                                        </p:tgtEl>
                                      </p:cBhvr>
                                    </p:animEffect>
                                    <p:anim calcmode="lin" valueType="num">
                                      <p:cBhvr>
                                        <p:cTn id="20"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253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0" y="1295400"/>
            <a:ext cx="9144000" cy="5143500"/>
          </a:xfrm>
        </p:spPr>
        <p:txBody>
          <a:bodyPr/>
          <a:lstStyle/>
          <a:p>
            <a:pPr fontAlgn="auto">
              <a:spcAft>
                <a:spcPts val="0"/>
              </a:spcAft>
              <a:defRPr/>
            </a:pPr>
            <a:r>
              <a:rPr lang="tr-TR" sz="4800" b="1" dirty="0" smtClean="0"/>
              <a:t>Görüşmede tavırlar</a:t>
            </a:r>
            <a:r>
              <a:rPr lang="tr-TR" sz="5400" b="1" dirty="0" smtClean="0"/>
              <a:t/>
            </a:r>
            <a:br>
              <a:rPr lang="tr-TR" sz="5400" b="1" dirty="0" smtClean="0"/>
            </a:br>
            <a:r>
              <a:rPr lang="tr-TR" b="1" dirty="0" smtClean="0">
                <a:solidFill>
                  <a:schemeClr val="tx1"/>
                </a:solidFill>
              </a:rPr>
              <a:t/>
            </a:r>
            <a:br>
              <a:rPr lang="tr-TR" b="1" dirty="0" smtClean="0">
                <a:solidFill>
                  <a:schemeClr val="tx1"/>
                </a:solidFill>
              </a:rPr>
            </a:br>
            <a:r>
              <a:rPr lang="tr-TR" b="1" dirty="0" smtClean="0">
                <a:solidFill>
                  <a:schemeClr val="tx1"/>
                </a:solidFill>
              </a:rPr>
              <a:t>	</a:t>
            </a:r>
            <a:r>
              <a:rPr lang="tr-TR" sz="4000" b="1" dirty="0" smtClean="0">
                <a:solidFill>
                  <a:schemeClr val="tx1"/>
                </a:solidFill>
              </a:rPr>
              <a:t>ses tonu</a:t>
            </a:r>
            <a:br>
              <a:rPr lang="tr-TR" sz="4000" b="1" dirty="0" smtClean="0">
                <a:solidFill>
                  <a:schemeClr val="tx1"/>
                </a:solidFill>
              </a:rPr>
            </a:br>
            <a:r>
              <a:rPr lang="tr-TR" sz="4000" b="1" dirty="0" smtClean="0">
                <a:solidFill>
                  <a:schemeClr val="tx1"/>
                </a:solidFill>
              </a:rPr>
              <a:t/>
            </a:r>
            <a:br>
              <a:rPr lang="tr-TR" sz="4000" b="1" dirty="0" smtClean="0">
                <a:solidFill>
                  <a:schemeClr val="tx1"/>
                </a:solidFill>
              </a:rPr>
            </a:br>
            <a:r>
              <a:rPr lang="tr-TR" sz="4000" b="1" dirty="0" smtClean="0">
                <a:solidFill>
                  <a:schemeClr val="tx1"/>
                </a:solidFill>
              </a:rPr>
              <a:t>	yargılayıcı vurgular</a:t>
            </a:r>
            <a:endParaRPr lang="de-DE" i="1" dirty="0" smtClean="0">
              <a:solidFill>
                <a:schemeClr val="tx1"/>
              </a:solidFill>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0" y="322263"/>
            <a:ext cx="9144000" cy="6553200"/>
          </a:xfrm>
        </p:spPr>
        <p:txBody>
          <a:bodyPr/>
          <a:lstStyle/>
          <a:p>
            <a:pPr fontAlgn="auto">
              <a:spcAft>
                <a:spcPts val="0"/>
              </a:spcAft>
              <a:defRPr/>
            </a:pPr>
            <a:r>
              <a:rPr lang="tr-TR" sz="4800" b="1" dirty="0" smtClean="0"/>
              <a:t>Görüşmenin başarısı ve çocuğun duygusal durumu</a:t>
            </a:r>
            <a:r>
              <a:rPr lang="tr-TR" sz="4800" b="1" dirty="0" smtClean="0">
                <a:solidFill>
                  <a:schemeClr val="tx1"/>
                </a:solidFill>
              </a:rPr>
              <a:t> </a:t>
            </a:r>
            <a:br>
              <a:rPr lang="tr-TR" sz="4800" b="1" dirty="0" smtClean="0">
                <a:solidFill>
                  <a:schemeClr val="tx1"/>
                </a:solidFill>
              </a:rPr>
            </a:br>
            <a:r>
              <a:rPr lang="tr-TR" b="1" dirty="0" smtClean="0">
                <a:solidFill>
                  <a:schemeClr val="tx1"/>
                </a:solidFill>
              </a:rPr>
              <a:t/>
            </a:r>
            <a:br>
              <a:rPr lang="tr-TR" b="1" dirty="0" smtClean="0">
                <a:solidFill>
                  <a:schemeClr val="tx1"/>
                </a:solidFill>
              </a:rPr>
            </a:br>
            <a:r>
              <a:rPr lang="tr-TR" b="1" dirty="0" smtClean="0">
                <a:solidFill>
                  <a:schemeClr val="tx1"/>
                </a:solidFill>
              </a:rPr>
              <a:t>	</a:t>
            </a:r>
            <a:r>
              <a:rPr lang="tr-TR" sz="3600" b="1" dirty="0" smtClean="0">
                <a:solidFill>
                  <a:schemeClr val="tx1"/>
                </a:solidFill>
              </a:rPr>
              <a:t>gerginlik, </a:t>
            </a:r>
            <a:br>
              <a:rPr lang="tr-TR" sz="3600" b="1" dirty="0" smtClean="0">
                <a:solidFill>
                  <a:schemeClr val="tx1"/>
                </a:solidFill>
              </a:rPr>
            </a:br>
            <a:r>
              <a:rPr lang="tr-TR" sz="3600" b="1" dirty="0" smtClean="0">
                <a:solidFill>
                  <a:schemeClr val="tx1"/>
                </a:solidFill>
              </a:rPr>
              <a:t>	iletişim kurmaya direnç </a:t>
            </a:r>
            <a:br>
              <a:rPr lang="tr-TR" sz="3600" b="1" dirty="0" smtClean="0">
                <a:solidFill>
                  <a:schemeClr val="tx1"/>
                </a:solidFill>
              </a:rPr>
            </a:br>
            <a:r>
              <a:rPr lang="tr-TR" sz="3600" b="1" dirty="0" smtClean="0">
                <a:solidFill>
                  <a:schemeClr val="tx1"/>
                </a:solidFill>
              </a:rPr>
              <a:t>	dağınık dikkat</a:t>
            </a:r>
            <a:br>
              <a:rPr lang="tr-TR" sz="3600" b="1" dirty="0" smtClean="0">
                <a:solidFill>
                  <a:schemeClr val="tx1"/>
                </a:solidFill>
              </a:rPr>
            </a:br>
            <a:r>
              <a:rPr lang="tr-TR" sz="3600" b="1" dirty="0" smtClean="0">
                <a:solidFill>
                  <a:schemeClr val="tx1"/>
                </a:solidFill>
              </a:rPr>
              <a:t> </a:t>
            </a:r>
            <a:br>
              <a:rPr lang="tr-TR" sz="3600" b="1" dirty="0" smtClean="0">
                <a:solidFill>
                  <a:schemeClr val="tx1"/>
                </a:solidFill>
              </a:rPr>
            </a:br>
            <a:endParaRPr lang="de-DE" b="1" i="1" dirty="0" smtClean="0">
              <a:solidFill>
                <a:schemeClr val="tx1"/>
              </a:solidFill>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0" y="0"/>
            <a:ext cx="9144000" cy="6858000"/>
          </a:xfrm>
        </p:spPr>
        <p:txBody>
          <a:bodyPr/>
          <a:lstStyle/>
          <a:p>
            <a:pPr fontAlgn="auto">
              <a:spcAft>
                <a:spcPts val="0"/>
              </a:spcAft>
              <a:defRPr/>
            </a:pPr>
            <a:r>
              <a:rPr lang="tr-TR" sz="5400" b="1" dirty="0" smtClean="0"/>
              <a:t>Sessizlik</a:t>
            </a:r>
            <a:br>
              <a:rPr lang="tr-TR" sz="5400" b="1" dirty="0" smtClean="0"/>
            </a:br>
            <a:r>
              <a:rPr lang="tr-TR" sz="4000" b="1" dirty="0" smtClean="0">
                <a:solidFill>
                  <a:schemeClr val="tx1"/>
                </a:solidFill>
              </a:rPr>
              <a:t>	</a:t>
            </a:r>
            <a:r>
              <a:rPr lang="tr-TR" sz="3600" b="1" dirty="0" smtClean="0">
                <a:solidFill>
                  <a:schemeClr val="tx1"/>
                </a:solidFill>
              </a:rPr>
              <a:t>sorular arasındaki beklemeler </a:t>
            </a:r>
            <a:br>
              <a:rPr lang="tr-TR" sz="3600" b="1" dirty="0" smtClean="0">
                <a:solidFill>
                  <a:schemeClr val="tx1"/>
                </a:solidFill>
              </a:rPr>
            </a:br>
            <a:r>
              <a:rPr lang="tr-TR" sz="3600" b="1" dirty="0" smtClean="0">
                <a:solidFill>
                  <a:schemeClr val="tx1"/>
                </a:solidFill>
              </a:rPr>
              <a:t/>
            </a:r>
            <a:br>
              <a:rPr lang="tr-TR" sz="3600" b="1" dirty="0" smtClean="0">
                <a:solidFill>
                  <a:schemeClr val="tx1"/>
                </a:solidFill>
              </a:rPr>
            </a:br>
            <a:r>
              <a:rPr lang="tr-TR" sz="3600" b="1" dirty="0" smtClean="0">
                <a:solidFill>
                  <a:schemeClr val="tx1"/>
                </a:solidFill>
              </a:rPr>
              <a:t>	acele etmemek</a:t>
            </a:r>
            <a:br>
              <a:rPr lang="tr-TR" sz="3600" b="1" dirty="0" smtClean="0">
                <a:solidFill>
                  <a:schemeClr val="tx1"/>
                </a:solidFill>
              </a:rPr>
            </a:br>
            <a:r>
              <a:rPr lang="tr-TR" sz="3600" b="1" dirty="0" smtClean="0">
                <a:solidFill>
                  <a:schemeClr val="tx1"/>
                </a:solidFill>
              </a:rPr>
              <a:t/>
            </a:r>
            <a:br>
              <a:rPr lang="tr-TR" sz="3600" b="1" dirty="0" smtClean="0">
                <a:solidFill>
                  <a:schemeClr val="tx1"/>
                </a:solidFill>
              </a:rPr>
            </a:br>
            <a:r>
              <a:rPr lang="tr-TR" sz="3600" b="1" dirty="0" smtClean="0">
                <a:solidFill>
                  <a:schemeClr val="tx1"/>
                </a:solidFill>
              </a:rPr>
              <a:t>	her şeyi söyleme fırsatı</a:t>
            </a:r>
            <a:endParaRPr lang="de-DE" i="1" dirty="0" smtClean="0">
              <a:solidFill>
                <a:schemeClr val="tx1"/>
              </a:solidFill>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0" y="0"/>
            <a:ext cx="9144000" cy="6858000"/>
          </a:xfrm>
        </p:spPr>
        <p:txBody>
          <a:bodyPr/>
          <a:lstStyle/>
          <a:p>
            <a:pPr fontAlgn="auto">
              <a:lnSpc>
                <a:spcPct val="90000"/>
              </a:lnSpc>
              <a:spcAft>
                <a:spcPts val="0"/>
              </a:spcAft>
              <a:defRPr/>
            </a:pPr>
            <a:r>
              <a:rPr lang="tr-TR" sz="5400" b="1" dirty="0" smtClean="0"/>
              <a:t>Soruyu açıklama</a:t>
            </a:r>
            <a:r>
              <a:rPr lang="tr-TR" b="1" dirty="0" smtClean="0">
                <a:solidFill>
                  <a:schemeClr val="tx1"/>
                </a:solidFill>
              </a:rPr>
              <a:t/>
            </a:r>
            <a:br>
              <a:rPr lang="tr-TR" b="1" dirty="0" smtClean="0">
                <a:solidFill>
                  <a:schemeClr val="tx1"/>
                </a:solidFill>
              </a:rPr>
            </a:br>
            <a:r>
              <a:rPr lang="tr-TR" b="1" dirty="0" smtClean="0">
                <a:solidFill>
                  <a:schemeClr val="tx1"/>
                </a:solidFill>
              </a:rPr>
              <a:t/>
            </a:r>
            <a:br>
              <a:rPr lang="tr-TR" b="1" dirty="0" smtClean="0">
                <a:solidFill>
                  <a:schemeClr val="tx1"/>
                </a:solidFill>
              </a:rPr>
            </a:br>
            <a:r>
              <a:rPr lang="tr-TR" b="1" dirty="0" smtClean="0">
                <a:solidFill>
                  <a:schemeClr val="tx1"/>
                </a:solidFill>
              </a:rPr>
              <a:t>	</a:t>
            </a:r>
            <a:r>
              <a:rPr lang="tr-TR" sz="3600" b="1" dirty="0" smtClean="0">
                <a:solidFill>
                  <a:schemeClr val="tx1"/>
                </a:solidFill>
              </a:rPr>
              <a:t>ilk seferde soru anlaşılamayabilir</a:t>
            </a:r>
            <a:br>
              <a:rPr lang="tr-TR" sz="3600" b="1" dirty="0" smtClean="0">
                <a:solidFill>
                  <a:schemeClr val="tx1"/>
                </a:solidFill>
              </a:rPr>
            </a:br>
            <a:r>
              <a:rPr lang="tr-TR" sz="3600" b="1" dirty="0" smtClean="0">
                <a:solidFill>
                  <a:schemeClr val="tx1"/>
                </a:solidFill>
              </a:rPr>
              <a:t/>
            </a:r>
            <a:br>
              <a:rPr lang="tr-TR" sz="3600" b="1" dirty="0" smtClean="0">
                <a:solidFill>
                  <a:schemeClr val="tx1"/>
                </a:solidFill>
              </a:rPr>
            </a:br>
            <a:r>
              <a:rPr lang="tr-TR" sz="3600" b="1" dirty="0" smtClean="0">
                <a:solidFill>
                  <a:schemeClr val="tx1"/>
                </a:solidFill>
              </a:rPr>
              <a:t>	sorunun tekrarı</a:t>
            </a:r>
            <a:br>
              <a:rPr lang="tr-TR" sz="3600" b="1" dirty="0" smtClean="0">
                <a:solidFill>
                  <a:schemeClr val="tx1"/>
                </a:solidFill>
              </a:rPr>
            </a:br>
            <a:endParaRPr lang="de-DE" sz="4000" i="1" dirty="0" smtClean="0">
              <a:solidFill>
                <a:schemeClr val="tx1"/>
              </a:solidFill>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0" y="9525"/>
            <a:ext cx="9144000" cy="6858000"/>
          </a:xfrm>
        </p:spPr>
        <p:txBody>
          <a:bodyPr/>
          <a:lstStyle/>
          <a:p>
            <a:pPr fontAlgn="auto">
              <a:spcAft>
                <a:spcPts val="0"/>
              </a:spcAft>
              <a:defRPr/>
            </a:pPr>
            <a:r>
              <a:rPr lang="tr-TR" sz="5400" b="1" dirty="0" smtClean="0"/>
              <a:t>Doğru sorular</a:t>
            </a:r>
            <a:r>
              <a:rPr lang="tr-TR" b="1" dirty="0" smtClean="0">
                <a:solidFill>
                  <a:schemeClr val="tx1"/>
                </a:solidFill>
              </a:rPr>
              <a:t> </a:t>
            </a:r>
            <a:br>
              <a:rPr lang="tr-TR" b="1" dirty="0" smtClean="0">
                <a:solidFill>
                  <a:schemeClr val="tx1"/>
                </a:solidFill>
              </a:rPr>
            </a:br>
            <a:r>
              <a:rPr lang="tr-TR" b="1" dirty="0" smtClean="0">
                <a:solidFill>
                  <a:schemeClr val="tx1"/>
                </a:solidFill>
              </a:rPr>
              <a:t/>
            </a:r>
            <a:br>
              <a:rPr lang="tr-TR" b="1" dirty="0" smtClean="0">
                <a:solidFill>
                  <a:schemeClr val="tx1"/>
                </a:solidFill>
              </a:rPr>
            </a:br>
            <a:r>
              <a:rPr lang="tr-TR" sz="4000" b="1" dirty="0" smtClean="0">
                <a:solidFill>
                  <a:schemeClr val="tx1"/>
                </a:solidFill>
              </a:rPr>
              <a:t>açık uçlu sorular </a:t>
            </a:r>
            <a:br>
              <a:rPr lang="tr-TR" sz="4000" b="1" dirty="0" smtClean="0">
                <a:solidFill>
                  <a:schemeClr val="tx1"/>
                </a:solidFill>
              </a:rPr>
            </a:br>
            <a:r>
              <a:rPr lang="tr-TR" sz="4000" b="1" dirty="0" smtClean="0">
                <a:solidFill>
                  <a:schemeClr val="tx1"/>
                </a:solidFill>
              </a:rPr>
              <a:t>yorumsuz sorular</a:t>
            </a:r>
            <a:br>
              <a:rPr lang="tr-TR" sz="4000" b="1" dirty="0" smtClean="0">
                <a:solidFill>
                  <a:schemeClr val="tx1"/>
                </a:solidFill>
              </a:rPr>
            </a:br>
            <a:r>
              <a:rPr lang="tr-TR" sz="4000" b="1" dirty="0" smtClean="0">
                <a:solidFill>
                  <a:schemeClr val="tx1"/>
                </a:solidFill>
              </a:rPr>
              <a:t>	yönlendirici olmayan sorular</a:t>
            </a:r>
            <a:endParaRPr lang="de-DE" b="1" i="1" dirty="0" smtClean="0">
              <a:solidFill>
                <a:schemeClr val="tx1"/>
              </a:solidFill>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0" y="0"/>
            <a:ext cx="9144000" cy="6858000"/>
          </a:xfrm>
        </p:spPr>
        <p:txBody>
          <a:bodyPr/>
          <a:lstStyle/>
          <a:p>
            <a:pPr fontAlgn="auto">
              <a:lnSpc>
                <a:spcPct val="120000"/>
              </a:lnSpc>
              <a:spcAft>
                <a:spcPts val="0"/>
              </a:spcAft>
              <a:defRPr/>
            </a:pPr>
            <a:r>
              <a:rPr lang="tr-TR" sz="4800" b="1" dirty="0" smtClean="0"/>
              <a:t>İyi bir dinleyici olma becerisi</a:t>
            </a:r>
            <a:r>
              <a:rPr lang="tr-TR" b="1" dirty="0" smtClean="0">
                <a:solidFill>
                  <a:schemeClr val="tx1"/>
                </a:solidFill>
              </a:rPr>
              <a:t> </a:t>
            </a:r>
            <a:br>
              <a:rPr lang="tr-TR" b="1" dirty="0" smtClean="0">
                <a:solidFill>
                  <a:schemeClr val="tx1"/>
                </a:solidFill>
              </a:rPr>
            </a:br>
            <a:r>
              <a:rPr lang="tr-TR" b="1" dirty="0" smtClean="0">
                <a:solidFill>
                  <a:schemeClr val="tx1"/>
                </a:solidFill>
              </a:rPr>
              <a:t/>
            </a:r>
            <a:br>
              <a:rPr lang="tr-TR" b="1" dirty="0" smtClean="0">
                <a:solidFill>
                  <a:schemeClr val="tx1"/>
                </a:solidFill>
              </a:rPr>
            </a:br>
            <a:r>
              <a:rPr lang="tr-TR" b="1" dirty="0" smtClean="0">
                <a:solidFill>
                  <a:schemeClr val="tx1"/>
                </a:solidFill>
              </a:rPr>
              <a:t>	</a:t>
            </a:r>
            <a:r>
              <a:rPr lang="tr-TR" sz="3600" b="1" dirty="0" smtClean="0">
                <a:solidFill>
                  <a:schemeClr val="tx1"/>
                </a:solidFill>
              </a:rPr>
              <a:t>söylenenlere yoğunlaşma</a:t>
            </a:r>
            <a:br>
              <a:rPr lang="tr-TR" sz="3600" b="1" dirty="0" smtClean="0">
                <a:solidFill>
                  <a:schemeClr val="tx1"/>
                </a:solidFill>
              </a:rPr>
            </a:br>
            <a:r>
              <a:rPr lang="tr-TR" sz="3600" b="1" dirty="0" smtClean="0">
                <a:solidFill>
                  <a:schemeClr val="tx1"/>
                </a:solidFill>
              </a:rPr>
              <a:t>	bedensel tepki ve sözlü nidalar </a:t>
            </a:r>
            <a:br>
              <a:rPr lang="tr-TR" sz="3600" b="1" dirty="0" smtClean="0">
                <a:solidFill>
                  <a:schemeClr val="tx1"/>
                </a:solidFill>
              </a:rPr>
            </a:br>
            <a:r>
              <a:rPr lang="tr-TR" sz="3600" b="1" dirty="0" smtClean="0">
                <a:solidFill>
                  <a:schemeClr val="tx1"/>
                </a:solidFill>
              </a:rPr>
              <a:t>	dinleme eyleminde yoğunlaşma</a:t>
            </a:r>
            <a:br>
              <a:rPr lang="tr-TR" sz="3600" b="1" dirty="0" smtClean="0">
                <a:solidFill>
                  <a:schemeClr val="tx1"/>
                </a:solidFill>
              </a:rPr>
            </a:br>
            <a:r>
              <a:rPr lang="tr-TR" sz="3600" b="1" dirty="0" smtClean="0">
                <a:solidFill>
                  <a:schemeClr val="tx1"/>
                </a:solidFill>
              </a:rPr>
              <a:t> 	"Aktif dinleme"</a:t>
            </a:r>
            <a:endParaRPr lang="de-DE" b="1" i="1" dirty="0" smtClean="0">
              <a:solidFill>
                <a:schemeClr val="tx1"/>
              </a:solidFill>
            </a:endParaRP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a:xfrm>
            <a:off x="0" y="0"/>
            <a:ext cx="9144000" cy="6858000"/>
          </a:xfrm>
        </p:spPr>
        <p:txBody>
          <a:bodyPr/>
          <a:lstStyle/>
          <a:p>
            <a:pPr fontAlgn="auto">
              <a:spcAft>
                <a:spcPts val="0"/>
              </a:spcAft>
              <a:defRPr/>
            </a:pPr>
            <a:r>
              <a:rPr lang="tr-TR" sz="5400" b="1" dirty="0" smtClean="0"/>
              <a:t>Soruları cevaplama</a:t>
            </a:r>
            <a:r>
              <a:rPr lang="tr-TR" sz="5400" b="1" dirty="0" smtClean="0">
                <a:solidFill>
                  <a:srgbClr val="FF3399"/>
                </a:solidFill>
              </a:rPr>
              <a:t/>
            </a:r>
            <a:br>
              <a:rPr lang="tr-TR" sz="5400" b="1" dirty="0" smtClean="0">
                <a:solidFill>
                  <a:srgbClr val="FF3399"/>
                </a:solidFill>
              </a:rPr>
            </a:br>
            <a:r>
              <a:rPr lang="tr-TR" b="1" dirty="0" smtClean="0">
                <a:solidFill>
                  <a:schemeClr val="tx1"/>
                </a:solidFill>
              </a:rPr>
              <a:t> </a:t>
            </a:r>
            <a:br>
              <a:rPr lang="tr-TR" b="1" dirty="0" smtClean="0">
                <a:solidFill>
                  <a:schemeClr val="tx1"/>
                </a:solidFill>
              </a:rPr>
            </a:br>
            <a:r>
              <a:rPr lang="tr-TR" b="1" dirty="0" smtClean="0">
                <a:solidFill>
                  <a:schemeClr val="tx1"/>
                </a:solidFill>
              </a:rPr>
              <a:t>	</a:t>
            </a:r>
            <a:r>
              <a:rPr lang="tr-TR" sz="4000" b="1" dirty="0" smtClean="0">
                <a:solidFill>
                  <a:schemeClr val="tx1"/>
                </a:solidFill>
              </a:rPr>
              <a:t/>
            </a:r>
            <a:br>
              <a:rPr lang="tr-TR" sz="4000" b="1" dirty="0" smtClean="0">
                <a:solidFill>
                  <a:schemeClr val="tx1"/>
                </a:solidFill>
              </a:rPr>
            </a:br>
            <a:r>
              <a:rPr lang="tr-TR" sz="4000" b="1" dirty="0" smtClean="0">
                <a:solidFill>
                  <a:schemeClr val="tx1"/>
                </a:solidFill>
              </a:rPr>
              <a:t>	doğrudan ve açık cevaplar</a:t>
            </a:r>
            <a:endParaRPr lang="de-DE" i="1" dirty="0" smtClean="0">
              <a:solidFill>
                <a:schemeClr val="tx1"/>
              </a:solidFill>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0" y="0"/>
            <a:ext cx="9144000" cy="6248400"/>
          </a:xfrm>
        </p:spPr>
        <p:txBody>
          <a:bodyPr/>
          <a:lstStyle/>
          <a:p>
            <a:pPr fontAlgn="auto">
              <a:lnSpc>
                <a:spcPct val="80000"/>
              </a:lnSpc>
              <a:spcAft>
                <a:spcPts val="0"/>
              </a:spcAft>
              <a:defRPr/>
            </a:pPr>
            <a:r>
              <a:rPr lang="tr-TR" sz="6000" b="1" dirty="0" smtClean="0"/>
              <a:t>Görüşmeyi özetleme</a:t>
            </a:r>
            <a:r>
              <a:rPr lang="tr-TR" sz="6000" b="1" dirty="0" smtClean="0">
                <a:solidFill>
                  <a:schemeClr val="tx1"/>
                </a:solidFill>
              </a:rPr>
              <a:t/>
            </a:r>
            <a:br>
              <a:rPr lang="tr-TR" sz="6000" b="1" dirty="0" smtClean="0">
                <a:solidFill>
                  <a:schemeClr val="tx1"/>
                </a:solidFill>
              </a:rPr>
            </a:br>
            <a:r>
              <a:rPr lang="tr-TR" sz="6000" b="1" dirty="0" smtClean="0">
                <a:solidFill>
                  <a:schemeClr val="tx1"/>
                </a:solidFill>
              </a:rPr>
              <a:t/>
            </a:r>
            <a:br>
              <a:rPr lang="tr-TR" sz="6000" b="1" dirty="0" smtClean="0">
                <a:solidFill>
                  <a:schemeClr val="tx1"/>
                </a:solidFill>
              </a:rPr>
            </a:br>
            <a:r>
              <a:rPr lang="tr-TR" sz="6000" b="1" dirty="0" smtClean="0">
                <a:solidFill>
                  <a:schemeClr val="tx1"/>
                </a:solidFill>
              </a:rPr>
              <a:t>	</a:t>
            </a:r>
            <a:r>
              <a:rPr lang="tr-TR" sz="3600" b="1" dirty="0" smtClean="0">
                <a:solidFill>
                  <a:schemeClr val="tx1"/>
                </a:solidFill>
              </a:rPr>
              <a:t>toplu tekrar </a:t>
            </a:r>
            <a:br>
              <a:rPr lang="tr-TR" sz="3600" b="1" dirty="0" smtClean="0">
                <a:solidFill>
                  <a:schemeClr val="tx1"/>
                </a:solidFill>
              </a:rPr>
            </a:br>
            <a:r>
              <a:rPr lang="tr-TR" sz="3600" b="1" dirty="0" smtClean="0">
                <a:solidFill>
                  <a:schemeClr val="tx1"/>
                </a:solidFill>
              </a:rPr>
              <a:t/>
            </a:r>
            <a:br>
              <a:rPr lang="tr-TR" sz="3600" b="1" dirty="0" smtClean="0">
                <a:solidFill>
                  <a:schemeClr val="tx1"/>
                </a:solidFill>
              </a:rPr>
            </a:br>
            <a:r>
              <a:rPr lang="tr-TR" sz="3600" b="1" dirty="0" smtClean="0">
                <a:solidFill>
                  <a:schemeClr val="tx1"/>
                </a:solidFill>
              </a:rPr>
              <a:t>	hedeflenen bilgi kontrolü</a:t>
            </a:r>
            <a:br>
              <a:rPr lang="tr-TR" sz="3600" b="1" dirty="0" smtClean="0">
                <a:solidFill>
                  <a:schemeClr val="tx1"/>
                </a:solidFill>
              </a:rPr>
            </a:br>
            <a:r>
              <a:rPr lang="tr-TR" sz="3600" b="1" dirty="0" smtClean="0">
                <a:solidFill>
                  <a:schemeClr val="tx1"/>
                </a:solidFill>
              </a:rPr>
              <a:t/>
            </a:r>
            <a:br>
              <a:rPr lang="tr-TR" sz="3600" b="1" dirty="0" smtClean="0">
                <a:solidFill>
                  <a:schemeClr val="tx1"/>
                </a:solidFill>
              </a:rPr>
            </a:br>
            <a:r>
              <a:rPr lang="tr-TR" sz="3600" b="1" dirty="0" smtClean="0">
                <a:solidFill>
                  <a:schemeClr val="tx1"/>
                </a:solidFill>
              </a:rPr>
              <a:t>	</a:t>
            </a:r>
            <a:endParaRPr lang="de-DE" i="1" dirty="0" smtClean="0">
              <a:solidFill>
                <a:schemeClr val="tx1"/>
              </a:solidFill>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a:xfrm>
            <a:off x="0" y="0"/>
            <a:ext cx="9144000" cy="6858000"/>
          </a:xfrm>
        </p:spPr>
        <p:txBody>
          <a:bodyPr/>
          <a:lstStyle/>
          <a:p>
            <a:pPr fontAlgn="auto">
              <a:spcAft>
                <a:spcPts val="0"/>
              </a:spcAft>
              <a:defRPr/>
            </a:pPr>
            <a:r>
              <a:rPr lang="tr-TR" sz="4800" b="1" dirty="0" smtClean="0"/>
              <a:t>Görüşmenin sonlandırılması</a:t>
            </a:r>
            <a:r>
              <a:rPr lang="tr-TR" sz="4800" b="1" dirty="0" smtClean="0">
                <a:solidFill>
                  <a:schemeClr val="tx1"/>
                </a:solidFill>
              </a:rPr>
              <a:t/>
            </a:r>
            <a:br>
              <a:rPr lang="tr-TR" sz="4800" b="1" dirty="0" smtClean="0">
                <a:solidFill>
                  <a:schemeClr val="tx1"/>
                </a:solidFill>
              </a:rPr>
            </a:br>
            <a:r>
              <a:rPr lang="tr-TR" b="1" dirty="0" smtClean="0">
                <a:solidFill>
                  <a:schemeClr val="tx1"/>
                </a:solidFill>
              </a:rPr>
              <a:t/>
            </a:r>
            <a:br>
              <a:rPr lang="tr-TR" b="1" dirty="0" smtClean="0">
                <a:solidFill>
                  <a:schemeClr val="tx1"/>
                </a:solidFill>
              </a:rPr>
            </a:br>
            <a:endParaRPr lang="de-DE" i="1" dirty="0" smtClean="0">
              <a:solidFill>
                <a:schemeClr val="tx1"/>
              </a:solidFill>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a:xfrm>
            <a:off x="1219200" y="609600"/>
            <a:ext cx="7924800" cy="5638800"/>
          </a:xfrm>
        </p:spPr>
        <p:txBody>
          <a:bodyPr/>
          <a:lstStyle/>
          <a:p>
            <a:pPr fontAlgn="auto">
              <a:spcAft>
                <a:spcPts val="0"/>
              </a:spcAft>
              <a:defRPr/>
            </a:pPr>
            <a:r>
              <a:rPr lang="tr-TR" b="1" smtClean="0"/>
              <a:t>“</a:t>
            </a:r>
            <a:r>
              <a:rPr lang="de-DE" b="1" smtClean="0"/>
              <a:t>Doğru sorulmuş bir soru </a:t>
            </a:r>
            <a:br>
              <a:rPr lang="de-DE" b="1" smtClean="0"/>
            </a:br>
            <a:r>
              <a:rPr lang="de-DE" b="1" smtClean="0"/>
              <a:t>yarı yarıya cevaplanmış demektir.</a:t>
            </a:r>
            <a:r>
              <a:rPr lang="tr-TR" b="1" smtClean="0"/>
              <a:t>”</a:t>
            </a:r>
            <a:r>
              <a:rPr lang="de-DE" b="1" smtClean="0"/>
              <a:t/>
            </a:r>
            <a:br>
              <a:rPr lang="de-DE" b="1" smtClean="0"/>
            </a:br>
            <a:r>
              <a:rPr lang="de-DE" b="1" smtClean="0"/>
              <a:t/>
            </a:r>
            <a:br>
              <a:rPr lang="de-DE" b="1" smtClean="0"/>
            </a:br>
            <a:r>
              <a:rPr lang="de-DE" sz="2400" b="1" smtClean="0"/>
              <a:t>G.J. Jacobi</a:t>
            </a:r>
            <a:endParaRPr lang="de-DE"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slayt-template.pptx" id="{C4B25D90-D255-4EE6-ABA7-6F5939B24087}" vid="{C0AB0B6D-6007-4BCA-B3B4-A4D02CF7452D}"/>
    </a:ext>
  </a:extLst>
</a:theme>
</file>

<file path=ppt/theme/theme2.xml><?xml version="1.0" encoding="utf-8"?>
<a:theme xmlns:a="http://schemas.openxmlformats.org/drawingml/2006/main" name="1_NCfLB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1966</TotalTime>
  <Words>4406</Words>
  <Application>Microsoft Office PowerPoint</Application>
  <PresentationFormat>Ekran Gösterisi (4:3)</PresentationFormat>
  <Paragraphs>758</Paragraphs>
  <Slides>151</Slides>
  <Notes>77</Notes>
  <HiddenSlides>0</HiddenSlides>
  <MMClips>0</MMClips>
  <ScaleCrop>false</ScaleCrop>
  <HeadingPairs>
    <vt:vector size="4" baseType="variant">
      <vt:variant>
        <vt:lpstr>Tema</vt:lpstr>
      </vt:variant>
      <vt:variant>
        <vt:i4>2</vt:i4>
      </vt:variant>
      <vt:variant>
        <vt:lpstr>Slayt Başlıkları</vt:lpstr>
      </vt:variant>
      <vt:variant>
        <vt:i4>151</vt:i4>
      </vt:variant>
    </vt:vector>
  </HeadingPairs>
  <TitlesOfParts>
    <vt:vector size="153" baseType="lpstr">
      <vt:lpstr>Ofis Teması</vt:lpstr>
      <vt:lpstr>1_NCfLB PowerPoint Template</vt:lpstr>
      <vt:lpstr>Danışmanlık Tedbiri Kararları</vt:lpstr>
      <vt:lpstr>Kontrat</vt:lpstr>
      <vt:lpstr>DANIŞMANLIK TEDBİRLERİNE İLİŞKİN YASAL SÜREÇ </vt:lpstr>
      <vt:lpstr>Çocuk Adalet Sisteminin Gerekliliği</vt:lpstr>
      <vt:lpstr>Yetişkin Adalet Sisteminden Farkları  </vt:lpstr>
      <vt:lpstr>Adalet Sistemi İçindeki Çocuklar kimlerdir?</vt:lpstr>
      <vt:lpstr>Suça Sürüklenen Çocuk</vt:lpstr>
      <vt:lpstr>Korunma İhtiyacı Olan Çocuk </vt:lpstr>
      <vt:lpstr>Mağdur Çocuk </vt:lpstr>
      <vt:lpstr>Tanık Çocuk</vt:lpstr>
      <vt:lpstr>KORUYUCU VE DESTEKLEYİCİ TEDBİRLER (ÇOCUKLARA ÖZGÜ GÜVENLİK TEDBİRLERİ)  </vt:lpstr>
      <vt:lpstr>Hukuksal Dayanak </vt:lpstr>
      <vt:lpstr>Slayt 13</vt:lpstr>
      <vt:lpstr>Tedbirlerin Amacı </vt:lpstr>
      <vt:lpstr>Tedbirlerin Niteliği</vt:lpstr>
      <vt:lpstr>Kimler İsteyebilir?</vt:lpstr>
      <vt:lpstr>Hangi Tedbir Kararları Verilir?</vt:lpstr>
      <vt:lpstr>Kararın Verilme Usulü </vt:lpstr>
      <vt:lpstr>Kararı Verebilecek Mahkemeler</vt:lpstr>
      <vt:lpstr>Tedbir Kararının Kapsamı</vt:lpstr>
      <vt:lpstr>Tedbirleri Uygulayacak Kurumlar</vt:lpstr>
      <vt:lpstr>Tedbirleri Uygulayacak Kurumlar</vt:lpstr>
      <vt:lpstr>Tedbirleri Uygulayacak Kurumlar </vt:lpstr>
      <vt:lpstr>Tedbir Kararlarının Gönderilmesi</vt:lpstr>
      <vt:lpstr>DANIŞMANLIK  TEDBİRİ </vt:lpstr>
      <vt:lpstr>Danışmanlık Tedbiri Nedir ? </vt:lpstr>
      <vt:lpstr>Danışmanlık Tedbiri ile Ne Amaçlandı ?</vt:lpstr>
      <vt:lpstr>Bu çocuk neden burada?  Ceza verilebilir miydi? </vt:lpstr>
      <vt:lpstr>Neden sizin kurumunuza geldi? Başka yere gönderilebilir miydi?</vt:lpstr>
      <vt:lpstr> Neler Yapabilirsiniz?</vt:lpstr>
      <vt:lpstr>Neler Yapabilirsiniz?</vt:lpstr>
      <vt:lpstr>Neler Yapabilirsiniz?</vt:lpstr>
      <vt:lpstr>Nasıl Yapacaksınız? </vt:lpstr>
      <vt:lpstr>Kararın yerine Getirilmesi</vt:lpstr>
      <vt:lpstr>Kararın Yerine Getirilmesi </vt:lpstr>
      <vt:lpstr>Nasıl Yapacaksınız ? </vt:lpstr>
      <vt:lpstr>Çocuk hakkında bilgiyi nereden toplarsınız ?</vt:lpstr>
      <vt:lpstr>Danışmanın Sorumlulukları Nelerdir? </vt:lpstr>
      <vt:lpstr>Karara uyulmaması durumunda </vt:lpstr>
      <vt:lpstr>Danışmanın Sorumlulukları </vt:lpstr>
      <vt:lpstr>Suçu Bildirme</vt:lpstr>
      <vt:lpstr>Korunma İhtiyacını Bildirme</vt:lpstr>
      <vt:lpstr>Uygulama</vt:lpstr>
      <vt:lpstr>Çocukla görüşmede hap aldığını öğrendiniz.</vt:lpstr>
      <vt:lpstr>Çocuğun okula devamsızlığı olduğunu öğrendiniz. </vt:lpstr>
      <vt:lpstr>Ailenin fiziksel ve ekonomik istismarını öğrendiniz.</vt:lpstr>
      <vt:lpstr>İlave tedbir  talep edilmesi,  Tedbirin değiştirilmesi</vt:lpstr>
      <vt:lpstr>Sağlık tedbiri ile birlikte uygulanması</vt:lpstr>
      <vt:lpstr>Eğitim tedbiri ile birlikte uygulanması  </vt:lpstr>
      <vt:lpstr>Denetim kararı ile birlikte uygulanması </vt:lpstr>
      <vt:lpstr>Tedbir kararını ne zaman sona erdirebilirsiniz ? </vt:lpstr>
      <vt:lpstr>İNSANLARARASI İLETİŞİM </vt:lpstr>
      <vt:lpstr>İletişimin amacı nedir?</vt:lpstr>
      <vt:lpstr>Beden dili</vt:lpstr>
      <vt:lpstr>İlk izlenim</vt:lpstr>
      <vt:lpstr>Slayt 56</vt:lpstr>
      <vt:lpstr>Slayt 57</vt:lpstr>
      <vt:lpstr>Slayt 58</vt:lpstr>
      <vt:lpstr>Mesafeler</vt:lpstr>
      <vt:lpstr>Mahrem Mesafe</vt:lpstr>
      <vt:lpstr>Yüz İfadeleri</vt:lpstr>
      <vt:lpstr>Göz Teması</vt:lpstr>
      <vt:lpstr>Tokalaşma</vt:lpstr>
      <vt:lpstr>Slayt 64</vt:lpstr>
      <vt:lpstr>Slayt 65</vt:lpstr>
      <vt:lpstr>Slayt 66</vt:lpstr>
      <vt:lpstr>Kırmızı</vt:lpstr>
      <vt:lpstr>Yeşil</vt:lpstr>
      <vt:lpstr>Mavi</vt:lpstr>
      <vt:lpstr>Mor</vt:lpstr>
      <vt:lpstr>Siyah</vt:lpstr>
      <vt:lpstr>Kahverengi</vt:lpstr>
      <vt:lpstr>Beyaz</vt:lpstr>
      <vt:lpstr>Dinleme  Aktif Dinleme</vt:lpstr>
      <vt:lpstr>Susunuz !</vt:lpstr>
      <vt:lpstr>Onu dinlediğinizi gösteriniz</vt:lpstr>
      <vt:lpstr>Engelleri kaldırınız</vt:lpstr>
      <vt:lpstr>Kendi duygularınızı kontrol ediniz</vt:lpstr>
      <vt:lpstr>Soru sorunuz</vt:lpstr>
      <vt:lpstr>Sözleri yansıtınız !</vt:lpstr>
      <vt:lpstr>Yasal Süreçte  Çocuklarla İletişim</vt:lpstr>
      <vt:lpstr>Çocuklarla Görüşme</vt:lpstr>
      <vt:lpstr>Hedef Odanın düzenlenmesi Oturma düzeni Beklenmedik gelişmeler</vt:lpstr>
      <vt:lpstr>Görüşme öncesi,  çocuk hakkında bilgi    </vt:lpstr>
      <vt:lpstr>Slayt 85</vt:lpstr>
      <vt:lpstr>Slayt 86</vt:lpstr>
      <vt:lpstr>Görüşme odasındaki ekipman     kalem kağıt    ihtiyacınız olabilecek her şey   </vt:lpstr>
      <vt:lpstr>Görüşme hakkında açıklama     karşılama ve kendini tanıtma   uygulama hakkında bilgilendirme   amaç hakkında açık, net ve kısa bilgi </vt:lpstr>
      <vt:lpstr>Gizlilik ilkesi   konuşulanların gizliliği  </vt:lpstr>
      <vt:lpstr>Görüşmede tavırlar   ses tonu   yargılayıcı vurgular</vt:lpstr>
      <vt:lpstr>Görüşmenin başarısı ve çocuğun duygusal durumu    gerginlik,   iletişim kurmaya direnç   dağınık dikkat   </vt:lpstr>
      <vt:lpstr>Sessizlik  sorular arasındaki beklemeler    acele etmemek   her şeyi söyleme fırsatı</vt:lpstr>
      <vt:lpstr>Soruyu açıklama   ilk seferde soru anlaşılamayabilir   sorunun tekrarı </vt:lpstr>
      <vt:lpstr>Doğru sorular   açık uçlu sorular  yorumsuz sorular  yönlendirici olmayan sorular</vt:lpstr>
      <vt:lpstr>İyi bir dinleyici olma becerisi    söylenenlere yoğunlaşma  bedensel tepki ve sözlü nidalar   dinleme eyleminde yoğunlaşma   "Aktif dinleme"</vt:lpstr>
      <vt:lpstr>Soruları cevaplama      doğrudan ve açık cevaplar</vt:lpstr>
      <vt:lpstr>Görüşmeyi özetleme   toplu tekrar    hedeflenen bilgi kontrolü   </vt:lpstr>
      <vt:lpstr>Görüşmenin sonlandırılması  </vt:lpstr>
      <vt:lpstr>“Doğru sorulmuş bir soru  yarı yarıya cevaplanmış demektir.”  G.J. Jacobi</vt:lpstr>
      <vt:lpstr>Planlama / Raporlama  </vt:lpstr>
      <vt:lpstr>Kontrat</vt:lpstr>
      <vt:lpstr>Kontrat tanımları:</vt:lpstr>
      <vt:lpstr>Üçgen Kontrat </vt:lpstr>
      <vt:lpstr>Planlama</vt:lpstr>
      <vt:lpstr>Planlama yapmak için gerekli aşamalar:</vt:lpstr>
      <vt:lpstr>Sınırların Belirlenmesi</vt:lpstr>
      <vt:lpstr>Verilerin toplanması</vt:lpstr>
      <vt:lpstr>Verilerin analizi</vt:lpstr>
      <vt:lpstr>Hedeflerin Belirlenmesi</vt:lpstr>
      <vt:lpstr>Hedeflerin ara değerlendirmesi</vt:lpstr>
      <vt:lpstr>Sonuçların değerlendirilmesi</vt:lpstr>
      <vt:lpstr>Sosyal İnceleme Raporu </vt:lpstr>
      <vt:lpstr>SİR dört ana bölümden oluşur </vt:lpstr>
      <vt:lpstr>Resmi bilgiler</vt:lpstr>
      <vt:lpstr>Resmi bilgiler</vt:lpstr>
      <vt:lpstr>Bilgi toplama yolları ve kullanılan kaynaklar </vt:lpstr>
      <vt:lpstr>Değerlendirme</vt:lpstr>
      <vt:lpstr>Suça ilişkin bilgiler</vt:lpstr>
      <vt:lpstr>Bireysel özelliklere ilişkin bilgiler, </vt:lpstr>
      <vt:lpstr>Çevre ve aileye ilişkin bilgiler,  </vt:lpstr>
      <vt:lpstr>Okul, iş, akran ve boş zamanları değerlendirmeye ilişkin bilgiler, </vt:lpstr>
      <vt:lpstr>Müdahale </vt:lpstr>
      <vt:lpstr> HEDEF</vt:lpstr>
      <vt:lpstr>MÜRATCATÇI SİSTEM </vt:lpstr>
      <vt:lpstr>DEĞİŞİM GÖREVLİSİ </vt:lpstr>
      <vt:lpstr>EYLEM SİSTEMİ </vt:lpstr>
      <vt:lpstr>ZOR” diye adlandırılan çocuk ve gençler</vt:lpstr>
      <vt:lpstr>RİSKLİ DAVRANIŞLAR </vt:lpstr>
      <vt:lpstr>Slayt 129</vt:lpstr>
      <vt:lpstr>Slayt 130</vt:lpstr>
      <vt:lpstr>Slayt 131</vt:lpstr>
      <vt:lpstr>Slayt 132</vt:lpstr>
      <vt:lpstr>Slayt 133</vt:lpstr>
      <vt:lpstr>Slayt 134</vt:lpstr>
      <vt:lpstr>Slayt 135</vt:lpstr>
      <vt:lpstr>BU ÇOCUKLARIN KARŞILAŞTIKLARI SORUNLAR</vt:lpstr>
      <vt:lpstr>ZOR ÇOCUKLAR VE EĞİTİM SİSTEMİ</vt:lpstr>
      <vt:lpstr>Etkisiz yaklaşımlar</vt:lpstr>
      <vt:lpstr>Zor çocuklara yaklaşımda temel ilkeler(1)</vt:lpstr>
      <vt:lpstr>Zor çocuklara yaklaşımda temel ilkeler(2)</vt:lpstr>
      <vt:lpstr>Şiddet Uygulayan Çocuğa Yaklaşım</vt:lpstr>
      <vt:lpstr>Suç İşleyen Çocuğa Yaklaşım</vt:lpstr>
      <vt:lpstr>Madde Kullanımı Olan Çocuğa Yaklaşım </vt:lpstr>
      <vt:lpstr>Bağımlılık Süreci</vt:lpstr>
      <vt:lpstr>UNUTMAYIN!  Madde kullanımı uzun süreli takip gerektirir. Çocukla aranızda kurulan ilişkiyi sürdürün.</vt:lpstr>
      <vt:lpstr>Davranış Sorunları</vt:lpstr>
      <vt:lpstr>Evden Kaçma </vt:lpstr>
      <vt:lpstr>Kendine Zarar Verme </vt:lpstr>
      <vt:lpstr>Dikkat Eksikliği  ve Aşırı Hareketlilik </vt:lpstr>
      <vt:lpstr>Okuldan Kaçma </vt:lpstr>
      <vt:lpstr>OKUL İÇERİSİNDE YAKLAŞIM: “ETİKETLENME”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Danışmanlık Tedbiri Uygulamaları</dc:title>
  <dc:creator>Haktan DEMIRCIOGLU</dc:creator>
  <cp:lastModifiedBy>MUHAMMET_175@hotmail.com</cp:lastModifiedBy>
  <cp:revision>12</cp:revision>
  <dcterms:created xsi:type="dcterms:W3CDTF">2007-04-19T06:09:32Z</dcterms:created>
  <dcterms:modified xsi:type="dcterms:W3CDTF">2017-11-07T18:59:18Z</dcterms:modified>
</cp:coreProperties>
</file>