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1"/>
  </p:notesMasterIdLst>
  <p:sldIdLst>
    <p:sldId id="257" r:id="rId2"/>
    <p:sldId id="324" r:id="rId3"/>
    <p:sldId id="325" r:id="rId4"/>
    <p:sldId id="258" r:id="rId5"/>
    <p:sldId id="260" r:id="rId6"/>
    <p:sldId id="323" r:id="rId7"/>
    <p:sldId id="261" r:id="rId8"/>
    <p:sldId id="326" r:id="rId9"/>
    <p:sldId id="327" r:id="rId10"/>
    <p:sldId id="263" r:id="rId11"/>
    <p:sldId id="264" r:id="rId12"/>
    <p:sldId id="265" r:id="rId13"/>
    <p:sldId id="267" r:id="rId14"/>
    <p:sldId id="268" r:id="rId15"/>
    <p:sldId id="328" r:id="rId16"/>
    <p:sldId id="280" r:id="rId17"/>
    <p:sldId id="281" r:id="rId18"/>
    <p:sldId id="282" r:id="rId19"/>
    <p:sldId id="329" r:id="rId20"/>
    <p:sldId id="330" r:id="rId21"/>
    <p:sldId id="331" r:id="rId22"/>
    <p:sldId id="332" r:id="rId23"/>
    <p:sldId id="333" r:id="rId24"/>
    <p:sldId id="334" r:id="rId25"/>
    <p:sldId id="310" r:id="rId26"/>
    <p:sldId id="311" r:id="rId27"/>
    <p:sldId id="312" r:id="rId28"/>
    <p:sldId id="314" r:id="rId29"/>
    <p:sldId id="322" r:id="rId30"/>
  </p:sldIdLst>
  <p:sldSz cx="9144000" cy="6858000" type="screen4x3"/>
  <p:notesSz cx="6669088" cy="9928225"/>
  <p:defaultTextStyle>
    <a:defPPr>
      <a:defRPr lang="tr-TR"/>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4023"/>
    <a:srgbClr val="FDEA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542"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4099"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307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102"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4103"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052E8AA8-720B-4C62-950C-8C0DBEECA8F7}" type="slidenum">
              <a:rPr lang="tr-T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1B97C180-A185-4B77-A9CB-7AFA18800FB3}" type="slidenum">
              <a:rPr lang="tr-TR"/>
              <a:pPr/>
              <a:t>1</a:t>
            </a:fld>
            <a:endParaRPr lang="tr-T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A94510B-D388-4508-BB55-9F6D63419B87}" type="slidenum">
              <a:rPr lang="tr-TR"/>
              <a:pPr/>
              <a:t>14</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A5731E9-07FC-4833-B49F-7451A05BD8D9}" type="slidenum">
              <a:rPr lang="tr-TR"/>
              <a:pPr/>
              <a:t>16</a:t>
            </a:fld>
            <a:endParaRPr lang="tr-T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E2ED5D8-4B37-40F4-BA0D-5F174C93AD61}" type="slidenum">
              <a:rPr lang="tr-TR"/>
              <a:pPr/>
              <a:t>17</a:t>
            </a:fld>
            <a:endParaRPr lang="tr-T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B70C80F-F50A-47BB-843B-CA38D1F23B05}" type="slidenum">
              <a:rPr lang="tr-TR"/>
              <a:pPr/>
              <a:t>18</a:t>
            </a:fld>
            <a:endParaRPr lang="tr-T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78B367D-955D-45EF-98BE-23B13915CDE1}" type="slidenum">
              <a:rPr lang="tr-TR"/>
              <a:pPr/>
              <a:t>25</a:t>
            </a:fld>
            <a:endParaRPr lang="tr-T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3D76D70-4C1C-403F-8F0F-92FB65870FB5}" type="slidenum">
              <a:rPr lang="tr-TR"/>
              <a:pPr/>
              <a:t>26</a:t>
            </a:fld>
            <a:endParaRPr lang="tr-T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134D356-893D-47C6-ABBC-F2F6D5DF25D3}" type="slidenum">
              <a:rPr lang="tr-TR"/>
              <a:pPr/>
              <a:t>27</a:t>
            </a:fld>
            <a:endParaRPr lang="tr-T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D21A155-0F2D-4338-A889-A5374A40494B}" type="slidenum">
              <a:rPr lang="tr-TR"/>
              <a:pPr/>
              <a:t>28</a:t>
            </a:fld>
            <a:endParaRPr lang="tr-T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83FD1AE-527B-4336-A99C-5FAC8B89D8AD}" type="slidenum">
              <a:rPr lang="tr-TR"/>
              <a:pPr/>
              <a:t>29</a:t>
            </a:fld>
            <a:endParaRPr lang="tr-T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0FD4E869-E8F1-4B5D-8DDE-900C64AF2794}" type="slidenum">
              <a:rPr lang="tr-TR"/>
              <a:pPr/>
              <a:t>4</a:t>
            </a:fld>
            <a:endParaRPr lang="tr-T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70C997D-201F-4A77-AE77-CBC98F5908D2}" type="slidenum">
              <a:rPr lang="tr-TR"/>
              <a:pPr/>
              <a:t>5</a:t>
            </a:fld>
            <a:endParaRPr lang="tr-T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6766BC9-783C-407F-85DE-589AA9581715}" type="slidenum">
              <a:rPr lang="tr-TR"/>
              <a:pPr/>
              <a:t>6</a:t>
            </a:fld>
            <a:endParaRPr lang="tr-T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CEC2902-DF30-41DF-9205-5C23294A7856}" type="slidenum">
              <a:rPr lang="tr-TR"/>
              <a:pPr/>
              <a:t>7</a:t>
            </a:fld>
            <a:endParaRPr lang="tr-T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3DBD5F0-3B22-499C-98F8-16C500287CFC}" type="slidenum">
              <a:rPr lang="tr-TR"/>
              <a:pPr/>
              <a:t>10</a:t>
            </a:fld>
            <a:endParaRPr lang="tr-T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9B013C3-665C-4EFE-8F89-5998FFFE55C1}" type="slidenum">
              <a:rPr lang="tr-TR"/>
              <a:pPr/>
              <a:t>11</a:t>
            </a:fld>
            <a:endParaRPr lang="tr-T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50566A1-1D9E-4551-8040-CF901B331BA5}" type="slidenum">
              <a:rPr lang="tr-TR"/>
              <a:pPr/>
              <a:t>12</a:t>
            </a:fld>
            <a:endParaRPr lang="tr-T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5E9F65A-9A18-4E1B-9C5E-C1F5653178A3}" type="slidenum">
              <a:rPr lang="tr-TR"/>
              <a:pPr/>
              <a:t>13</a:t>
            </a:fld>
            <a:endParaRPr lang="tr-T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pPr>
              <a:defRPr/>
            </a:pPr>
            <a:endParaRPr lang="tr-TR"/>
          </a:p>
        </p:txBody>
      </p:sp>
      <p:sp>
        <p:nvSpPr>
          <p:cNvPr id="17" name="16 Altbilgi Yer Tutucusu"/>
          <p:cNvSpPr>
            <a:spLocks noGrp="1"/>
          </p:cNvSpPr>
          <p:nvPr>
            <p:ph type="ftr" sz="quarter" idx="11"/>
          </p:nvPr>
        </p:nvSpPr>
        <p:spPr/>
        <p:txBody>
          <a:bodyPr/>
          <a:lstStyle/>
          <a:p>
            <a:pPr>
              <a:defRPr/>
            </a:pPr>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E824EF54-5F5F-41A0-A65F-F611F913FDB4}"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fld id="{D936BBDF-8AFE-4D44-B347-F74F010512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fld id="{41539133-D7BA-4963-B746-3B56F3FDA54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fld id="{3E8C4314-9387-4E14-84D3-1605C3D58A9D}"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a:xfrm>
            <a:off x="800100" y="6172200"/>
            <a:ext cx="4000500" cy="457200"/>
          </a:xfrm>
        </p:spPr>
        <p:txBody>
          <a:bodyPr/>
          <a:lstStyle/>
          <a:p>
            <a:pPr>
              <a:defRPr/>
            </a:pPr>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5FCF920-91A2-4F58-8185-F470797A257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fld id="{B58971EC-5118-44DF-9469-E70B92B343D3}"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fld id="{956DA89C-E48F-40D6-AE96-17EEA922B932}"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fld id="{AA9C5983-8DC3-44A5-9015-F6475909987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fld id="{85529645-6682-4201-8775-C61C73DE031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fld id="{9AF156B1-7E70-4C98-8F7B-850F28322C86}"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a:xfrm>
            <a:off x="914400" y="6172200"/>
            <a:ext cx="3886200" cy="457200"/>
          </a:xfrm>
        </p:spPr>
        <p:txBody>
          <a:bodyPr/>
          <a:lstStyle/>
          <a:p>
            <a:pPr>
              <a:defRPr/>
            </a:pPr>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783FE5AC-9A1D-4EA9-93AE-4849EE1429CB}"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96DFDC5-34DF-487C-918A-884D8A9167B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Documents%20and%20Settings\NUR%20YATICI\Desktop\kriz\01%20la%20finestra%20di%20fronte(kar&#351;&#305;%20pencere).mp3"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333375"/>
            <a:ext cx="5041900" cy="3024188"/>
          </a:xfrm>
        </p:spPr>
        <p:txBody>
          <a:bodyPr/>
          <a:lstStyle/>
          <a:p>
            <a:pPr eaLnBrk="1" hangingPunct="1">
              <a:defRPr/>
            </a:pPr>
            <a:r>
              <a:rPr lang="tr-TR" sz="5400" dirty="0" smtClean="0">
                <a:solidFill>
                  <a:schemeClr val="hlink"/>
                </a:solidFill>
              </a:rPr>
              <a:t>OKULLARDA</a:t>
            </a:r>
            <a:r>
              <a:rPr lang="tr-TR" sz="4800" dirty="0" smtClean="0">
                <a:solidFill>
                  <a:schemeClr val="hlink"/>
                </a:solidFill>
              </a:rPr>
              <a:t> </a:t>
            </a:r>
          </a:p>
        </p:txBody>
      </p:sp>
      <p:pic>
        <p:nvPicPr>
          <p:cNvPr id="4099" name="Picture 5" descr="kalem"/>
          <p:cNvPicPr>
            <a:picLocks noChangeAspect="1" noChangeArrowheads="1"/>
          </p:cNvPicPr>
          <p:nvPr/>
        </p:nvPicPr>
        <p:blipFill>
          <a:blip r:embed="rId4" cstate="print"/>
          <a:srcRect/>
          <a:stretch>
            <a:fillRect/>
          </a:stretch>
        </p:blipFill>
        <p:spPr bwMode="auto">
          <a:xfrm>
            <a:off x="468313" y="3716338"/>
            <a:ext cx="3267075" cy="2881312"/>
          </a:xfrm>
          <a:prstGeom prst="rect">
            <a:avLst/>
          </a:prstGeom>
          <a:noFill/>
          <a:ln w="9525">
            <a:noFill/>
            <a:miter lim="800000"/>
            <a:headEnd/>
            <a:tailEnd/>
          </a:ln>
        </p:spPr>
      </p:pic>
      <p:pic>
        <p:nvPicPr>
          <p:cNvPr id="4100" name="Picture 6" descr="snıf"/>
          <p:cNvPicPr>
            <a:picLocks noChangeAspect="1" noChangeArrowheads="1"/>
          </p:cNvPicPr>
          <p:nvPr/>
        </p:nvPicPr>
        <p:blipFill>
          <a:blip r:embed="rId5" cstate="print"/>
          <a:srcRect/>
          <a:stretch>
            <a:fillRect/>
          </a:stretch>
        </p:blipFill>
        <p:spPr bwMode="auto">
          <a:xfrm>
            <a:off x="5580063" y="333375"/>
            <a:ext cx="3267075" cy="2951163"/>
          </a:xfrm>
          <a:prstGeom prst="rect">
            <a:avLst/>
          </a:prstGeom>
          <a:noFill/>
          <a:ln w="9525">
            <a:noFill/>
            <a:miter lim="800000"/>
            <a:headEnd/>
            <a:tailEnd/>
          </a:ln>
        </p:spPr>
      </p:pic>
      <p:sp>
        <p:nvSpPr>
          <p:cNvPr id="3079" name="Rectangle 7"/>
          <p:cNvSpPr>
            <a:spLocks noChangeArrowheads="1"/>
          </p:cNvSpPr>
          <p:nvPr/>
        </p:nvSpPr>
        <p:spPr bwMode="auto">
          <a:xfrm>
            <a:off x="4427538" y="2924175"/>
            <a:ext cx="4500562" cy="3600450"/>
          </a:xfrm>
          <a:prstGeom prst="rect">
            <a:avLst/>
          </a:prstGeom>
          <a:noFill/>
          <a:ln w="9525">
            <a:noFill/>
            <a:miter lim="800000"/>
            <a:headEnd/>
            <a:tailEnd/>
          </a:ln>
          <a:effectLst/>
        </p:spPr>
        <p:txBody>
          <a:bodyPr anchor="ctr"/>
          <a:lstStyle/>
          <a:p>
            <a:pPr algn="ctr" eaLnBrk="1" hangingPunct="1">
              <a:defRPr/>
            </a:pPr>
            <a:r>
              <a:rPr lang="tr-TR" sz="4800" b="1" dirty="0" smtClean="0">
                <a:solidFill>
                  <a:schemeClr val="hlink"/>
                </a:solidFill>
                <a:effectLst>
                  <a:outerShdw blurRad="38100" dist="38100" dir="2700000" algn="tl">
                    <a:srgbClr val="000000"/>
                  </a:outerShdw>
                </a:effectLst>
              </a:rPr>
              <a:t>TRAVMA VE </a:t>
            </a:r>
            <a:r>
              <a:rPr lang="tr-TR" sz="4800" b="1" dirty="0">
                <a:solidFill>
                  <a:schemeClr val="hlink"/>
                </a:solidFill>
                <a:effectLst>
                  <a:outerShdw blurRad="38100" dist="38100" dir="2700000" algn="tl">
                    <a:srgbClr val="000000"/>
                  </a:outerShdw>
                </a:effectLst>
              </a:rPr>
              <a:t/>
            </a:r>
            <a:br>
              <a:rPr lang="tr-TR" sz="4800" b="1" dirty="0">
                <a:solidFill>
                  <a:schemeClr val="hlink"/>
                </a:solidFill>
                <a:effectLst>
                  <a:outerShdw blurRad="38100" dist="38100" dir="2700000" algn="tl">
                    <a:srgbClr val="000000"/>
                  </a:outerShdw>
                </a:effectLst>
              </a:rPr>
            </a:br>
            <a:r>
              <a:rPr lang="tr-TR" sz="5400" b="1" dirty="0" smtClean="0">
                <a:solidFill>
                  <a:schemeClr val="hlink"/>
                </a:solidFill>
                <a:effectLst>
                  <a:outerShdw blurRad="38100" dist="38100" dir="2700000" algn="tl">
                    <a:srgbClr val="000000"/>
                  </a:outerShdw>
                </a:effectLst>
              </a:rPr>
              <a:t>KRİZE MÜDAHALE</a:t>
            </a:r>
            <a:r>
              <a:rPr lang="tr-TR" sz="4800" b="1" dirty="0" smtClean="0">
                <a:solidFill>
                  <a:schemeClr val="hlink"/>
                </a:solidFill>
                <a:effectLst>
                  <a:outerShdw blurRad="38100" dist="38100" dir="2700000" algn="tl">
                    <a:srgbClr val="000000"/>
                  </a:outerShdw>
                </a:effectLst>
              </a:rPr>
              <a:t> </a:t>
            </a:r>
            <a:r>
              <a:rPr lang="tr-TR" sz="4800" b="1" dirty="0">
                <a:solidFill>
                  <a:schemeClr val="hlink"/>
                </a:solidFill>
                <a:effectLst>
                  <a:outerShdw blurRad="38100" dist="38100" dir="2700000" algn="tl">
                    <a:srgbClr val="000000"/>
                  </a:outerShdw>
                </a:effectLst>
              </a:rPr>
              <a:t/>
            </a:r>
            <a:br>
              <a:rPr lang="tr-TR" sz="4800" b="1" dirty="0">
                <a:solidFill>
                  <a:schemeClr val="hlink"/>
                </a:solidFill>
                <a:effectLst>
                  <a:outerShdw blurRad="38100" dist="38100" dir="2700000" algn="tl">
                    <a:srgbClr val="000000"/>
                  </a:outerShdw>
                </a:effectLst>
              </a:rPr>
            </a:br>
            <a:endParaRPr lang="tr-TR" sz="4800" b="1" dirty="0">
              <a:solidFill>
                <a:schemeClr val="hlink"/>
              </a:solidFill>
              <a:effectLst>
                <a:outerShdw blurRad="38100" dist="38100" dir="2700000" algn="tl">
                  <a:srgbClr val="000000"/>
                </a:outerShdw>
              </a:effectLst>
            </a:endParaRPr>
          </a:p>
        </p:txBody>
      </p:sp>
      <p:pic>
        <p:nvPicPr>
          <p:cNvPr id="3080" name="01 la finestra di fronte(karşı pencere).mp3">
            <a:hlinkClick r:id="" action="ppaction://media"/>
          </p:cNvPr>
          <p:cNvPicPr>
            <a:picLocks noRot="1" noChangeAspect="1" noChangeArrowheads="1"/>
          </p:cNvPicPr>
          <p:nvPr>
            <a:audioFile r:link="rId1"/>
          </p:nvPr>
        </p:nvPicPr>
        <p:blipFill>
          <a:blip r:embed="rId6"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08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7" showWhenStopped="0">
                <p:cTn id="7" repeatCount="indefinite" fill="hold" display="0">
                  <p:stCondLst>
                    <p:cond delay="indefinite"/>
                  </p:stCondLst>
                  <p:endCondLst>
                    <p:cond evt="onPrev" delay="0">
                      <p:tgtEl>
                        <p:sldTgt/>
                      </p:tgtEl>
                    </p:cond>
                    <p:cond evt="onStopAudio" delay="0">
                      <p:tgtEl>
                        <p:sldTgt/>
                      </p:tgtEl>
                    </p:cond>
                  </p:endCondLst>
                </p:cTn>
                <p:tgtEl>
                  <p:spTgt spid="308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0" y="0"/>
            <a:ext cx="9144000" cy="1143000"/>
          </a:xfrm>
        </p:spPr>
        <p:txBody>
          <a:bodyPr>
            <a:normAutofit/>
          </a:bodyPr>
          <a:lstStyle/>
          <a:p>
            <a:pPr eaLnBrk="1" hangingPunct="1">
              <a:defRPr/>
            </a:pPr>
            <a:r>
              <a:rPr lang="tr-TR" sz="3600" b="1" dirty="0" smtClean="0">
                <a:solidFill>
                  <a:srgbClr val="FF0000"/>
                </a:solidFill>
              </a:rPr>
              <a:t>BİR KRİZ OLDUĞUNDA OKULDA NELER OLUR?</a:t>
            </a:r>
          </a:p>
        </p:txBody>
      </p:sp>
      <p:sp>
        <p:nvSpPr>
          <p:cNvPr id="16387" name="Rectangle 3"/>
          <p:cNvSpPr>
            <a:spLocks noGrp="1" noChangeArrowheads="1"/>
          </p:cNvSpPr>
          <p:nvPr>
            <p:ph sz="quarter" idx="1"/>
          </p:nvPr>
        </p:nvSpPr>
        <p:spPr>
          <a:xfrm>
            <a:off x="179388" y="1168400"/>
            <a:ext cx="8785225" cy="5689600"/>
          </a:xfrm>
        </p:spPr>
        <p:txBody>
          <a:bodyPr>
            <a:normAutofit/>
          </a:bodyPr>
          <a:lstStyle/>
          <a:p>
            <a:pPr eaLnBrk="1" hangingPunct="1">
              <a:lnSpc>
                <a:spcPct val="90000"/>
              </a:lnSpc>
              <a:defRPr/>
            </a:pPr>
            <a:r>
              <a:rPr lang="tr-TR" sz="2400" dirty="0" smtClean="0"/>
              <a:t>Okulun normal işleyişi bozulur veya duraksar.</a:t>
            </a:r>
          </a:p>
          <a:p>
            <a:pPr eaLnBrk="1" hangingPunct="1">
              <a:lnSpc>
                <a:spcPct val="90000"/>
              </a:lnSpc>
              <a:defRPr/>
            </a:pPr>
            <a:r>
              <a:rPr lang="tr-TR" sz="2400" dirty="0" smtClean="0"/>
              <a:t>Krizin şiddetine göre kolu kanadı kırılmış hisseden öğrenci ve öğretmenler kendilerinde etkinliklere devam etme gücü bulamazlar.</a:t>
            </a:r>
          </a:p>
          <a:p>
            <a:pPr eaLnBrk="1" hangingPunct="1">
              <a:lnSpc>
                <a:spcPct val="90000"/>
              </a:lnSpc>
              <a:defRPr/>
            </a:pPr>
            <a:r>
              <a:rPr lang="tr-TR" sz="2400" dirty="0" smtClean="0"/>
              <a:t>Kriz tepkileri herkes tarafından yaşandığı için kişilerin birbirlerine yardım etme gücü azalır.</a:t>
            </a:r>
          </a:p>
          <a:p>
            <a:pPr eaLnBrk="1" hangingPunct="1">
              <a:lnSpc>
                <a:spcPct val="90000"/>
              </a:lnSpc>
              <a:defRPr/>
            </a:pPr>
            <a:r>
              <a:rPr lang="tr-TR" sz="2400" dirty="0" smtClean="0"/>
              <a:t>Acil yardım çalışmalarına girmek gerekir.</a:t>
            </a:r>
          </a:p>
          <a:p>
            <a:pPr eaLnBrk="1" hangingPunct="1">
              <a:lnSpc>
                <a:spcPct val="90000"/>
              </a:lnSpc>
              <a:defRPr/>
            </a:pPr>
            <a:r>
              <a:rPr lang="tr-TR" sz="2400" dirty="0" smtClean="0"/>
              <a:t>Okula dışarıdan gelen veli, MEB müfettişleri, basın, güvenlik görevlileri kişilerin istekleri baskılar oluşturur.</a:t>
            </a:r>
          </a:p>
          <a:p>
            <a:pPr eaLnBrk="1" hangingPunct="1">
              <a:lnSpc>
                <a:spcPct val="90000"/>
              </a:lnSpc>
              <a:defRPr/>
            </a:pPr>
            <a:r>
              <a:rPr lang="tr-TR" sz="2400" dirty="0" smtClean="0"/>
              <a:t>Can kaybı durumlarında kişilerin yokluğuna alışmak zorunda kalırız.</a:t>
            </a:r>
          </a:p>
          <a:p>
            <a:pPr eaLnBrk="1" hangingPunct="1">
              <a:lnSpc>
                <a:spcPct val="90000"/>
              </a:lnSpc>
              <a:defRPr/>
            </a:pPr>
            <a:r>
              <a:rPr lang="tr-TR" sz="2400" dirty="0" smtClean="0"/>
              <a:t>Okulda hem kendimize hem de rolümüzün getirdiği sorumlulukla öğrenci ve velilere destek olmak zorunda kalırız.</a:t>
            </a:r>
          </a:p>
          <a:p>
            <a:pPr eaLnBrk="1" hangingPunct="1">
              <a:lnSpc>
                <a:spcPct val="90000"/>
              </a:lnSpc>
              <a:defRPr/>
            </a:pPr>
            <a:r>
              <a:rPr lang="tr-TR" sz="2400" dirty="0" smtClean="0"/>
              <a:t>Krizin durumuna göre yeni olayların yaşanmaması için dikkatli olmak ve önlemler almak zorunda kalırız.</a:t>
            </a:r>
          </a:p>
          <a:p>
            <a:pPr eaLnBrk="1" hangingPunct="1">
              <a:lnSpc>
                <a:spcPct val="90000"/>
              </a:lnSpc>
              <a:defRPr/>
            </a:pPr>
            <a:r>
              <a:rPr lang="tr-TR" sz="2400" dirty="0" smtClean="0"/>
              <a:t>Yeni sorumluluklar ve görevler üstlenmek gereği doğabilir.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tr-TR" sz="4000" smtClean="0">
                <a:solidFill>
                  <a:schemeClr val="hlink"/>
                </a:solidFill>
              </a:rPr>
              <a:t>KRİZ MÜDAHALE DÜZEYLERİ</a:t>
            </a:r>
          </a:p>
        </p:txBody>
      </p:sp>
      <p:sp>
        <p:nvSpPr>
          <p:cNvPr id="18435" name="Rectangle 3"/>
          <p:cNvSpPr>
            <a:spLocks noGrp="1" noChangeArrowheads="1"/>
          </p:cNvSpPr>
          <p:nvPr>
            <p:ph sz="quarter" idx="1"/>
          </p:nvPr>
        </p:nvSpPr>
        <p:spPr/>
        <p:txBody>
          <a:bodyPr/>
          <a:lstStyle/>
          <a:p>
            <a:pPr eaLnBrk="1" hangingPunct="1">
              <a:defRPr/>
            </a:pPr>
            <a:r>
              <a:rPr lang="tr-TR" smtClean="0"/>
              <a:t>TEMEL MÜDAHALE- Bir krizin oluşmasını engelleyen etkinlikler</a:t>
            </a:r>
          </a:p>
          <a:p>
            <a:pPr eaLnBrk="1" hangingPunct="1">
              <a:defRPr/>
            </a:pPr>
            <a:r>
              <a:rPr lang="tr-TR" smtClean="0"/>
              <a:t>İKİNCİ DERECEDE MÜDAHALE- Bir kriz vuku bulduktan sonra etkilerini en aza indirmek için yapılan etkinlikler</a:t>
            </a:r>
          </a:p>
          <a:p>
            <a:pPr eaLnBrk="1" hangingPunct="1">
              <a:defRPr/>
            </a:pPr>
            <a:r>
              <a:rPr lang="tr-TR" smtClean="0"/>
              <a:t>ÜÇÜNCÜ DERECEDE MÜDAHALE- Kriz sonrası uzun süreli (krizi takip eden haftalarda ,aylarda, yıllarda) yapılan etkinlikler</a:t>
            </a:r>
          </a:p>
          <a:p>
            <a:pPr eaLnBrk="1" hangingPunct="1">
              <a:defRPr/>
            </a:pP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0" y="274638"/>
            <a:ext cx="9144000" cy="1143000"/>
          </a:xfrm>
        </p:spPr>
        <p:txBody>
          <a:bodyPr>
            <a:normAutofit fontScale="90000"/>
          </a:bodyPr>
          <a:lstStyle/>
          <a:p>
            <a:pPr eaLnBrk="1" hangingPunct="1">
              <a:defRPr/>
            </a:pPr>
            <a:r>
              <a:rPr lang="tr-TR" sz="4000" smtClean="0">
                <a:solidFill>
                  <a:schemeClr val="hlink"/>
                </a:solidFill>
              </a:rPr>
              <a:t>TEMEL MÜDAHALE</a:t>
            </a:r>
            <a:br>
              <a:rPr lang="tr-TR" sz="4000" smtClean="0">
                <a:solidFill>
                  <a:schemeClr val="hlink"/>
                </a:solidFill>
              </a:rPr>
            </a:br>
            <a:r>
              <a:rPr lang="tr-TR" sz="4000" smtClean="0">
                <a:solidFill>
                  <a:schemeClr val="hlink"/>
                </a:solidFill>
              </a:rPr>
              <a:t> </a:t>
            </a:r>
            <a:r>
              <a:rPr lang="tr-TR" sz="3200" smtClean="0">
                <a:solidFill>
                  <a:schemeClr val="hlink"/>
                </a:solidFill>
              </a:rPr>
              <a:t>OKULDA KRİZ ÖNLEME STRATEJİLERİ</a:t>
            </a:r>
          </a:p>
        </p:txBody>
      </p:sp>
      <p:sp>
        <p:nvSpPr>
          <p:cNvPr id="20483" name="Rectangle 3"/>
          <p:cNvSpPr>
            <a:spLocks noGrp="1" noChangeArrowheads="1"/>
          </p:cNvSpPr>
          <p:nvPr>
            <p:ph sz="quarter" idx="1"/>
          </p:nvPr>
        </p:nvSpPr>
        <p:spPr>
          <a:xfrm>
            <a:off x="457200" y="1600200"/>
            <a:ext cx="8229600" cy="4997450"/>
          </a:xfrm>
        </p:spPr>
        <p:txBody>
          <a:bodyPr>
            <a:normAutofit/>
          </a:bodyPr>
          <a:lstStyle/>
          <a:p>
            <a:pPr eaLnBrk="1" hangingPunct="1">
              <a:defRPr/>
            </a:pPr>
            <a:r>
              <a:rPr lang="tr-TR" sz="2800" b="1" dirty="0" smtClean="0"/>
              <a:t>Bütün okul personeli ruh sağlığının güçlendirin, krizler konusunda eğitimler verin.</a:t>
            </a:r>
          </a:p>
          <a:p>
            <a:pPr eaLnBrk="1" hangingPunct="1">
              <a:defRPr/>
            </a:pPr>
            <a:r>
              <a:rPr lang="tr-TR" sz="2800" b="1" dirty="0" smtClean="0"/>
              <a:t>Öğrencilerin kendilerine saygılarını güçlendirin.</a:t>
            </a:r>
          </a:p>
          <a:p>
            <a:pPr eaLnBrk="1" hangingPunct="1">
              <a:defRPr/>
            </a:pPr>
            <a:r>
              <a:rPr lang="tr-TR" sz="2800" b="1" dirty="0" smtClean="0"/>
              <a:t>Etkin duygusal ifade yollarını teşvik edin.</a:t>
            </a:r>
          </a:p>
          <a:p>
            <a:pPr eaLnBrk="1" hangingPunct="1">
              <a:defRPr/>
            </a:pPr>
            <a:r>
              <a:rPr lang="tr-TR" sz="2800" b="1" dirty="0" smtClean="0"/>
              <a:t>Okulda zorbaca davranışları ve şiddeti engelleyin.</a:t>
            </a:r>
          </a:p>
          <a:p>
            <a:pPr eaLnBrk="1" hangingPunct="1">
              <a:defRPr/>
            </a:pPr>
            <a:r>
              <a:rPr lang="tr-TR" sz="2800" b="1" dirty="0" smtClean="0"/>
              <a:t>Ruh Sağlığı kaynakları hakkında bilgi sağlayın.</a:t>
            </a:r>
          </a:p>
          <a:p>
            <a:pPr eaLnBrk="1" hangingPunct="1">
              <a:defRPr/>
            </a:pPr>
            <a:r>
              <a:rPr lang="tr-TR" sz="2800" b="1" dirty="0" smtClean="0"/>
              <a:t>Bir intihar vuku bulursa ne yapılacağı konusunda bir plan oluşturun. </a:t>
            </a:r>
          </a:p>
          <a:p>
            <a:pPr eaLnBrk="1" hangingPunct="1">
              <a:defRPr/>
            </a:pPr>
            <a:r>
              <a:rPr lang="tr-TR" sz="2800" b="1" dirty="0" smtClean="0"/>
              <a:t>Kriz Planı hazırlayın. Okul Travma ve krize müdahale  Ekibi  oluşturun.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normAutofit fontScale="90000"/>
          </a:bodyPr>
          <a:lstStyle/>
          <a:p>
            <a:pPr>
              <a:defRPr/>
            </a:pPr>
            <a:r>
              <a:rPr lang="tr-TR" b="1" dirty="0" smtClean="0">
                <a:solidFill>
                  <a:srgbClr val="FF0000"/>
                </a:solidFill>
              </a:rPr>
              <a:t>OKUL TRAVMA VE KRİZE  MÜDAHALE  </a:t>
            </a:r>
            <a:r>
              <a:rPr lang="tr-TR" sz="4000" b="1" dirty="0" smtClean="0">
                <a:solidFill>
                  <a:srgbClr val="FF0000"/>
                </a:solidFill>
              </a:rPr>
              <a:t> EKİBİ’NDE  KİMLER  OLMALIDIR?</a:t>
            </a:r>
          </a:p>
        </p:txBody>
      </p:sp>
      <p:sp>
        <p:nvSpPr>
          <p:cNvPr id="24579" name="Rectangle 3"/>
          <p:cNvSpPr>
            <a:spLocks noGrp="1" noChangeArrowheads="1"/>
          </p:cNvSpPr>
          <p:nvPr>
            <p:ph sz="quarter" idx="1"/>
          </p:nvPr>
        </p:nvSpPr>
        <p:spPr>
          <a:xfrm>
            <a:off x="457200" y="1600200"/>
            <a:ext cx="8229600" cy="5068888"/>
          </a:xfrm>
        </p:spPr>
        <p:txBody>
          <a:bodyPr>
            <a:normAutofit lnSpcReduction="10000"/>
          </a:bodyPr>
          <a:lstStyle/>
          <a:p>
            <a:pPr>
              <a:lnSpc>
                <a:spcPct val="150000"/>
              </a:lnSpc>
              <a:buNone/>
            </a:pPr>
            <a:r>
              <a:rPr lang="tr-TR" sz="2800" dirty="0" smtClean="0"/>
              <a:t>    1-  Okul Müdürü,</a:t>
            </a:r>
          </a:p>
          <a:p>
            <a:pPr>
              <a:lnSpc>
                <a:spcPct val="150000"/>
              </a:lnSpc>
              <a:buNone/>
            </a:pPr>
            <a:r>
              <a:rPr lang="tr-TR" sz="2800" dirty="0" smtClean="0"/>
              <a:t>    2-  Bir Müdür Yardımcısı, </a:t>
            </a:r>
            <a:br>
              <a:rPr lang="tr-TR" sz="2800" dirty="0" smtClean="0"/>
            </a:br>
            <a:r>
              <a:rPr lang="tr-TR" sz="2800" dirty="0" smtClean="0"/>
              <a:t>3-  Okul Rehber Öğretmeni,</a:t>
            </a:r>
            <a:br>
              <a:rPr lang="tr-TR" sz="2800" dirty="0" smtClean="0"/>
            </a:br>
            <a:r>
              <a:rPr lang="tr-TR" sz="2800" dirty="0" smtClean="0"/>
              <a:t>4-  Her sınıf seviyesinden en az bir öğretmen,</a:t>
            </a:r>
            <a:br>
              <a:rPr lang="tr-TR" sz="2800" dirty="0" smtClean="0"/>
            </a:br>
            <a:r>
              <a:rPr lang="tr-TR" sz="2800" dirty="0" smtClean="0"/>
              <a:t>5-  Okul Aile Birliğinden bir temsilci,</a:t>
            </a:r>
          </a:p>
          <a:p>
            <a:pPr>
              <a:lnSpc>
                <a:spcPct val="150000"/>
              </a:lnSpc>
              <a:buNone/>
            </a:pPr>
            <a:r>
              <a:rPr lang="tr-TR" sz="2800" dirty="0" smtClean="0"/>
              <a:t>    6-  Hizmetli.</a:t>
            </a:r>
          </a:p>
          <a:p>
            <a:pPr eaLnBrk="1" hangingPunct="1">
              <a:lnSpc>
                <a:spcPct val="90000"/>
              </a:lnSpc>
              <a:buFont typeface="Wingdings" pitchFamily="2" charset="2"/>
              <a:buNone/>
              <a:defRPr/>
            </a:pPr>
            <a:endParaRPr lang="tr-TR" sz="2800" b="1" dirty="0" smtClean="0"/>
          </a:p>
          <a:p>
            <a:pPr algn="ctr" eaLnBrk="1" hangingPunct="1">
              <a:lnSpc>
                <a:spcPct val="90000"/>
              </a:lnSpc>
              <a:buFont typeface="Wingdings" pitchFamily="2" charset="2"/>
              <a:buNone/>
              <a:defRPr/>
            </a:pPr>
            <a:r>
              <a:rPr lang="tr-TR" sz="2800" b="1" dirty="0" smtClean="0">
                <a:solidFill>
                  <a:srgbClr val="0070C0"/>
                </a:solidFill>
                <a:latin typeface="Bradley Hand ITC" pitchFamily="66" charset="0"/>
              </a:rPr>
              <a:t>Kriz müdahale ekipleri, okullar için vazgeçilmez bir gerekliliktir.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68313" y="0"/>
            <a:ext cx="8229600" cy="1143000"/>
          </a:xfrm>
        </p:spPr>
        <p:txBody>
          <a:bodyPr/>
          <a:lstStyle/>
          <a:p>
            <a:pPr eaLnBrk="1" hangingPunct="1">
              <a:defRPr/>
            </a:pPr>
            <a:r>
              <a:rPr lang="tr-TR" sz="2400" dirty="0" smtClean="0">
                <a:solidFill>
                  <a:srgbClr val="FF0000"/>
                </a:solidFill>
              </a:rPr>
              <a:t>BİR KRİZ OLDUĞU ANDA YAPILACAKLAR</a:t>
            </a:r>
            <a:br>
              <a:rPr lang="tr-TR" sz="2400" dirty="0" smtClean="0">
                <a:solidFill>
                  <a:srgbClr val="FF0000"/>
                </a:solidFill>
              </a:rPr>
            </a:br>
            <a:r>
              <a:rPr lang="tr-TR" sz="4000" dirty="0" smtClean="0">
                <a:solidFill>
                  <a:srgbClr val="FF0000"/>
                </a:solidFill>
              </a:rPr>
              <a:t> </a:t>
            </a:r>
            <a:r>
              <a:rPr lang="tr-TR" sz="3600" dirty="0" smtClean="0">
                <a:solidFill>
                  <a:srgbClr val="FF0000"/>
                </a:solidFill>
              </a:rPr>
              <a:t>ACİL EYLEM PLANI</a:t>
            </a:r>
          </a:p>
        </p:txBody>
      </p:sp>
      <p:sp>
        <p:nvSpPr>
          <p:cNvPr id="28675" name="Rectangle 3"/>
          <p:cNvSpPr>
            <a:spLocks noGrp="1" noChangeArrowheads="1"/>
          </p:cNvSpPr>
          <p:nvPr>
            <p:ph sz="quarter" idx="1"/>
          </p:nvPr>
        </p:nvSpPr>
        <p:spPr>
          <a:xfrm>
            <a:off x="457200" y="1052513"/>
            <a:ext cx="8686800" cy="6094412"/>
          </a:xfrm>
        </p:spPr>
        <p:txBody>
          <a:bodyPr>
            <a:normAutofit/>
          </a:bodyPr>
          <a:lstStyle/>
          <a:p>
            <a:pPr marL="609600" indent="-609600"/>
            <a:r>
              <a:rPr lang="tr-TR" sz="3600" b="1" dirty="0" smtClean="0"/>
              <a:t>Kriz yönetim ekibini aktif hale getirin.</a:t>
            </a:r>
            <a:endParaRPr lang="tr-TR" sz="3600" b="1" dirty="0" smtClean="0">
              <a:effectLst/>
            </a:endParaRPr>
          </a:p>
          <a:p>
            <a:pPr marL="609600" indent="-609600" eaLnBrk="1" hangingPunct="1"/>
            <a:r>
              <a:rPr lang="tr-TR" sz="3600" b="1" dirty="0" smtClean="0">
                <a:effectLst/>
              </a:rPr>
              <a:t>Okulu ve olay mahallini güvenli bir hale getirecek adımlar atın.</a:t>
            </a:r>
          </a:p>
          <a:p>
            <a:pPr marL="609600" lvl="0" indent="-609600"/>
            <a:r>
              <a:rPr lang="tr-TR" sz="3600" b="1" dirty="0" smtClean="0"/>
              <a:t>Telefon ve iletişim zinciri harekete geçirilerek okul sistemi içerisindeki herkesin haberdar edilmesini sağlayın</a:t>
            </a:r>
            <a:endParaRPr lang="tr-TR" sz="3600" b="1" dirty="0" smtClean="0">
              <a:effectLst/>
            </a:endParaRPr>
          </a:p>
          <a:p>
            <a:pPr marL="609600" indent="-609600" eaLnBrk="1" hangingPunct="1">
              <a:buFont typeface="Wingdings" pitchFamily="2" charset="2"/>
              <a:buNone/>
            </a:pPr>
            <a:endParaRPr lang="tr-TR" b="1" dirty="0" smtClean="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solidFill>
                  <a:srgbClr val="FF0000"/>
                </a:solidFill>
              </a:rPr>
              <a:t>BİR KRİZ OLDUĞU ANDA YAPILACAKLAR</a:t>
            </a:r>
            <a:br>
              <a:rPr lang="tr-TR" sz="2800" dirty="0" smtClean="0">
                <a:solidFill>
                  <a:srgbClr val="FF0000"/>
                </a:solidFill>
              </a:rPr>
            </a:br>
            <a:r>
              <a:rPr lang="tr-TR" sz="4400" dirty="0" smtClean="0">
                <a:solidFill>
                  <a:srgbClr val="FF0000"/>
                </a:solidFill>
              </a:rPr>
              <a:t> ACİL EYLEM PLANI</a:t>
            </a:r>
            <a:endParaRPr lang="tr-TR" sz="2800" dirty="0">
              <a:solidFill>
                <a:srgbClr val="FF0000"/>
              </a:solidFill>
            </a:endParaRPr>
          </a:p>
        </p:txBody>
      </p:sp>
      <p:sp>
        <p:nvSpPr>
          <p:cNvPr id="3" name="2 İçerik Yer Tutucusu"/>
          <p:cNvSpPr>
            <a:spLocks noGrp="1"/>
          </p:cNvSpPr>
          <p:nvPr>
            <p:ph sz="quarter" idx="1"/>
          </p:nvPr>
        </p:nvSpPr>
        <p:spPr>
          <a:xfrm>
            <a:off x="914400" y="1268760"/>
            <a:ext cx="7772400" cy="5256584"/>
          </a:xfrm>
        </p:spPr>
        <p:txBody>
          <a:bodyPr>
            <a:normAutofit fontScale="92500" lnSpcReduction="20000"/>
          </a:bodyPr>
          <a:lstStyle/>
          <a:p>
            <a:pPr marL="609600" lvl="0" indent="-609600"/>
            <a:r>
              <a:rPr lang="tr-TR" sz="3200" b="1" dirty="0" smtClean="0"/>
              <a:t>İlgili kurumları krizden haberdar edin (Sağlık Kuruluşları, Milli Eğitim, Emniyet, RAM vb.)</a:t>
            </a:r>
          </a:p>
          <a:p>
            <a:pPr marL="609600" indent="-609600"/>
            <a:r>
              <a:rPr lang="tr-TR" sz="3200" b="1" dirty="0" smtClean="0"/>
              <a:t>Olayla ilgili bilgi toplayın.</a:t>
            </a:r>
          </a:p>
          <a:p>
            <a:pPr marL="609600" indent="-609600"/>
            <a:r>
              <a:rPr lang="tr-TR" sz="3200" b="1" dirty="0" smtClean="0"/>
              <a:t>Öğrencilere, ailelere, çalışanlara yönlendirme ve bilgilendirmede kılavuzluk yapın,</a:t>
            </a:r>
          </a:p>
          <a:p>
            <a:pPr marL="609600" indent="-609600"/>
            <a:r>
              <a:rPr lang="tr-TR" sz="3200" b="1" dirty="0" smtClean="0"/>
              <a:t>Rehberlik Araştırma Merkezi’ni (RAM) arayıp yardım isteyin.</a:t>
            </a:r>
          </a:p>
          <a:p>
            <a:pPr marL="609600" indent="-609600"/>
            <a:r>
              <a:rPr lang="tr-TR" sz="3200" b="1" dirty="0" smtClean="0"/>
              <a:t>İki dalganın gelişine hazır olun</a:t>
            </a:r>
          </a:p>
          <a:p>
            <a:pPr marL="609600" indent="-609600">
              <a:buNone/>
            </a:pPr>
            <a:r>
              <a:rPr lang="tr-TR" sz="3200" b="1" dirty="0" smtClean="0"/>
              <a:t>	1. Ana babalar</a:t>
            </a:r>
          </a:p>
          <a:p>
            <a:pPr marL="609600" indent="-609600">
              <a:buNone/>
            </a:pPr>
            <a:r>
              <a:rPr lang="tr-TR" sz="3200" b="1" dirty="0" smtClean="0"/>
              <a:t>	2. Medya</a:t>
            </a:r>
            <a:endParaRPr lang="tr-TR" sz="2400" b="1" dirty="0" smtClean="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323850" y="476250"/>
            <a:ext cx="8820150" cy="1143000"/>
          </a:xfrm>
        </p:spPr>
        <p:txBody>
          <a:bodyPr>
            <a:normAutofit fontScale="90000"/>
          </a:bodyPr>
          <a:lstStyle/>
          <a:p>
            <a:pPr eaLnBrk="1" hangingPunct="1">
              <a:defRPr/>
            </a:pPr>
            <a:r>
              <a:rPr lang="tr-TR" sz="2400" smtClean="0">
                <a:solidFill>
                  <a:schemeClr val="hlink"/>
                </a:solidFill>
              </a:rPr>
              <a:t>KRİZ SIRASINDA OKUL PERSONELİNİN ROLLERİ</a:t>
            </a:r>
            <a:r>
              <a:rPr lang="tr-TR" sz="3200" smtClean="0"/>
              <a:t> </a:t>
            </a:r>
            <a:br>
              <a:rPr lang="tr-TR" sz="3200" smtClean="0"/>
            </a:br>
            <a:r>
              <a:rPr lang="tr-TR" sz="4000" smtClean="0"/>
              <a:t>Okul Müdürünün Rolü</a:t>
            </a:r>
          </a:p>
        </p:txBody>
      </p:sp>
      <p:sp>
        <p:nvSpPr>
          <p:cNvPr id="51203" name="Rectangle 3"/>
          <p:cNvSpPr>
            <a:spLocks noGrp="1" noChangeArrowheads="1"/>
          </p:cNvSpPr>
          <p:nvPr>
            <p:ph sz="quarter" idx="1"/>
          </p:nvPr>
        </p:nvSpPr>
        <p:spPr>
          <a:xfrm>
            <a:off x="468313" y="1844675"/>
            <a:ext cx="8229600" cy="4525963"/>
          </a:xfrm>
        </p:spPr>
        <p:txBody>
          <a:bodyPr>
            <a:normAutofit fontScale="92500" lnSpcReduction="10000"/>
          </a:bodyPr>
          <a:lstStyle/>
          <a:p>
            <a:pPr eaLnBrk="1" hangingPunct="1">
              <a:defRPr/>
            </a:pPr>
            <a:r>
              <a:rPr lang="tr-TR" sz="2800" dirty="0" smtClean="0"/>
              <a:t>Müdahale çalışmalarını yönetme</a:t>
            </a:r>
          </a:p>
          <a:p>
            <a:pPr eaLnBrk="1" hangingPunct="1">
              <a:defRPr/>
            </a:pPr>
            <a:r>
              <a:rPr lang="tr-TR" sz="2800" dirty="0" smtClean="0"/>
              <a:t>Görünür, ulaşılabilir, destekleyici ve görev verici olma</a:t>
            </a:r>
          </a:p>
          <a:p>
            <a:pPr>
              <a:defRPr/>
            </a:pPr>
            <a:r>
              <a:rPr lang="tr-TR" sz="2800" dirty="0" smtClean="0"/>
              <a:t>Okul çalışanları ve öğretmenlere yönelik bilgilendirme toplantısı yapma. </a:t>
            </a:r>
          </a:p>
          <a:p>
            <a:pPr eaLnBrk="1" hangingPunct="1">
              <a:defRPr/>
            </a:pPr>
            <a:r>
              <a:rPr lang="tr-TR" sz="2800" dirty="0" smtClean="0"/>
              <a:t>Öğretmenleri derslerin ve sınavların ne kadarının daha ileri bir tarihe bırakılabileceği konusunda yönlendirme</a:t>
            </a:r>
          </a:p>
          <a:p>
            <a:pPr eaLnBrk="1" hangingPunct="1">
              <a:defRPr/>
            </a:pPr>
            <a:r>
              <a:rPr lang="tr-TR" sz="2800" dirty="0" smtClean="0"/>
              <a:t>Merkez eğitim birimleri ve etkilenen diğer okullarla bağlantı kurma</a:t>
            </a:r>
          </a:p>
          <a:p>
            <a:pPr eaLnBrk="1" hangingPunct="1">
              <a:defRPr/>
            </a:pPr>
            <a:r>
              <a:rPr lang="tr-TR" sz="2800" dirty="0" smtClean="0"/>
              <a:t>Olayı veli ve öğrencilere duyurma, cenaze töreni ile ilgili bilgi verme </a:t>
            </a:r>
          </a:p>
          <a:p>
            <a:pPr eaLnBrk="1" hangingPunct="1">
              <a:defRPr/>
            </a:pPr>
            <a:r>
              <a:rPr lang="tr-TR" sz="2800" dirty="0" smtClean="0"/>
              <a:t>Anma töreninin uygun bir şekilde yapılmasını sağlama.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468313" y="0"/>
            <a:ext cx="8229600" cy="1143000"/>
          </a:xfrm>
        </p:spPr>
        <p:txBody>
          <a:bodyPr/>
          <a:lstStyle/>
          <a:p>
            <a:pPr eaLnBrk="1" hangingPunct="1">
              <a:defRPr/>
            </a:pPr>
            <a:r>
              <a:rPr lang="tr-TR" sz="4000" smtClean="0"/>
              <a:t>REHBER ÖĞRETMENİN ROLÜ</a:t>
            </a:r>
          </a:p>
        </p:txBody>
      </p:sp>
      <p:sp>
        <p:nvSpPr>
          <p:cNvPr id="53251" name="Rectangle 3"/>
          <p:cNvSpPr>
            <a:spLocks noGrp="1" noChangeArrowheads="1"/>
          </p:cNvSpPr>
          <p:nvPr>
            <p:ph sz="quarter" idx="1"/>
          </p:nvPr>
        </p:nvSpPr>
        <p:spPr>
          <a:xfrm>
            <a:off x="468313" y="1268413"/>
            <a:ext cx="8229600" cy="4525962"/>
          </a:xfrm>
        </p:spPr>
        <p:txBody>
          <a:bodyPr>
            <a:normAutofit lnSpcReduction="10000"/>
          </a:bodyPr>
          <a:lstStyle/>
          <a:p>
            <a:pPr eaLnBrk="1" hangingPunct="1">
              <a:lnSpc>
                <a:spcPct val="80000"/>
              </a:lnSpc>
              <a:defRPr/>
            </a:pPr>
            <a:r>
              <a:rPr lang="tr-TR" sz="2800" smtClean="0"/>
              <a:t>Görünür ve ulaşılabilir olma</a:t>
            </a:r>
          </a:p>
          <a:p>
            <a:pPr eaLnBrk="1" hangingPunct="1">
              <a:lnSpc>
                <a:spcPct val="80000"/>
              </a:lnSpc>
              <a:defRPr/>
            </a:pPr>
            <a:r>
              <a:rPr lang="tr-TR" sz="2800" smtClean="0"/>
              <a:t>Diğer etkinlikleri iptal etme</a:t>
            </a:r>
          </a:p>
          <a:p>
            <a:pPr eaLnBrk="1" hangingPunct="1">
              <a:lnSpc>
                <a:spcPct val="80000"/>
              </a:lnSpc>
              <a:defRPr/>
            </a:pPr>
            <a:r>
              <a:rPr lang="tr-TR" sz="2800" smtClean="0"/>
              <a:t>Rehberlik ve sekretarya etkinliklerinde yardımcı olabilecek kişileri belirleme</a:t>
            </a:r>
          </a:p>
          <a:p>
            <a:pPr eaLnBrk="1" hangingPunct="1">
              <a:lnSpc>
                <a:spcPct val="80000"/>
              </a:lnSpc>
              <a:defRPr/>
            </a:pPr>
            <a:r>
              <a:rPr lang="tr-TR" sz="2800" smtClean="0"/>
              <a:t>Bireysel ve grupla danışmanlık yapma</a:t>
            </a:r>
          </a:p>
          <a:p>
            <a:pPr eaLnBrk="1" hangingPunct="1">
              <a:lnSpc>
                <a:spcPct val="80000"/>
              </a:lnSpc>
              <a:defRPr/>
            </a:pPr>
            <a:r>
              <a:rPr lang="tr-TR" sz="2800" smtClean="0"/>
              <a:t>Etkilenen diğer okullarla bağlantı kurma</a:t>
            </a:r>
          </a:p>
          <a:p>
            <a:pPr eaLnBrk="1" hangingPunct="1">
              <a:lnSpc>
                <a:spcPct val="80000"/>
              </a:lnSpc>
              <a:defRPr/>
            </a:pPr>
            <a:r>
              <a:rPr lang="tr-TR" sz="2800" smtClean="0"/>
              <a:t>Etkilenen çocukların ana babalarıyla bağlantı kurma</a:t>
            </a:r>
          </a:p>
          <a:p>
            <a:pPr eaLnBrk="1" hangingPunct="1">
              <a:lnSpc>
                <a:spcPct val="80000"/>
              </a:lnSpc>
              <a:defRPr/>
            </a:pPr>
            <a:r>
              <a:rPr lang="tr-TR" sz="2800" smtClean="0"/>
              <a:t>Krizden en çok etkilenen kişilerin sınıflarını belirleme ve sınıflarını ziyaret etme</a:t>
            </a:r>
          </a:p>
          <a:p>
            <a:pPr eaLnBrk="1" hangingPunct="1">
              <a:lnSpc>
                <a:spcPct val="80000"/>
              </a:lnSpc>
              <a:defRPr/>
            </a:pPr>
            <a:r>
              <a:rPr lang="tr-TR" sz="2800" smtClean="0"/>
              <a:t>Öğretmenlere destek verme</a:t>
            </a:r>
          </a:p>
          <a:p>
            <a:pPr eaLnBrk="1" hangingPunct="1">
              <a:lnSpc>
                <a:spcPct val="80000"/>
              </a:lnSpc>
              <a:defRPr/>
            </a:pPr>
            <a:r>
              <a:rPr lang="tr-TR" sz="2800" smtClean="0"/>
              <a:t>Etkilenen öğrencilerle ilgili kayıt tutma ve izleme çalışmaları yapma</a:t>
            </a:r>
          </a:p>
          <a:p>
            <a:pPr eaLnBrk="1" hangingPunct="1">
              <a:lnSpc>
                <a:spcPct val="80000"/>
              </a:lnSpc>
              <a:defRPr/>
            </a:pPr>
            <a:endParaRPr lang="tr-TR" sz="2800" smtClean="0"/>
          </a:p>
          <a:p>
            <a:pPr eaLnBrk="1" hangingPunct="1">
              <a:lnSpc>
                <a:spcPct val="80000"/>
              </a:lnSpc>
              <a:defRPr/>
            </a:pPr>
            <a:endParaRPr lang="tr-TR"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468313" y="0"/>
            <a:ext cx="8229600" cy="1143000"/>
          </a:xfrm>
        </p:spPr>
        <p:txBody>
          <a:bodyPr/>
          <a:lstStyle/>
          <a:p>
            <a:pPr eaLnBrk="1" hangingPunct="1">
              <a:defRPr/>
            </a:pPr>
            <a:r>
              <a:rPr lang="tr-TR" sz="4000" smtClean="0"/>
              <a:t>ÖĞRETMENİN ROLÜ</a:t>
            </a:r>
          </a:p>
        </p:txBody>
      </p:sp>
      <p:sp>
        <p:nvSpPr>
          <p:cNvPr id="55299" name="Rectangle 3"/>
          <p:cNvSpPr>
            <a:spLocks noGrp="1" noChangeArrowheads="1"/>
          </p:cNvSpPr>
          <p:nvPr>
            <p:ph sz="quarter" idx="1"/>
          </p:nvPr>
        </p:nvSpPr>
        <p:spPr>
          <a:xfrm>
            <a:off x="468313" y="1125538"/>
            <a:ext cx="8424862" cy="5543550"/>
          </a:xfrm>
        </p:spPr>
        <p:txBody>
          <a:bodyPr/>
          <a:lstStyle/>
          <a:p>
            <a:pPr eaLnBrk="1" hangingPunct="1">
              <a:lnSpc>
                <a:spcPct val="90000"/>
              </a:lnSpc>
              <a:defRPr/>
            </a:pPr>
            <a:r>
              <a:rPr lang="tr-TR" sz="2400" smtClean="0"/>
              <a:t>Öğrencilere doğru bilgi verme</a:t>
            </a:r>
          </a:p>
          <a:p>
            <a:pPr eaLnBrk="1" hangingPunct="1">
              <a:lnSpc>
                <a:spcPct val="90000"/>
              </a:lnSpc>
              <a:defRPr/>
            </a:pPr>
            <a:r>
              <a:rPr lang="tr-TR" sz="2400" smtClean="0"/>
              <a:t>Öğrencilerle kayıpla baş etmelerine yardımcı olabilecek sohbetler yapma</a:t>
            </a:r>
          </a:p>
          <a:p>
            <a:pPr eaLnBrk="1" hangingPunct="1">
              <a:lnSpc>
                <a:spcPct val="90000"/>
              </a:lnSpc>
              <a:defRPr/>
            </a:pPr>
            <a:r>
              <a:rPr lang="tr-TR" sz="2400" smtClean="0"/>
              <a:t>Söylentileri yalanlama, önleme</a:t>
            </a:r>
          </a:p>
          <a:p>
            <a:pPr eaLnBrk="1" hangingPunct="1">
              <a:lnSpc>
                <a:spcPct val="90000"/>
              </a:lnSpc>
              <a:defRPr/>
            </a:pPr>
            <a:r>
              <a:rPr lang="tr-TR" sz="2400" smtClean="0"/>
              <a:t>Gereksiz detay vermeden soruları yanıtlama</a:t>
            </a:r>
          </a:p>
          <a:p>
            <a:pPr eaLnBrk="1" hangingPunct="1">
              <a:lnSpc>
                <a:spcPct val="90000"/>
              </a:lnSpc>
              <a:defRPr/>
            </a:pPr>
            <a:r>
              <a:rPr lang="tr-TR" sz="2400" smtClean="0"/>
              <a:t>Uygun tepki verme konusunda model olma</a:t>
            </a:r>
          </a:p>
          <a:p>
            <a:pPr eaLnBrk="1" hangingPunct="1">
              <a:lnSpc>
                <a:spcPct val="90000"/>
              </a:lnSpc>
              <a:defRPr/>
            </a:pPr>
            <a:r>
              <a:rPr lang="tr-TR" sz="2400" smtClean="0"/>
              <a:t>Her türlü duygunun ifade edilmesine izin verme</a:t>
            </a:r>
          </a:p>
          <a:p>
            <a:pPr eaLnBrk="1" hangingPunct="1">
              <a:lnSpc>
                <a:spcPct val="90000"/>
              </a:lnSpc>
              <a:defRPr/>
            </a:pPr>
            <a:r>
              <a:rPr lang="tr-TR" sz="2400" smtClean="0"/>
              <a:t>Psikolojik danışmaya gereksinim duyan öğrencileri belirleme</a:t>
            </a:r>
          </a:p>
          <a:p>
            <a:pPr eaLnBrk="1" hangingPunct="1">
              <a:lnSpc>
                <a:spcPct val="90000"/>
              </a:lnSpc>
              <a:defRPr/>
            </a:pPr>
            <a:r>
              <a:rPr lang="tr-TR" sz="2400" smtClean="0"/>
              <a:t>Travmanın etkilerini azaltabilecek sanat, resim, yazma ve müzik gibi etkinlikler yapma</a:t>
            </a:r>
          </a:p>
          <a:p>
            <a:pPr eaLnBrk="1" hangingPunct="1">
              <a:lnSpc>
                <a:spcPct val="90000"/>
              </a:lnSpc>
              <a:defRPr/>
            </a:pPr>
            <a:r>
              <a:rPr lang="tr-TR" sz="2400" smtClean="0"/>
              <a:t>Gerekirse ders müfredatını bir kenara bırakma</a:t>
            </a:r>
          </a:p>
          <a:p>
            <a:pPr eaLnBrk="1" hangingPunct="1">
              <a:lnSpc>
                <a:spcPct val="90000"/>
              </a:lnSpc>
              <a:defRPr/>
            </a:pPr>
            <a:r>
              <a:rPr lang="tr-TR" sz="2400" smtClean="0"/>
              <a:t>Cenaze töreni ile ilgili bilgi verme</a:t>
            </a:r>
          </a:p>
          <a:p>
            <a:pPr eaLnBrk="1" hangingPunct="1">
              <a:lnSpc>
                <a:spcPct val="90000"/>
              </a:lnSpc>
              <a:defRPr/>
            </a:pPr>
            <a:r>
              <a:rPr lang="tr-TR" sz="2400" smtClean="0"/>
              <a:t>Önleme ve güvenlik konularında “öğretilebilir an” fırsatından yararlanma</a:t>
            </a:r>
          </a:p>
          <a:p>
            <a:pPr eaLnBrk="1" hangingPunct="1">
              <a:lnSpc>
                <a:spcPct val="90000"/>
              </a:lnSpc>
              <a:defRPr/>
            </a:pPr>
            <a:endParaRPr lang="tr-TR" sz="2400" smtClean="0"/>
          </a:p>
          <a:p>
            <a:pPr eaLnBrk="1" hangingPunct="1">
              <a:lnSpc>
                <a:spcPct val="90000"/>
              </a:lnSpc>
              <a:defRPr/>
            </a:pPr>
            <a:endParaRPr lang="tr-TR" sz="2400" smtClean="0"/>
          </a:p>
          <a:p>
            <a:pPr eaLnBrk="1" hangingPunct="1">
              <a:lnSpc>
                <a:spcPct val="90000"/>
              </a:lnSpc>
              <a:defRPr/>
            </a:pPr>
            <a:endParaRPr lang="tr-TR" sz="1800" smtClean="0"/>
          </a:p>
          <a:p>
            <a:pPr eaLnBrk="1" hangingPunct="1">
              <a:lnSpc>
                <a:spcPct val="90000"/>
              </a:lnSpc>
              <a:defRPr/>
            </a:pPr>
            <a:endParaRPr lang="tr-TR"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İKİNCİ DERECEDE MÜDAHALE</a:t>
            </a:r>
            <a:endParaRPr lang="tr-TR" dirty="0"/>
          </a:p>
        </p:txBody>
      </p:sp>
      <p:sp>
        <p:nvSpPr>
          <p:cNvPr id="3" name="2 İçerik Yer Tutucusu"/>
          <p:cNvSpPr>
            <a:spLocks noGrp="1"/>
          </p:cNvSpPr>
          <p:nvPr>
            <p:ph sz="quarter" idx="1"/>
          </p:nvPr>
        </p:nvSpPr>
        <p:spPr/>
        <p:txBody>
          <a:bodyPr/>
          <a:lstStyle/>
          <a:p>
            <a:r>
              <a:rPr lang="tr-TR" dirty="0" smtClean="0"/>
              <a:t>Yaşanan travma ve oluşan kriz durumunun sistemin normal işleyişini bozması ile başlayan sürecin normalleştirilmesi ve etkilerinin  en aza indirilmesi için yapılan çalışmaları kapsar.</a:t>
            </a:r>
          </a:p>
          <a:p>
            <a:pPr>
              <a:buNone/>
            </a:pPr>
            <a:r>
              <a:rPr lang="tr-TR" dirty="0" smtClean="0"/>
              <a:t>  İLÇE TRAVMA VE KRİZE MÜDAHALE EKİBİ BU AMAÇLA OKULLARIMIZA DESTEK OLMAK AMACI İLE OLUŞTURULMUŞ BİR EKİPTİR.</a:t>
            </a:r>
          </a:p>
          <a:p>
            <a:pPr>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4" name="Oval 22"/>
          <p:cNvSpPr>
            <a:spLocks noChangeArrowheads="1"/>
          </p:cNvSpPr>
          <p:nvPr/>
        </p:nvSpPr>
        <p:spPr bwMode="auto">
          <a:xfrm>
            <a:off x="3491880" y="4941168"/>
            <a:ext cx="1152525" cy="115252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tr-TR">
              <a:solidFill>
                <a:srgbClr val="FF0000"/>
              </a:solidFill>
            </a:endParaRPr>
          </a:p>
        </p:txBody>
      </p:sp>
      <p:sp>
        <p:nvSpPr>
          <p:cNvPr id="8203" name="Rectangle 11"/>
          <p:cNvSpPr>
            <a:spLocks noChangeArrowheads="1"/>
          </p:cNvSpPr>
          <p:nvPr/>
        </p:nvSpPr>
        <p:spPr bwMode="auto">
          <a:xfrm flipV="1">
            <a:off x="827088" y="3355975"/>
            <a:ext cx="7561262" cy="720725"/>
          </a:xfrm>
          <a:prstGeom prst="rect">
            <a:avLst/>
          </a:prstGeom>
          <a:solidFill>
            <a:srgbClr val="99CCFF"/>
          </a:solidFill>
          <a:ln w="9525">
            <a:solidFill>
              <a:schemeClr val="tx1"/>
            </a:solidFill>
            <a:miter lim="800000"/>
            <a:headEnd/>
            <a:tailEnd/>
          </a:ln>
          <a:effectLst/>
        </p:spPr>
        <p:txBody>
          <a:bodyPr wrap="none" anchor="ctr"/>
          <a:lstStyle/>
          <a:p>
            <a:endParaRPr lang="tr-TR"/>
          </a:p>
        </p:txBody>
      </p:sp>
      <p:sp>
        <p:nvSpPr>
          <p:cNvPr id="8198" name="Rectangle 6"/>
          <p:cNvSpPr>
            <a:spLocks noGrp="1" noChangeArrowheads="1"/>
          </p:cNvSpPr>
          <p:nvPr>
            <p:ph type="title"/>
          </p:nvPr>
        </p:nvSpPr>
        <p:spPr>
          <a:xfrm>
            <a:off x="539552" y="2060848"/>
            <a:ext cx="8229600" cy="936625"/>
          </a:xfrm>
        </p:spPr>
        <p:txBody>
          <a:bodyPr>
            <a:normAutofit fontScale="90000"/>
          </a:bodyPr>
          <a:lstStyle/>
          <a:p>
            <a:r>
              <a:rPr lang="tr-TR" sz="1700" dirty="0" smtClean="0"/>
              <a:t>                             </a:t>
            </a:r>
            <a:r>
              <a:rPr lang="tr-TR" sz="1700" b="1" dirty="0" smtClean="0"/>
              <a:t>TRAFİK            BİR </a:t>
            </a:r>
            <a:r>
              <a:rPr lang="tr-TR" sz="1700" b="1" dirty="0"/>
              <a:t>YAKININ	 </a:t>
            </a:r>
            <a:r>
              <a:rPr lang="tr-TR" sz="1700" b="1" dirty="0" smtClean="0"/>
              <a:t>             TACİZ                 ŞİDDET</a:t>
            </a:r>
            <a:r>
              <a:rPr lang="tr-TR" sz="1700" b="1" dirty="0"/>
              <a:t>	    </a:t>
            </a:r>
            <a:r>
              <a:rPr lang="tr-TR" sz="1700" b="1" dirty="0" smtClean="0"/>
              <a:t>          </a:t>
            </a:r>
            <a:r>
              <a:rPr lang="tr-TR" sz="1700" b="1" dirty="0"/>
              <a:t>DOĞAL </a:t>
            </a:r>
            <a:br>
              <a:rPr lang="tr-TR" sz="1700" b="1" dirty="0"/>
            </a:br>
            <a:r>
              <a:rPr lang="tr-TR" sz="1700" b="1" dirty="0"/>
              <a:t>  </a:t>
            </a:r>
            <a:r>
              <a:rPr lang="tr-TR" sz="1700" b="1" dirty="0" smtClean="0"/>
              <a:t>                        KAZASI                    </a:t>
            </a:r>
            <a:r>
              <a:rPr lang="tr-TR" sz="1700" b="1" dirty="0"/>
              <a:t>KAYBI                                           </a:t>
            </a:r>
            <a:r>
              <a:rPr lang="tr-TR" sz="1700" b="1" dirty="0" smtClean="0"/>
              <a:t>                                    AFETLER</a:t>
            </a:r>
            <a:r>
              <a:rPr lang="tr-TR" sz="1700" b="1" dirty="0"/>
              <a:t/>
            </a:r>
            <a:br>
              <a:rPr lang="tr-TR" sz="1700" b="1" dirty="0"/>
            </a:br>
            <a:r>
              <a:rPr lang="tr-TR" sz="1700" dirty="0"/>
              <a:t>  	</a:t>
            </a:r>
          </a:p>
        </p:txBody>
      </p:sp>
      <p:sp>
        <p:nvSpPr>
          <p:cNvPr id="8199" name="AutoShape 7"/>
          <p:cNvSpPr>
            <a:spLocks noChangeArrowheads="1"/>
          </p:cNvSpPr>
          <p:nvPr/>
        </p:nvSpPr>
        <p:spPr bwMode="auto">
          <a:xfrm>
            <a:off x="2267744" y="2636912"/>
            <a:ext cx="360363" cy="576263"/>
          </a:xfrm>
          <a:prstGeom prst="downArrow">
            <a:avLst>
              <a:gd name="adj1" fmla="val 50000"/>
              <a:gd name="adj2" fmla="val 39978"/>
            </a:avLst>
          </a:prstGeom>
          <a:solidFill>
            <a:srgbClr val="99CCFF"/>
          </a:solidFill>
          <a:ln w="9525">
            <a:solidFill>
              <a:schemeClr val="tx1"/>
            </a:solidFill>
            <a:miter lim="800000"/>
            <a:headEnd/>
            <a:tailEnd/>
          </a:ln>
          <a:effectLst/>
        </p:spPr>
        <p:txBody>
          <a:bodyPr wrap="none" anchor="ctr"/>
          <a:lstStyle/>
          <a:p>
            <a:endParaRPr lang="tr-TR"/>
          </a:p>
        </p:txBody>
      </p:sp>
      <p:sp>
        <p:nvSpPr>
          <p:cNvPr id="8200" name="AutoShape 8"/>
          <p:cNvSpPr>
            <a:spLocks noChangeArrowheads="1"/>
          </p:cNvSpPr>
          <p:nvPr/>
        </p:nvSpPr>
        <p:spPr bwMode="auto">
          <a:xfrm>
            <a:off x="3923928" y="2708920"/>
            <a:ext cx="360363" cy="576263"/>
          </a:xfrm>
          <a:prstGeom prst="downArrow">
            <a:avLst>
              <a:gd name="adj1" fmla="val 50000"/>
              <a:gd name="adj2" fmla="val 39978"/>
            </a:avLst>
          </a:prstGeom>
          <a:solidFill>
            <a:srgbClr val="99CCFF"/>
          </a:solidFill>
          <a:ln w="9525">
            <a:solidFill>
              <a:schemeClr val="tx1"/>
            </a:solidFill>
            <a:miter lim="800000"/>
            <a:headEnd/>
            <a:tailEnd/>
          </a:ln>
          <a:effectLst/>
        </p:spPr>
        <p:txBody>
          <a:bodyPr wrap="none" anchor="ctr"/>
          <a:lstStyle/>
          <a:p>
            <a:endParaRPr lang="tr-TR"/>
          </a:p>
        </p:txBody>
      </p:sp>
      <p:sp>
        <p:nvSpPr>
          <p:cNvPr id="8201" name="AutoShape 9"/>
          <p:cNvSpPr>
            <a:spLocks noChangeArrowheads="1"/>
          </p:cNvSpPr>
          <p:nvPr/>
        </p:nvSpPr>
        <p:spPr bwMode="auto">
          <a:xfrm>
            <a:off x="6300192" y="2708920"/>
            <a:ext cx="360362" cy="576263"/>
          </a:xfrm>
          <a:prstGeom prst="downArrow">
            <a:avLst>
              <a:gd name="adj1" fmla="val 50000"/>
              <a:gd name="adj2" fmla="val 39978"/>
            </a:avLst>
          </a:prstGeom>
          <a:solidFill>
            <a:srgbClr val="99CCFF"/>
          </a:solidFill>
          <a:ln w="9525">
            <a:solidFill>
              <a:schemeClr val="tx1"/>
            </a:solidFill>
            <a:miter lim="800000"/>
            <a:headEnd/>
            <a:tailEnd/>
          </a:ln>
          <a:effectLst/>
        </p:spPr>
        <p:txBody>
          <a:bodyPr wrap="none" anchor="ctr"/>
          <a:lstStyle/>
          <a:p>
            <a:endParaRPr lang="tr-TR"/>
          </a:p>
        </p:txBody>
      </p:sp>
      <p:sp>
        <p:nvSpPr>
          <p:cNvPr id="8202" name="AutoShape 10"/>
          <p:cNvSpPr>
            <a:spLocks noChangeArrowheads="1"/>
          </p:cNvSpPr>
          <p:nvPr/>
        </p:nvSpPr>
        <p:spPr bwMode="auto">
          <a:xfrm>
            <a:off x="7812360" y="2636912"/>
            <a:ext cx="360363" cy="576263"/>
          </a:xfrm>
          <a:prstGeom prst="downArrow">
            <a:avLst>
              <a:gd name="adj1" fmla="val 50000"/>
              <a:gd name="adj2" fmla="val 39978"/>
            </a:avLst>
          </a:prstGeom>
          <a:solidFill>
            <a:srgbClr val="99CCFF"/>
          </a:solidFill>
          <a:ln w="9525">
            <a:solidFill>
              <a:schemeClr val="tx1"/>
            </a:solidFill>
            <a:miter lim="800000"/>
            <a:headEnd/>
            <a:tailEnd/>
          </a:ln>
          <a:effectLst/>
        </p:spPr>
        <p:txBody>
          <a:bodyPr wrap="none" anchor="ctr"/>
          <a:lstStyle/>
          <a:p>
            <a:endParaRPr lang="tr-TR"/>
          </a:p>
        </p:txBody>
      </p:sp>
      <p:sp>
        <p:nvSpPr>
          <p:cNvPr id="8204" name="Text Box 12"/>
          <p:cNvSpPr txBox="1">
            <a:spLocks noChangeArrowheads="1"/>
          </p:cNvSpPr>
          <p:nvPr/>
        </p:nvSpPr>
        <p:spPr bwMode="auto">
          <a:xfrm>
            <a:off x="539750" y="3548063"/>
            <a:ext cx="8137525" cy="457200"/>
          </a:xfrm>
          <a:prstGeom prst="rect">
            <a:avLst/>
          </a:prstGeom>
          <a:noFill/>
          <a:ln w="9525">
            <a:noFill/>
            <a:miter lim="800000"/>
            <a:headEnd/>
            <a:tailEnd/>
          </a:ln>
          <a:effectLst/>
        </p:spPr>
        <p:txBody>
          <a:bodyPr>
            <a:spAutoFit/>
          </a:bodyPr>
          <a:lstStyle/>
          <a:p>
            <a:pPr algn="ctr"/>
            <a:r>
              <a:rPr lang="tr-TR" sz="2400" b="1" dirty="0">
                <a:solidFill>
                  <a:srgbClr val="FF0000"/>
                </a:solidFill>
                <a:latin typeface="Garamond" pitchFamily="18" charset="0"/>
              </a:rPr>
              <a:t>ANİ YAŞANAN,YAŞAMI TEHDİT EDİCİ OLAYLAR</a:t>
            </a:r>
          </a:p>
        </p:txBody>
      </p:sp>
      <p:sp>
        <p:nvSpPr>
          <p:cNvPr id="8205" name="Text Box 13"/>
          <p:cNvSpPr txBox="1">
            <a:spLocks noChangeArrowheads="1"/>
          </p:cNvSpPr>
          <p:nvPr/>
        </p:nvSpPr>
        <p:spPr bwMode="auto">
          <a:xfrm>
            <a:off x="3082925" y="4433888"/>
            <a:ext cx="2209800" cy="579437"/>
          </a:xfrm>
          <a:prstGeom prst="rect">
            <a:avLst/>
          </a:prstGeom>
          <a:noFill/>
          <a:ln w="9525">
            <a:noFill/>
            <a:miter lim="800000"/>
            <a:headEnd/>
            <a:tailEnd/>
          </a:ln>
          <a:effectLst/>
        </p:spPr>
        <p:txBody>
          <a:bodyPr>
            <a:spAutoFit/>
          </a:bodyPr>
          <a:lstStyle/>
          <a:p>
            <a:r>
              <a:rPr lang="tr-TR" sz="3200">
                <a:latin typeface="Garamond" pitchFamily="18" charset="0"/>
              </a:rPr>
              <a:t> TRAVMA</a:t>
            </a:r>
          </a:p>
        </p:txBody>
      </p:sp>
      <p:sp>
        <p:nvSpPr>
          <p:cNvPr id="8209" name="Oval 17"/>
          <p:cNvSpPr>
            <a:spLocks noChangeArrowheads="1"/>
          </p:cNvSpPr>
          <p:nvPr/>
        </p:nvSpPr>
        <p:spPr bwMode="auto">
          <a:xfrm>
            <a:off x="3995738" y="5157788"/>
            <a:ext cx="144462" cy="14287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tr-TR">
              <a:solidFill>
                <a:srgbClr val="FF0000"/>
              </a:solidFill>
            </a:endParaRPr>
          </a:p>
        </p:txBody>
      </p:sp>
      <p:sp>
        <p:nvSpPr>
          <p:cNvPr id="8211" name="Oval 19"/>
          <p:cNvSpPr>
            <a:spLocks noChangeArrowheads="1"/>
          </p:cNvSpPr>
          <p:nvPr/>
        </p:nvSpPr>
        <p:spPr bwMode="auto">
          <a:xfrm>
            <a:off x="4356100" y="5157788"/>
            <a:ext cx="144463" cy="14287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tr-TR">
              <a:solidFill>
                <a:srgbClr val="FF0000"/>
              </a:solidFill>
            </a:endParaRPr>
          </a:p>
        </p:txBody>
      </p:sp>
      <p:sp>
        <p:nvSpPr>
          <p:cNvPr id="8213" name="Arc 21"/>
          <p:cNvSpPr>
            <a:spLocks/>
          </p:cNvSpPr>
          <p:nvPr/>
        </p:nvSpPr>
        <p:spPr bwMode="auto">
          <a:xfrm rot="12941510" flipV="1">
            <a:off x="3851275" y="5445125"/>
            <a:ext cx="633413" cy="619125"/>
          </a:xfrm>
          <a:custGeom>
            <a:avLst/>
            <a:gdLst>
              <a:gd name="G0" fmla="+- 185 0 0"/>
              <a:gd name="G1" fmla="+- 21600 0 0"/>
              <a:gd name="G2" fmla="+- 21600 0 0"/>
              <a:gd name="T0" fmla="*/ 0 w 21289"/>
              <a:gd name="T1" fmla="*/ 1 h 21600"/>
              <a:gd name="T2" fmla="*/ 21289 w 21289"/>
              <a:gd name="T3" fmla="*/ 16999 h 21600"/>
              <a:gd name="T4" fmla="*/ 185 w 21289"/>
              <a:gd name="T5" fmla="*/ 21600 h 21600"/>
            </a:gdLst>
            <a:ahLst/>
            <a:cxnLst>
              <a:cxn ang="0">
                <a:pos x="T0" y="T1"/>
              </a:cxn>
              <a:cxn ang="0">
                <a:pos x="T2" y="T3"/>
              </a:cxn>
              <a:cxn ang="0">
                <a:pos x="T4" y="T5"/>
              </a:cxn>
            </a:cxnLst>
            <a:rect l="0" t="0" r="r" b="b"/>
            <a:pathLst>
              <a:path w="21289" h="21600" fill="none" extrusionOk="0">
                <a:moveTo>
                  <a:pt x="-1" y="0"/>
                </a:moveTo>
                <a:cubicBezTo>
                  <a:pt x="61" y="0"/>
                  <a:pt x="123" y="-1"/>
                  <a:pt x="185" y="0"/>
                </a:cubicBezTo>
                <a:cubicBezTo>
                  <a:pt x="10341" y="0"/>
                  <a:pt x="19125" y="7075"/>
                  <a:pt x="21289" y="16998"/>
                </a:cubicBezTo>
              </a:path>
              <a:path w="21289" h="21600" stroke="0" extrusionOk="0">
                <a:moveTo>
                  <a:pt x="-1" y="0"/>
                </a:moveTo>
                <a:cubicBezTo>
                  <a:pt x="61" y="0"/>
                  <a:pt x="123" y="-1"/>
                  <a:pt x="185" y="0"/>
                </a:cubicBezTo>
                <a:cubicBezTo>
                  <a:pt x="10341" y="0"/>
                  <a:pt x="19125" y="7075"/>
                  <a:pt x="21289" y="16998"/>
                </a:cubicBezTo>
                <a:lnTo>
                  <a:pt x="185" y="21600"/>
                </a:lnTo>
                <a:close/>
              </a:path>
            </a:pathLst>
          </a:custGeom>
          <a:noFill/>
          <a:ln w="9525">
            <a:solidFill>
              <a:schemeClr val="tx1"/>
            </a:solidFill>
            <a:round/>
            <a:headEnd/>
            <a:tailEnd/>
          </a:ln>
          <a:effectLst/>
        </p:spPr>
        <p:txBody>
          <a:bodyPr wrap="none" anchor="ctr"/>
          <a:lstStyle/>
          <a:p>
            <a:endParaRPr lang="tr-TR"/>
          </a:p>
        </p:txBody>
      </p:sp>
      <p:sp>
        <p:nvSpPr>
          <p:cNvPr id="8217" name="AutoShape 25"/>
          <p:cNvSpPr>
            <a:spLocks noChangeArrowheads="1"/>
          </p:cNvSpPr>
          <p:nvPr/>
        </p:nvSpPr>
        <p:spPr bwMode="auto">
          <a:xfrm>
            <a:off x="3635375" y="4076700"/>
            <a:ext cx="1081088" cy="431800"/>
          </a:xfrm>
          <a:prstGeom prst="downArrow">
            <a:avLst>
              <a:gd name="adj1" fmla="val 50000"/>
              <a:gd name="adj2" fmla="val 25000"/>
            </a:avLst>
          </a:prstGeom>
          <a:solidFill>
            <a:srgbClr val="99CCFF"/>
          </a:solidFill>
          <a:ln w="9525">
            <a:solidFill>
              <a:schemeClr val="tx1"/>
            </a:solidFill>
            <a:miter lim="800000"/>
            <a:headEnd/>
            <a:tailEnd/>
          </a:ln>
          <a:effectLst/>
        </p:spPr>
        <p:txBody>
          <a:bodyPr wrap="none" anchor="ctr"/>
          <a:lstStyle/>
          <a:p>
            <a:endParaRPr lang="tr-TR"/>
          </a:p>
        </p:txBody>
      </p:sp>
      <p:sp>
        <p:nvSpPr>
          <p:cNvPr id="8218" name="Rectangle 26"/>
          <p:cNvSpPr>
            <a:spLocks noChangeArrowheads="1"/>
          </p:cNvSpPr>
          <p:nvPr/>
        </p:nvSpPr>
        <p:spPr bwMode="auto">
          <a:xfrm>
            <a:off x="0" y="0"/>
            <a:ext cx="9144000" cy="908050"/>
          </a:xfrm>
          <a:prstGeom prst="rect">
            <a:avLst/>
          </a:prstGeom>
          <a:noFill/>
          <a:ln w="9525">
            <a:noFill/>
            <a:miter lim="800000"/>
            <a:headEnd/>
            <a:tailEnd/>
          </a:ln>
          <a:effectLst/>
        </p:spPr>
        <p:txBody>
          <a:bodyPr anchor="b"/>
          <a:lstStyle/>
          <a:p>
            <a:pPr algn="ctr"/>
            <a:r>
              <a:rPr lang="tr-TR" sz="3600" b="1" dirty="0">
                <a:solidFill>
                  <a:srgbClr val="FF0000"/>
                </a:solidFill>
                <a:latin typeface="Arial Black" pitchFamily="34" charset="0"/>
              </a:rPr>
              <a:t>TRAVMA NEDİR ?</a:t>
            </a:r>
          </a:p>
        </p:txBody>
      </p:sp>
      <p:sp>
        <p:nvSpPr>
          <p:cNvPr id="16" name="15 Dikdörtgen"/>
          <p:cNvSpPr/>
          <p:nvPr/>
        </p:nvSpPr>
        <p:spPr>
          <a:xfrm>
            <a:off x="571472" y="928670"/>
            <a:ext cx="7643866" cy="1200329"/>
          </a:xfrm>
          <a:prstGeom prst="rect">
            <a:avLst/>
          </a:prstGeom>
        </p:spPr>
        <p:txBody>
          <a:bodyPr wrap="square">
            <a:spAutoFit/>
          </a:bodyPr>
          <a:lstStyle/>
          <a:p>
            <a:r>
              <a:rPr lang="tr-TR" sz="2400" dirty="0" smtClean="0">
                <a:solidFill>
                  <a:srgbClr val="FF3300"/>
                </a:solidFill>
              </a:rPr>
              <a:t>Bireyin varlığını doğrudan tehdit ve tüm yaşamını alt üst eden, ani olarak ortaya çıkan ve korku veren her yaşantı travma olarak tanımlanır</a:t>
            </a:r>
            <a:r>
              <a:rPr lang="tr-TR" sz="2400" dirty="0" smtClean="0"/>
              <a:t>.</a:t>
            </a:r>
          </a:p>
        </p:txBody>
      </p:sp>
      <p:sp>
        <p:nvSpPr>
          <p:cNvPr id="17" name="AutoShape 9"/>
          <p:cNvSpPr>
            <a:spLocks noChangeArrowheads="1"/>
          </p:cNvSpPr>
          <p:nvPr/>
        </p:nvSpPr>
        <p:spPr bwMode="auto">
          <a:xfrm>
            <a:off x="5004048" y="2636912"/>
            <a:ext cx="360362" cy="576263"/>
          </a:xfrm>
          <a:prstGeom prst="downArrow">
            <a:avLst>
              <a:gd name="adj1" fmla="val 50000"/>
              <a:gd name="adj2" fmla="val 39978"/>
            </a:avLst>
          </a:prstGeom>
          <a:solidFill>
            <a:srgbClr val="99CCFF"/>
          </a:solidFill>
          <a:ln w="9525">
            <a:solidFill>
              <a:schemeClr val="tx1"/>
            </a:solidFill>
            <a:miter lim="800000"/>
            <a:headEnd/>
            <a:tailEnd/>
          </a:ln>
          <a:effectLst/>
        </p:spPr>
        <p:txBody>
          <a:bodyPr wrap="none" anchor="ctr"/>
          <a:lstStyle/>
          <a:p>
            <a:endParaRPr lang="tr-T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solidFill>
                  <a:srgbClr val="FF0000"/>
                </a:solidFill>
              </a:rPr>
              <a:t>İKİNCİ DERECEDE MÜDAHALE HİZMETLERİNDE İLÇE EKİBİNDEN YARDIM ALMALIYIZ ÇÜNKÜ…</a:t>
            </a:r>
            <a:endParaRPr lang="tr-TR" sz="2800" dirty="0">
              <a:solidFill>
                <a:srgbClr val="FF0000"/>
              </a:solidFill>
            </a:endParaRPr>
          </a:p>
        </p:txBody>
      </p:sp>
      <p:sp>
        <p:nvSpPr>
          <p:cNvPr id="3" name="2 İçerik Yer Tutucusu"/>
          <p:cNvSpPr>
            <a:spLocks noGrp="1"/>
          </p:cNvSpPr>
          <p:nvPr>
            <p:ph sz="quarter" idx="1"/>
          </p:nvPr>
        </p:nvSpPr>
        <p:spPr/>
        <p:txBody>
          <a:bodyPr/>
          <a:lstStyle/>
          <a:p>
            <a:r>
              <a:rPr lang="tr-TR" dirty="0" smtClean="0"/>
              <a:t>Travmanın ortaya çıktığı durum ve yer düşünüldüğünde oradaki herkes dolaylı ve dolaysız </a:t>
            </a:r>
            <a:r>
              <a:rPr lang="tr-TR" dirty="0" smtClean="0">
                <a:solidFill>
                  <a:srgbClr val="FF0000"/>
                </a:solidFill>
              </a:rPr>
              <a:t>etkilenen </a:t>
            </a:r>
            <a:r>
              <a:rPr lang="tr-TR" dirty="0" smtClean="0"/>
              <a:t>durumundadır.</a:t>
            </a:r>
          </a:p>
          <a:p>
            <a:r>
              <a:rPr lang="tr-TR" dirty="0" smtClean="0"/>
              <a:t>Etkilenen bireyler  de(öğretmen ve idareciler) desteğe ihtiyaç duyacaklardır.</a:t>
            </a:r>
          </a:p>
          <a:p>
            <a:r>
              <a:rPr lang="tr-TR" dirty="0" smtClean="0"/>
              <a:t>Doğru ve sağlıklı yapılamayan bir müdahale daha büyük bir travmaya zemin hazırlayabilir.</a:t>
            </a:r>
          </a:p>
          <a:p>
            <a:r>
              <a:rPr lang="tr-TR" dirty="0" smtClean="0"/>
              <a:t>Örneğin : İstismar ve intihar (Cansel vakası)</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476672"/>
            <a:ext cx="7772400" cy="5543128"/>
          </a:xfrm>
        </p:spPr>
        <p:txBody>
          <a:bodyPr/>
          <a:lstStyle/>
          <a:p>
            <a:r>
              <a:rPr lang="tr-TR" sz="2800" dirty="0" smtClean="0"/>
              <a:t>Bu tür müdahalelerin hepsi ayrı ayrı uzmanlık gerektirir. (Hatta ekip içerisindeki uzmanlaşma İntihar, İstismar, Kaza vb. durumlara göre ayrılmıştır.)</a:t>
            </a:r>
          </a:p>
          <a:p>
            <a:r>
              <a:rPr lang="tr-TR" sz="2800" dirty="0" smtClean="0"/>
              <a:t>BU NEDENLE OKUL İDARECİLERİ VE ÖĞRETMENLER KRİZ DURUMLARINI SAĞLIKLI BİR ŞEKİLDE ATLATABİLMEK İÇİN;</a:t>
            </a:r>
          </a:p>
          <a:p>
            <a:pPr algn="ctr">
              <a:buNone/>
            </a:pPr>
            <a:r>
              <a:rPr lang="tr-TR" sz="4000" b="1" dirty="0" smtClean="0">
                <a:solidFill>
                  <a:srgbClr val="FF0000"/>
                </a:solidFill>
              </a:rPr>
              <a:t>   İLÇE  TRAVMA VE KRİZE MÜDAHALE EKİBİNDEN DESTEK ALMALIYIZ.</a:t>
            </a:r>
            <a:endParaRPr lang="tr-TR" sz="4000"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746650"/>
          </a:xfrm>
        </p:spPr>
        <p:txBody>
          <a:bodyPr>
            <a:normAutofit/>
          </a:bodyPr>
          <a:lstStyle/>
          <a:p>
            <a:r>
              <a:rPr lang="tr-TR" sz="6600" dirty="0" smtClean="0">
                <a:solidFill>
                  <a:srgbClr val="FF0000"/>
                </a:solidFill>
              </a:rPr>
              <a:t>İLÇE TRAVMA VE KRİZE MÜDAHALE EKİBİ NASIL ÇALIŞIR</a:t>
            </a:r>
            <a:r>
              <a:rPr lang="tr-TR" sz="6000" dirty="0" smtClean="0">
                <a:solidFill>
                  <a:srgbClr val="FF0000"/>
                </a:solidFill>
              </a:rPr>
              <a:t>?</a:t>
            </a:r>
            <a:endParaRPr lang="tr-TR" sz="60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kriz müdehale ekibi.png"/>
          <p:cNvPicPr>
            <a:picLocks noGrp="1" noChangeAspect="1"/>
          </p:cNvPicPr>
          <p:nvPr>
            <p:ph idx="1"/>
          </p:nvPr>
        </p:nvPicPr>
        <p:blipFill>
          <a:blip r:embed="rId2" cstate="print"/>
          <a:stretch>
            <a:fillRect/>
          </a:stretch>
        </p:blipFill>
        <p:spPr>
          <a:xfrm>
            <a:off x="1619671" y="188640"/>
            <a:ext cx="5400601" cy="6408712"/>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404664"/>
            <a:ext cx="7772400" cy="5615136"/>
          </a:xfrm>
        </p:spPr>
        <p:txBody>
          <a:bodyPr>
            <a:noAutofit/>
          </a:bodyPr>
          <a:lstStyle/>
          <a:p>
            <a:r>
              <a:rPr lang="tr-TR" sz="3600" dirty="0" smtClean="0"/>
              <a:t>Travma sonrası yürütülen krize müdahale çalışmaları, bir tedavi veya psikolojik danışma süreci değildir. Psikolojik olarak travmaya maruz kalan kişilere ilk müdahalede bulunarak böylece acının azaltılması, daha sonra ortaya çıkabilecek olumsuz etkilerin önlenmesi sağlanır. Bu destek kişinin iyileşme kaynaklarını harekete geçirir ve iyileşme sürecini başlatır. </a:t>
            </a:r>
            <a:endParaRPr lang="tr-TR"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323850" y="-171450"/>
            <a:ext cx="8229600" cy="1143000"/>
          </a:xfrm>
        </p:spPr>
        <p:txBody>
          <a:bodyPr/>
          <a:lstStyle/>
          <a:p>
            <a:pPr eaLnBrk="1" hangingPunct="1">
              <a:defRPr/>
            </a:pPr>
            <a:r>
              <a:rPr lang="tr-TR" sz="2800" smtClean="0">
                <a:solidFill>
                  <a:schemeClr val="hlink"/>
                </a:solidFill>
              </a:rPr>
              <a:t>MEDYA VE ANA BABALAR İLE İLİŞKİLER</a:t>
            </a:r>
          </a:p>
        </p:txBody>
      </p:sp>
      <p:sp>
        <p:nvSpPr>
          <p:cNvPr id="112643" name="Rectangle 3"/>
          <p:cNvSpPr>
            <a:spLocks noGrp="1" noChangeArrowheads="1"/>
          </p:cNvSpPr>
          <p:nvPr>
            <p:ph sz="quarter" idx="1"/>
          </p:nvPr>
        </p:nvSpPr>
        <p:spPr>
          <a:xfrm>
            <a:off x="395288" y="476250"/>
            <a:ext cx="8229600" cy="6048375"/>
          </a:xfrm>
        </p:spPr>
        <p:txBody>
          <a:bodyPr/>
          <a:lstStyle/>
          <a:p>
            <a:pPr eaLnBrk="1" hangingPunct="1">
              <a:defRPr/>
            </a:pPr>
            <a:endParaRPr lang="tr-TR" sz="2800" smtClean="0"/>
          </a:p>
          <a:p>
            <a:pPr eaLnBrk="1" hangingPunct="1">
              <a:defRPr/>
            </a:pPr>
            <a:r>
              <a:rPr lang="tr-TR" sz="2800" smtClean="0"/>
              <a:t>Medya ve genel duyurular için yazılı olarak kısa </a:t>
            </a:r>
            <a:r>
              <a:rPr lang="tr-TR" sz="2800" b="1" smtClean="0">
                <a:solidFill>
                  <a:schemeClr val="hlink"/>
                </a:solidFill>
              </a:rPr>
              <a:t>bir bülten</a:t>
            </a:r>
            <a:r>
              <a:rPr lang="tr-TR" sz="2800" smtClean="0"/>
              <a:t> hazırlanmasına yardım edin. (Kriz öncesinde ise örnek basın bültenleri veya medyaya okulla ilgili bilgi veren formlar hazırlayın.)</a:t>
            </a:r>
          </a:p>
          <a:p>
            <a:pPr eaLnBrk="1" hangingPunct="1">
              <a:defRPr/>
            </a:pPr>
            <a:r>
              <a:rPr lang="tr-TR" sz="2800" smtClean="0"/>
              <a:t>Acil durum </a:t>
            </a:r>
            <a:r>
              <a:rPr lang="tr-TR" sz="2800" b="1" smtClean="0">
                <a:solidFill>
                  <a:schemeClr val="hlink"/>
                </a:solidFill>
              </a:rPr>
              <a:t>medya merkezi</a:t>
            </a:r>
            <a:r>
              <a:rPr lang="tr-TR" sz="2800" smtClean="0"/>
              <a:t> belirleyin. Kriz anında bu kişiye kolayca ulaşılabilecek bir yer belirleyin.</a:t>
            </a:r>
          </a:p>
          <a:p>
            <a:pPr eaLnBrk="1" hangingPunct="1">
              <a:defRPr/>
            </a:pPr>
            <a:r>
              <a:rPr lang="tr-TR" sz="2800" smtClean="0"/>
              <a:t>Endişeli </a:t>
            </a:r>
            <a:r>
              <a:rPr lang="tr-TR" sz="2800" b="1" smtClean="0">
                <a:solidFill>
                  <a:schemeClr val="hlink"/>
                </a:solidFill>
              </a:rPr>
              <a:t>ana babalarla bir toplantı</a:t>
            </a:r>
            <a:r>
              <a:rPr lang="tr-TR" sz="2800" smtClean="0"/>
              <a:t> yapın; bilgilendirin ve çocuklarına nasıl yardımcı olabileceklerine dair </a:t>
            </a:r>
            <a:r>
              <a:rPr lang="tr-TR" sz="2800" b="1" smtClean="0">
                <a:solidFill>
                  <a:schemeClr val="hlink"/>
                </a:solidFill>
              </a:rPr>
              <a:t>yazılı bilgi</a:t>
            </a:r>
            <a:r>
              <a:rPr lang="tr-TR" sz="2800" smtClean="0"/>
              <a:t> dağıtın.</a:t>
            </a:r>
          </a:p>
          <a:p>
            <a:pPr eaLnBrk="1" hangingPunct="1">
              <a:defRPr/>
            </a:pPr>
            <a:r>
              <a:rPr lang="tr-TR" sz="2800" smtClean="0"/>
              <a:t>Medyayı okul binasının dışında tutun.</a:t>
            </a:r>
          </a:p>
          <a:p>
            <a:pPr eaLnBrk="1" hangingPunct="1">
              <a:defRPr/>
            </a:pPr>
            <a:r>
              <a:rPr lang="tr-TR" sz="2800" smtClean="0"/>
              <a:t>Medyaya yardımcı olun.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a:xfrm>
            <a:off x="468313" y="0"/>
            <a:ext cx="8229600" cy="1143000"/>
          </a:xfrm>
        </p:spPr>
        <p:txBody>
          <a:bodyPr/>
          <a:lstStyle/>
          <a:p>
            <a:pPr eaLnBrk="1" hangingPunct="1">
              <a:defRPr/>
            </a:pPr>
            <a:r>
              <a:rPr lang="tr-TR" sz="2800" smtClean="0">
                <a:solidFill>
                  <a:schemeClr val="hlink"/>
                </a:solidFill>
              </a:rPr>
              <a:t>BİR KRİZ DURUMUNDA MEDYAYA HANGİ BİLGİLER NE ZAMAN İLETİLMELİDİR?</a:t>
            </a:r>
          </a:p>
        </p:txBody>
      </p:sp>
      <p:sp>
        <p:nvSpPr>
          <p:cNvPr id="114691" name="Rectangle 3"/>
          <p:cNvSpPr>
            <a:spLocks noGrp="1" noChangeArrowheads="1"/>
          </p:cNvSpPr>
          <p:nvPr>
            <p:ph sz="quarter" idx="1"/>
          </p:nvPr>
        </p:nvSpPr>
        <p:spPr>
          <a:xfrm>
            <a:off x="468313" y="1125538"/>
            <a:ext cx="8207375" cy="6019800"/>
          </a:xfrm>
        </p:spPr>
        <p:txBody>
          <a:bodyPr/>
          <a:lstStyle/>
          <a:p>
            <a:pPr eaLnBrk="1" hangingPunct="1">
              <a:lnSpc>
                <a:spcPct val="80000"/>
              </a:lnSpc>
              <a:buFont typeface="Wingdings" pitchFamily="2" charset="2"/>
              <a:buNone/>
              <a:defRPr/>
            </a:pPr>
            <a:r>
              <a:rPr lang="tr-TR" sz="2000" b="1" smtClean="0">
                <a:solidFill>
                  <a:schemeClr val="hlink"/>
                </a:solidFill>
              </a:rPr>
              <a:t>	0-12 Saat içinde: </a:t>
            </a:r>
          </a:p>
          <a:p>
            <a:pPr eaLnBrk="1" hangingPunct="1">
              <a:lnSpc>
                <a:spcPct val="80000"/>
              </a:lnSpc>
              <a:defRPr/>
            </a:pPr>
            <a:r>
              <a:rPr lang="tr-TR" sz="2000" b="1" smtClean="0"/>
              <a:t>NE OLDU?</a:t>
            </a:r>
            <a:r>
              <a:rPr lang="tr-TR" sz="2000" smtClean="0"/>
              <a:t> Olayın duygusal veya romantik bir biçimde aktarımından kaçının. Taklide yol açabilecek veya model olabilecek bilgiler vermeyin.</a:t>
            </a:r>
          </a:p>
          <a:p>
            <a:pPr eaLnBrk="1" hangingPunct="1">
              <a:lnSpc>
                <a:spcPct val="80000"/>
              </a:lnSpc>
              <a:defRPr/>
            </a:pPr>
            <a:r>
              <a:rPr lang="tr-TR" sz="2000" b="1" smtClean="0"/>
              <a:t>OLAY NEREDE OLDU?</a:t>
            </a:r>
          </a:p>
          <a:p>
            <a:pPr eaLnBrk="1" hangingPunct="1">
              <a:lnSpc>
                <a:spcPct val="80000"/>
              </a:lnSpc>
              <a:defRPr/>
            </a:pPr>
            <a:r>
              <a:rPr lang="tr-TR" sz="2000" b="1" smtClean="0"/>
              <a:t>OLAY NE ZAMAN OLDU?</a:t>
            </a:r>
          </a:p>
          <a:p>
            <a:pPr eaLnBrk="1" hangingPunct="1">
              <a:lnSpc>
                <a:spcPct val="80000"/>
              </a:lnSpc>
              <a:buFont typeface="Wingdings" pitchFamily="2" charset="2"/>
              <a:buNone/>
              <a:defRPr/>
            </a:pPr>
            <a:r>
              <a:rPr lang="tr-TR" sz="2000" b="1" smtClean="0">
                <a:solidFill>
                  <a:schemeClr val="hlink"/>
                </a:solidFill>
              </a:rPr>
              <a:t>	12-24 Saat içinde:</a:t>
            </a:r>
            <a:r>
              <a:rPr lang="tr-TR" sz="2000" b="1" smtClean="0"/>
              <a:t> </a:t>
            </a:r>
          </a:p>
          <a:p>
            <a:pPr eaLnBrk="1" hangingPunct="1">
              <a:lnSpc>
                <a:spcPct val="80000"/>
              </a:lnSpc>
              <a:defRPr/>
            </a:pPr>
            <a:r>
              <a:rPr lang="tr-TR" sz="2000" b="1" smtClean="0"/>
              <a:t>OLAYA KİMLER KARIŞTI?</a:t>
            </a:r>
            <a:r>
              <a:rPr lang="tr-TR" sz="2000" smtClean="0"/>
              <a:t> İsimler halihazırda kamuoyu tarafından bilinmedikçe veya olaya karışan kişilerin yakınları bilgilendirilmedikçe isim vermekten kaçının.</a:t>
            </a:r>
          </a:p>
          <a:p>
            <a:pPr eaLnBrk="1" hangingPunct="1">
              <a:lnSpc>
                <a:spcPct val="80000"/>
              </a:lnSpc>
              <a:buFont typeface="Wingdings" pitchFamily="2" charset="2"/>
              <a:buNone/>
              <a:defRPr/>
            </a:pPr>
            <a:r>
              <a:rPr lang="tr-TR" sz="2000" smtClean="0"/>
              <a:t>	</a:t>
            </a:r>
            <a:r>
              <a:rPr lang="tr-TR" sz="2000" b="1" smtClean="0">
                <a:solidFill>
                  <a:schemeClr val="hlink"/>
                </a:solidFill>
              </a:rPr>
              <a:t>24-36 Saat içinde:</a:t>
            </a:r>
          </a:p>
          <a:p>
            <a:pPr eaLnBrk="1" hangingPunct="1">
              <a:lnSpc>
                <a:spcPct val="80000"/>
              </a:lnSpc>
              <a:defRPr/>
            </a:pPr>
            <a:r>
              <a:rPr lang="tr-TR" sz="2000" b="1" smtClean="0"/>
              <a:t>KİŞİLER OLAYA NASIL KARIŞTI?</a:t>
            </a:r>
            <a:r>
              <a:rPr lang="tr-TR" sz="2000" smtClean="0"/>
              <a:t> Genel bilgi verin.</a:t>
            </a:r>
          </a:p>
          <a:p>
            <a:pPr eaLnBrk="1" hangingPunct="1">
              <a:lnSpc>
                <a:spcPct val="80000"/>
              </a:lnSpc>
              <a:defRPr/>
            </a:pPr>
            <a:r>
              <a:rPr lang="tr-TR" sz="2000" b="1" smtClean="0"/>
              <a:t>NEDEN, KİM SUÇLANMALI?</a:t>
            </a:r>
          </a:p>
          <a:p>
            <a:pPr eaLnBrk="1" hangingPunct="1">
              <a:lnSpc>
                <a:spcPct val="80000"/>
              </a:lnSpc>
              <a:buFont typeface="Wingdings" pitchFamily="2" charset="2"/>
              <a:buNone/>
              <a:defRPr/>
            </a:pPr>
            <a:r>
              <a:rPr lang="tr-TR" sz="2000" b="1" smtClean="0">
                <a:solidFill>
                  <a:schemeClr val="hlink"/>
                </a:solidFill>
              </a:rPr>
              <a:t>	36-72</a:t>
            </a:r>
            <a:r>
              <a:rPr lang="tr-TR" sz="2000" b="1" smtClean="0"/>
              <a:t> </a:t>
            </a:r>
            <a:r>
              <a:rPr lang="tr-TR" sz="2000" b="1" smtClean="0">
                <a:solidFill>
                  <a:schemeClr val="hlink"/>
                </a:solidFill>
              </a:rPr>
              <a:t>Saat içinde:</a:t>
            </a:r>
            <a:endParaRPr lang="tr-TR" sz="2000" b="1" smtClean="0"/>
          </a:p>
          <a:p>
            <a:pPr eaLnBrk="1" hangingPunct="1">
              <a:lnSpc>
                <a:spcPct val="80000"/>
              </a:lnSpc>
              <a:defRPr/>
            </a:pPr>
            <a:r>
              <a:rPr lang="tr-TR" sz="2000" b="1" smtClean="0"/>
              <a:t>OLAY NE KADAR SÜRECEK VE OLAYA KARIŞAN KİŞİLERİN DURUMU.</a:t>
            </a:r>
            <a:r>
              <a:rPr lang="tr-TR" sz="2000" smtClean="0"/>
              <a:t> Öncelikle siz doğru bilgiler elde ettiğinizden emin olun.</a:t>
            </a:r>
          </a:p>
          <a:p>
            <a:pPr eaLnBrk="1" hangingPunct="1">
              <a:lnSpc>
                <a:spcPct val="80000"/>
              </a:lnSpc>
              <a:defRPr/>
            </a:pPr>
            <a:r>
              <a:rPr lang="tr-TR" sz="2000" smtClean="0"/>
              <a:t>Medya daha derin analizlere odaklanır.</a:t>
            </a:r>
          </a:p>
          <a:p>
            <a:pPr eaLnBrk="1" hangingPunct="1">
              <a:lnSpc>
                <a:spcPct val="80000"/>
              </a:lnSpc>
              <a:buFont typeface="Wingdings" pitchFamily="2" charset="2"/>
              <a:buNone/>
              <a:defRPr/>
            </a:pPr>
            <a:r>
              <a:rPr lang="tr-TR" sz="2000" smtClean="0"/>
              <a:t>	</a:t>
            </a:r>
            <a:r>
              <a:rPr lang="tr-TR" sz="2000" b="1" smtClean="0">
                <a:solidFill>
                  <a:schemeClr val="hlink"/>
                </a:solidFill>
              </a:rPr>
              <a:t>72- saat sonrası:</a:t>
            </a:r>
          </a:p>
          <a:p>
            <a:pPr eaLnBrk="1" hangingPunct="1">
              <a:lnSpc>
                <a:spcPct val="80000"/>
              </a:lnSpc>
              <a:defRPr/>
            </a:pPr>
            <a:r>
              <a:rPr lang="tr-TR" sz="2000" b="1" smtClean="0"/>
              <a:t>CENAZE TÖRENİ DETAYLARI VE SOSYAL ETKİLER</a:t>
            </a:r>
          </a:p>
          <a:p>
            <a:pPr eaLnBrk="1" hangingPunct="1">
              <a:lnSpc>
                <a:spcPct val="80000"/>
              </a:lnSpc>
              <a:defRPr/>
            </a:pPr>
            <a:r>
              <a:rPr lang="tr-TR" sz="2000" b="1" smtClean="0"/>
              <a:t>DİĞER BİLGİ KAYNAKLARI</a:t>
            </a:r>
          </a:p>
          <a:p>
            <a:pPr eaLnBrk="1" hangingPunct="1">
              <a:lnSpc>
                <a:spcPct val="80000"/>
              </a:lnSpc>
              <a:defRPr/>
            </a:pPr>
            <a:endParaRPr lang="tr-TR" sz="2000" smtClean="0"/>
          </a:p>
          <a:p>
            <a:pPr eaLnBrk="1" hangingPunct="1">
              <a:lnSpc>
                <a:spcPct val="80000"/>
              </a:lnSpc>
              <a:defRPr/>
            </a:pPr>
            <a:endParaRPr lang="tr-TR" sz="2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a:xfrm>
            <a:off x="468313" y="0"/>
            <a:ext cx="8229600" cy="1143000"/>
          </a:xfrm>
        </p:spPr>
        <p:txBody>
          <a:bodyPr>
            <a:normAutofit fontScale="90000"/>
          </a:bodyPr>
          <a:lstStyle/>
          <a:p>
            <a:pPr eaLnBrk="1" hangingPunct="1">
              <a:defRPr/>
            </a:pPr>
            <a:r>
              <a:rPr lang="tr-TR" sz="3600" smtClean="0">
                <a:solidFill>
                  <a:schemeClr val="hlink"/>
                </a:solidFill>
              </a:rPr>
              <a:t>MEDYAYLA İLİŞKİLERDE DİKKAT EDİLECEK NOKTALAR</a:t>
            </a:r>
          </a:p>
        </p:txBody>
      </p:sp>
      <p:sp>
        <p:nvSpPr>
          <p:cNvPr id="116739" name="Rectangle 3"/>
          <p:cNvSpPr>
            <a:spLocks noGrp="1" noChangeArrowheads="1"/>
          </p:cNvSpPr>
          <p:nvPr>
            <p:ph sz="quarter" idx="1"/>
          </p:nvPr>
        </p:nvSpPr>
        <p:spPr>
          <a:xfrm>
            <a:off x="684213" y="1268413"/>
            <a:ext cx="5400675" cy="5589587"/>
          </a:xfrm>
        </p:spPr>
        <p:txBody>
          <a:bodyPr/>
          <a:lstStyle/>
          <a:p>
            <a:pPr eaLnBrk="1" hangingPunct="1">
              <a:lnSpc>
                <a:spcPct val="80000"/>
              </a:lnSpc>
              <a:defRPr/>
            </a:pPr>
            <a:r>
              <a:rPr lang="tr-TR" sz="2400" smtClean="0"/>
              <a:t>“Yorum yok” türü cevaplardan kaçının; saklanan bir şeyler varmış izlenimini verir.</a:t>
            </a:r>
          </a:p>
          <a:p>
            <a:pPr eaLnBrk="1" hangingPunct="1">
              <a:lnSpc>
                <a:spcPct val="80000"/>
              </a:lnSpc>
              <a:defRPr/>
            </a:pPr>
            <a:r>
              <a:rPr lang="tr-TR" sz="2400" smtClean="0"/>
              <a:t>Öğretmenleri, öğrencileri ve velileri medyanın mülakatlarından ve ilgisinden uzak tutmaya çalışın.</a:t>
            </a:r>
          </a:p>
          <a:p>
            <a:pPr eaLnBrk="1" hangingPunct="1">
              <a:lnSpc>
                <a:spcPct val="80000"/>
              </a:lnSpc>
              <a:defRPr/>
            </a:pPr>
            <a:r>
              <a:rPr lang="tr-TR" sz="2400" smtClean="0"/>
              <a:t>Hiçbir öğrencinin ana babası yanında olmadan medya ile görüşme yapmasına izin vermeyin.</a:t>
            </a:r>
          </a:p>
          <a:p>
            <a:pPr eaLnBrk="1" hangingPunct="1">
              <a:lnSpc>
                <a:spcPct val="80000"/>
              </a:lnSpc>
              <a:defRPr/>
            </a:pPr>
            <a:r>
              <a:rPr lang="tr-TR" sz="2400" smtClean="0"/>
              <a:t>Düzenli basın toplantısı yapılmasına özen gösterin.</a:t>
            </a:r>
          </a:p>
          <a:p>
            <a:pPr eaLnBrk="1" hangingPunct="1">
              <a:lnSpc>
                <a:spcPct val="80000"/>
              </a:lnSpc>
              <a:defRPr/>
            </a:pPr>
            <a:r>
              <a:rPr lang="tr-TR" sz="2400" smtClean="0"/>
              <a:t>Düzenli bilgi veren bültenler hazırlayın.</a:t>
            </a:r>
          </a:p>
          <a:p>
            <a:pPr eaLnBrk="1" hangingPunct="1">
              <a:lnSpc>
                <a:spcPct val="80000"/>
              </a:lnSpc>
              <a:defRPr/>
            </a:pPr>
            <a:r>
              <a:rPr lang="tr-TR" sz="2400" smtClean="0"/>
              <a:t>Medyadaki haberleri takip edin.</a:t>
            </a:r>
          </a:p>
          <a:p>
            <a:pPr eaLnBrk="1" hangingPunct="1">
              <a:lnSpc>
                <a:spcPct val="80000"/>
              </a:lnSpc>
              <a:defRPr/>
            </a:pPr>
            <a:r>
              <a:rPr lang="tr-TR" sz="2400" smtClean="0"/>
              <a:t>Medyanın isteklerini ve yapılan mülakatları kaydedin.</a:t>
            </a:r>
          </a:p>
          <a:p>
            <a:pPr eaLnBrk="1" hangingPunct="1">
              <a:lnSpc>
                <a:spcPct val="80000"/>
              </a:lnSpc>
              <a:defRPr/>
            </a:pPr>
            <a:r>
              <a:rPr lang="tr-TR" sz="2400" smtClean="0"/>
              <a:t>Sözel bilgilerinizi destekleyecek yazılı bilgi hazırlayın.</a:t>
            </a:r>
          </a:p>
        </p:txBody>
      </p:sp>
      <p:pic>
        <p:nvPicPr>
          <p:cNvPr id="71684" name="Picture 4" descr="gorsel_basin_odasi"/>
          <p:cNvPicPr>
            <a:picLocks noChangeAspect="1" noChangeArrowheads="1"/>
          </p:cNvPicPr>
          <p:nvPr/>
        </p:nvPicPr>
        <p:blipFill>
          <a:blip r:embed="rId3" cstate="print"/>
          <a:srcRect/>
          <a:stretch>
            <a:fillRect/>
          </a:stretch>
        </p:blipFill>
        <p:spPr bwMode="auto">
          <a:xfrm>
            <a:off x="6372225" y="2420938"/>
            <a:ext cx="2390775" cy="237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normAutofit fontScale="90000"/>
          </a:bodyPr>
          <a:lstStyle/>
          <a:p>
            <a:pPr eaLnBrk="1" hangingPunct="1">
              <a:defRPr/>
            </a:pPr>
            <a:r>
              <a:rPr lang="tr-TR" sz="4000" smtClean="0">
                <a:solidFill>
                  <a:schemeClr val="hlink"/>
                </a:solidFill>
              </a:rPr>
              <a:t>ÜÇÜNCÜ DERECE MÜDAHALE: ACİL DURUM SONRASINDA</a:t>
            </a:r>
          </a:p>
        </p:txBody>
      </p:sp>
      <p:sp>
        <p:nvSpPr>
          <p:cNvPr id="120835" name="Rectangle 3"/>
          <p:cNvSpPr>
            <a:spLocks noGrp="1" noChangeArrowheads="1"/>
          </p:cNvSpPr>
          <p:nvPr>
            <p:ph sz="quarter" idx="1"/>
          </p:nvPr>
        </p:nvSpPr>
        <p:spPr>
          <a:xfrm>
            <a:off x="457200" y="1600200"/>
            <a:ext cx="8435975" cy="5257800"/>
          </a:xfrm>
        </p:spPr>
        <p:txBody>
          <a:bodyPr/>
          <a:lstStyle/>
          <a:p>
            <a:pPr eaLnBrk="1" hangingPunct="1">
              <a:defRPr/>
            </a:pPr>
            <a:r>
              <a:rPr lang="tr-TR" smtClean="0"/>
              <a:t>Felaket durumları ile baş etmek için sürekli hizmetler planlayın.</a:t>
            </a:r>
          </a:p>
          <a:p>
            <a:pPr eaLnBrk="1" hangingPunct="1">
              <a:defRPr/>
            </a:pPr>
            <a:r>
              <a:rPr lang="tr-TR" smtClean="0"/>
              <a:t>Öğrenciler için destek personeli bulundurmaya veya okul dışından uzmanlarla bağlantıda bulunmaya devam edin.</a:t>
            </a:r>
          </a:p>
          <a:p>
            <a:pPr eaLnBrk="1" hangingPunct="1">
              <a:defRPr/>
            </a:pPr>
            <a:r>
              <a:rPr lang="tr-TR" smtClean="0"/>
              <a:t>Öğrencilerle her gün ilgilenecek olan öğretmenlere hizmet içi eğitim ve kaynak sağlayın.</a:t>
            </a:r>
          </a:p>
          <a:p>
            <a:pPr eaLnBrk="1" hangingPunct="1">
              <a:defRPr/>
            </a:pPr>
            <a:r>
              <a:rPr lang="tr-TR" smtClean="0"/>
              <a:t>Felaketten sonra ortaya çıkabilecek tepkileri düşünün. Örneğin okulda benzer bir olay, eski duyguları yeniden canlandırabilir.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sz="quarter" idx="1"/>
          </p:nvPr>
        </p:nvSpPr>
        <p:spPr>
          <a:xfrm>
            <a:off x="323850" y="404813"/>
            <a:ext cx="8569325" cy="5721350"/>
          </a:xfrm>
        </p:spPr>
        <p:txBody>
          <a:bodyPr/>
          <a:lstStyle/>
          <a:p>
            <a:pPr algn="ctr" eaLnBrk="1" hangingPunct="1">
              <a:buFont typeface="Wingdings" pitchFamily="2" charset="2"/>
              <a:buNone/>
              <a:defRPr/>
            </a:pPr>
            <a:r>
              <a:rPr lang="tr-TR" smtClean="0"/>
              <a:t>	</a:t>
            </a:r>
          </a:p>
          <a:p>
            <a:pPr algn="ctr" eaLnBrk="1" hangingPunct="1">
              <a:buFont typeface="Wingdings" pitchFamily="2" charset="2"/>
              <a:buNone/>
              <a:defRPr/>
            </a:pPr>
            <a:endParaRPr lang="tr-TR" smtClean="0"/>
          </a:p>
          <a:p>
            <a:pPr algn="ctr" eaLnBrk="1" hangingPunct="1">
              <a:buFont typeface="Wingdings" pitchFamily="2" charset="2"/>
              <a:buNone/>
              <a:defRPr/>
            </a:pPr>
            <a:endParaRPr lang="tr-TR" smtClean="0"/>
          </a:p>
          <a:p>
            <a:pPr algn="ctr" eaLnBrk="1" hangingPunct="1">
              <a:buFont typeface="Wingdings" pitchFamily="2" charset="2"/>
              <a:buNone/>
              <a:defRPr/>
            </a:pPr>
            <a:endParaRPr lang="tr-TR" smtClean="0"/>
          </a:p>
          <a:p>
            <a:pPr algn="ctr" eaLnBrk="1" hangingPunct="1">
              <a:buFont typeface="Wingdings" pitchFamily="2" charset="2"/>
              <a:buNone/>
              <a:defRPr/>
            </a:pPr>
            <a:endParaRPr lang="tr-TR" smtClean="0"/>
          </a:p>
          <a:p>
            <a:pPr algn="ctr" eaLnBrk="1" hangingPunct="1">
              <a:buFont typeface="Wingdings" pitchFamily="2" charset="2"/>
              <a:buNone/>
              <a:defRPr/>
            </a:pPr>
            <a:r>
              <a:rPr lang="tr-TR" b="1" smtClean="0"/>
              <a:t>KATILIMINIZ İÇİN TEŞEKKÜR EDERİM</a:t>
            </a:r>
            <a:r>
              <a:rPr lang="tr-TR" smtClean="0"/>
              <a:t>.</a:t>
            </a:r>
          </a:p>
          <a:p>
            <a:pPr eaLnBrk="1" hangingPunct="1">
              <a:defRPr/>
            </a:pPr>
            <a:endParaRPr lang="tr-TR" smtClean="0"/>
          </a:p>
          <a:p>
            <a:pPr eaLnBrk="1" hangingPunct="1">
              <a:buFont typeface="Wingdings" pitchFamily="2" charset="2"/>
              <a:buNone/>
              <a:defRPr/>
            </a:pPr>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4522514"/>
          </a:xfrm>
        </p:spPr>
        <p:txBody>
          <a:bodyPr>
            <a:normAutofit/>
          </a:bodyPr>
          <a:lstStyle/>
          <a:p>
            <a:r>
              <a:rPr lang="tr-TR" b="1" dirty="0" smtClean="0">
                <a:solidFill>
                  <a:srgbClr val="FF0000"/>
                </a:solidFill>
              </a:rPr>
              <a:t>TRAVMALAR </a:t>
            </a:r>
            <a:br>
              <a:rPr lang="tr-TR" b="1" dirty="0" smtClean="0">
                <a:solidFill>
                  <a:srgbClr val="FF0000"/>
                </a:solidFill>
              </a:rPr>
            </a:br>
            <a:r>
              <a:rPr lang="tr-TR" b="1" dirty="0" smtClean="0">
                <a:solidFill>
                  <a:srgbClr val="FF0000"/>
                </a:solidFill>
              </a:rPr>
              <a:t>BERABERİNDE </a:t>
            </a:r>
            <a:br>
              <a:rPr lang="tr-TR" b="1" dirty="0" smtClean="0">
                <a:solidFill>
                  <a:srgbClr val="FF0000"/>
                </a:solidFill>
              </a:rPr>
            </a:br>
            <a:r>
              <a:rPr lang="tr-TR" sz="8000" b="1" dirty="0" smtClean="0">
                <a:solidFill>
                  <a:schemeClr val="tx1"/>
                </a:solidFill>
              </a:rPr>
              <a:t>KRİZ </a:t>
            </a:r>
            <a:r>
              <a:rPr lang="tr-TR" b="1" dirty="0" smtClean="0">
                <a:solidFill>
                  <a:srgbClr val="FF0000"/>
                </a:solidFill>
              </a:rPr>
              <a:t/>
            </a:r>
            <a:br>
              <a:rPr lang="tr-TR" b="1" dirty="0" smtClean="0">
                <a:solidFill>
                  <a:srgbClr val="FF0000"/>
                </a:solidFill>
              </a:rPr>
            </a:br>
            <a:r>
              <a:rPr lang="tr-TR" b="1" dirty="0" smtClean="0">
                <a:solidFill>
                  <a:srgbClr val="FF0000"/>
                </a:solidFill>
              </a:rPr>
              <a:t>DURUMLARINI DA GETİRİR.</a:t>
            </a:r>
            <a:endParaRPr lang="tr-TR"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tr-TR" dirty="0" smtClean="0">
                <a:solidFill>
                  <a:schemeClr val="hlink"/>
                </a:solidFill>
              </a:rPr>
              <a:t>KRİZ NEDİR?</a:t>
            </a:r>
          </a:p>
        </p:txBody>
      </p:sp>
      <p:sp>
        <p:nvSpPr>
          <p:cNvPr id="6147" name="Rectangle 3"/>
          <p:cNvSpPr>
            <a:spLocks noGrp="1" noChangeArrowheads="1"/>
          </p:cNvSpPr>
          <p:nvPr>
            <p:ph sz="quarter" idx="1"/>
          </p:nvPr>
        </p:nvSpPr>
        <p:spPr>
          <a:xfrm>
            <a:off x="457200" y="1196975"/>
            <a:ext cx="8229600" cy="5661025"/>
          </a:xfrm>
        </p:spPr>
        <p:txBody>
          <a:bodyPr/>
          <a:lstStyle/>
          <a:p>
            <a:pPr eaLnBrk="1" hangingPunct="1">
              <a:lnSpc>
                <a:spcPct val="90000"/>
              </a:lnSpc>
              <a:defRPr/>
            </a:pPr>
            <a:r>
              <a:rPr lang="tr-TR" smtClean="0"/>
              <a:t>Bir Bireyin, grubun, örgütün ya da topluluğun normal işlevlerini yerine getirmesini engelleyen ve acil ilgi ve çözüm gerektiren, hafife alınamayan, sıra dışı, beklenemeyen bir durum ve ani değişikliktir.</a:t>
            </a:r>
          </a:p>
          <a:p>
            <a:pPr eaLnBrk="1" hangingPunct="1">
              <a:lnSpc>
                <a:spcPct val="90000"/>
              </a:lnSpc>
              <a:defRPr/>
            </a:pPr>
            <a:r>
              <a:rPr lang="tr-TR" smtClean="0"/>
              <a:t>Bir </a:t>
            </a:r>
            <a:r>
              <a:rPr lang="tr-TR" u="sng" smtClean="0"/>
              <a:t>Öğrencinin</a:t>
            </a:r>
            <a:r>
              <a:rPr lang="tr-TR" smtClean="0"/>
              <a:t>,</a:t>
            </a:r>
          </a:p>
          <a:p>
            <a:pPr eaLnBrk="1" hangingPunct="1">
              <a:lnSpc>
                <a:spcPct val="90000"/>
              </a:lnSpc>
              <a:buFont typeface="Wingdings" pitchFamily="2" charset="2"/>
              <a:buNone/>
              <a:defRPr/>
            </a:pPr>
            <a:r>
              <a:rPr lang="tr-TR" smtClean="0"/>
              <a:t>	</a:t>
            </a:r>
            <a:r>
              <a:rPr lang="tr-TR" u="sng" smtClean="0"/>
              <a:t>Sınıfın</a:t>
            </a:r>
            <a:r>
              <a:rPr lang="tr-TR" smtClean="0"/>
              <a:t>,</a:t>
            </a:r>
          </a:p>
          <a:p>
            <a:pPr eaLnBrk="1" hangingPunct="1">
              <a:lnSpc>
                <a:spcPct val="90000"/>
              </a:lnSpc>
              <a:buFont typeface="Wingdings" pitchFamily="2" charset="2"/>
              <a:buNone/>
              <a:defRPr/>
            </a:pPr>
            <a:r>
              <a:rPr lang="tr-TR" smtClean="0"/>
              <a:t>	</a:t>
            </a:r>
            <a:r>
              <a:rPr lang="tr-TR" u="sng" smtClean="0"/>
              <a:t>Okulun</a:t>
            </a:r>
            <a:r>
              <a:rPr lang="tr-TR" smtClean="0"/>
              <a:t>,</a:t>
            </a:r>
          </a:p>
          <a:p>
            <a:pPr eaLnBrk="1" hangingPunct="1">
              <a:lnSpc>
                <a:spcPct val="90000"/>
              </a:lnSpc>
              <a:buFont typeface="Wingdings" pitchFamily="2" charset="2"/>
              <a:buNone/>
              <a:defRPr/>
            </a:pPr>
            <a:r>
              <a:rPr lang="tr-TR" smtClean="0"/>
              <a:t>	</a:t>
            </a:r>
            <a:r>
              <a:rPr lang="tr-TR" u="sng" smtClean="0"/>
              <a:t>Öğretmenlerin</a:t>
            </a:r>
            <a:r>
              <a:rPr lang="tr-TR" smtClean="0"/>
              <a:t> programlarını engelleyen acil ilgi ve çözüm bekleyen, tolore edilemeyen, ani gelişen, sıra dışı olaylardır..</a:t>
            </a:r>
          </a:p>
        </p:txBody>
      </p:sp>
      <p:pic>
        <p:nvPicPr>
          <p:cNvPr id="6148" name="Picture 4" descr="soru işareti"/>
          <p:cNvPicPr>
            <a:picLocks noChangeAspect="1" noChangeArrowheads="1"/>
          </p:cNvPicPr>
          <p:nvPr/>
        </p:nvPicPr>
        <p:blipFill>
          <a:blip r:embed="rId3" cstate="print"/>
          <a:srcRect/>
          <a:stretch>
            <a:fillRect/>
          </a:stretch>
        </p:blipFill>
        <p:spPr bwMode="auto">
          <a:xfrm>
            <a:off x="179512" y="4808537"/>
            <a:ext cx="2049462" cy="17168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pPr eaLnBrk="1" hangingPunct="1">
              <a:defRPr/>
            </a:pPr>
            <a:r>
              <a:rPr lang="tr-TR" sz="4000" smtClean="0">
                <a:solidFill>
                  <a:schemeClr val="hlink"/>
                </a:solidFill>
              </a:rPr>
              <a:t>TOPLU MÜDAHALEYİ GEREKTİREN DURUMLAR</a:t>
            </a:r>
          </a:p>
        </p:txBody>
      </p:sp>
      <p:sp>
        <p:nvSpPr>
          <p:cNvPr id="10243" name="Rectangle 3"/>
          <p:cNvSpPr>
            <a:spLocks noGrp="1" noChangeArrowheads="1"/>
          </p:cNvSpPr>
          <p:nvPr>
            <p:ph sz="quarter" idx="1"/>
          </p:nvPr>
        </p:nvSpPr>
        <p:spPr>
          <a:xfrm>
            <a:off x="468313" y="1773238"/>
            <a:ext cx="4038600" cy="4525962"/>
          </a:xfrm>
        </p:spPr>
        <p:txBody>
          <a:bodyPr/>
          <a:lstStyle/>
          <a:p>
            <a:pPr eaLnBrk="1" hangingPunct="1">
              <a:lnSpc>
                <a:spcPct val="90000"/>
              </a:lnSpc>
              <a:defRPr/>
            </a:pPr>
            <a:r>
              <a:rPr lang="tr-TR" sz="2000" b="1" smtClean="0"/>
              <a:t>Bir öğrenci, öğretmen, yerel ya da ulusal bir liderin ölümü</a:t>
            </a:r>
          </a:p>
          <a:p>
            <a:pPr eaLnBrk="1" hangingPunct="1">
              <a:lnSpc>
                <a:spcPct val="90000"/>
              </a:lnSpc>
              <a:defRPr/>
            </a:pPr>
            <a:r>
              <a:rPr lang="tr-TR" sz="2000" b="1" smtClean="0"/>
              <a:t>Kazalar</a:t>
            </a:r>
          </a:p>
          <a:p>
            <a:pPr eaLnBrk="1" hangingPunct="1">
              <a:lnSpc>
                <a:spcPct val="90000"/>
              </a:lnSpc>
              <a:defRPr/>
            </a:pPr>
            <a:r>
              <a:rPr lang="tr-TR" sz="2000" b="1" smtClean="0"/>
              <a:t>Cinayetler</a:t>
            </a:r>
          </a:p>
          <a:p>
            <a:pPr eaLnBrk="1" hangingPunct="1">
              <a:lnSpc>
                <a:spcPct val="90000"/>
              </a:lnSpc>
              <a:defRPr/>
            </a:pPr>
            <a:r>
              <a:rPr lang="tr-TR" sz="2000" b="1" smtClean="0"/>
              <a:t>İntiharlar</a:t>
            </a:r>
          </a:p>
          <a:p>
            <a:pPr eaLnBrk="1" hangingPunct="1">
              <a:lnSpc>
                <a:spcPct val="90000"/>
              </a:lnSpc>
              <a:defRPr/>
            </a:pPr>
            <a:r>
              <a:rPr lang="tr-TR" sz="2000" b="1" smtClean="0"/>
              <a:t>Bulaşıcı hastalıklar </a:t>
            </a:r>
          </a:p>
          <a:p>
            <a:pPr eaLnBrk="1" hangingPunct="1">
              <a:lnSpc>
                <a:spcPct val="90000"/>
              </a:lnSpc>
              <a:defRPr/>
            </a:pPr>
            <a:r>
              <a:rPr lang="tr-TR" sz="2000" b="1" smtClean="0"/>
              <a:t>Çocuk kaçırma</a:t>
            </a:r>
          </a:p>
          <a:p>
            <a:pPr eaLnBrk="1" hangingPunct="1">
              <a:lnSpc>
                <a:spcPct val="90000"/>
              </a:lnSpc>
              <a:defRPr/>
            </a:pPr>
            <a:r>
              <a:rPr lang="tr-TR" sz="2000" b="1" smtClean="0"/>
              <a:t>Hayvan saldırıları</a:t>
            </a:r>
          </a:p>
          <a:p>
            <a:pPr eaLnBrk="1" hangingPunct="1">
              <a:lnSpc>
                <a:spcPct val="90000"/>
              </a:lnSpc>
              <a:defRPr/>
            </a:pPr>
            <a:r>
              <a:rPr lang="tr-TR" sz="2000" b="1" smtClean="0"/>
              <a:t>Uyuşturucu, alkol</a:t>
            </a:r>
          </a:p>
          <a:p>
            <a:pPr eaLnBrk="1" hangingPunct="1">
              <a:lnSpc>
                <a:spcPct val="90000"/>
              </a:lnSpc>
              <a:defRPr/>
            </a:pPr>
            <a:r>
              <a:rPr lang="tr-TR" sz="2000" b="1" smtClean="0"/>
              <a:t>Şiddet olayları (Bina ve eşyaya, birbirlerine zarar verme)</a:t>
            </a:r>
          </a:p>
          <a:p>
            <a:pPr eaLnBrk="1" hangingPunct="1">
              <a:lnSpc>
                <a:spcPct val="90000"/>
              </a:lnSpc>
              <a:defRPr/>
            </a:pPr>
            <a:r>
              <a:rPr lang="tr-TR" sz="2000" b="1" smtClean="0"/>
              <a:t>Arkadaşlarla kavga, küsme,vb</a:t>
            </a:r>
          </a:p>
          <a:p>
            <a:pPr eaLnBrk="1" hangingPunct="1">
              <a:lnSpc>
                <a:spcPct val="90000"/>
              </a:lnSpc>
              <a:defRPr/>
            </a:pPr>
            <a:endParaRPr lang="tr-TR" sz="2000" b="1" smtClean="0"/>
          </a:p>
          <a:p>
            <a:pPr eaLnBrk="1" hangingPunct="1">
              <a:lnSpc>
                <a:spcPct val="90000"/>
              </a:lnSpc>
              <a:defRPr/>
            </a:pPr>
            <a:endParaRPr lang="tr-TR" sz="2000" b="1" smtClean="0"/>
          </a:p>
        </p:txBody>
      </p:sp>
      <p:pic>
        <p:nvPicPr>
          <p:cNvPr id="10244" name="Picture 7" descr="grip2"/>
          <p:cNvPicPr>
            <a:picLocks noChangeAspect="1" noChangeArrowheads="1"/>
          </p:cNvPicPr>
          <p:nvPr/>
        </p:nvPicPr>
        <p:blipFill>
          <a:blip r:embed="rId3" cstate="print"/>
          <a:srcRect/>
          <a:stretch>
            <a:fillRect/>
          </a:stretch>
        </p:blipFill>
        <p:spPr bwMode="auto">
          <a:xfrm>
            <a:off x="3708400" y="2420938"/>
            <a:ext cx="2303463" cy="2303462"/>
          </a:xfrm>
          <a:prstGeom prst="rect">
            <a:avLst/>
          </a:prstGeom>
          <a:noFill/>
          <a:ln w="9525">
            <a:noFill/>
            <a:miter lim="800000"/>
            <a:headEnd/>
            <a:tailEnd/>
          </a:ln>
        </p:spPr>
      </p:pic>
      <p:pic>
        <p:nvPicPr>
          <p:cNvPr id="10245" name="Picture 8" descr="kavga2"/>
          <p:cNvPicPr>
            <a:picLocks noChangeAspect="1" noChangeArrowheads="1"/>
          </p:cNvPicPr>
          <p:nvPr/>
        </p:nvPicPr>
        <p:blipFill>
          <a:blip r:embed="rId4" cstate="print"/>
          <a:srcRect/>
          <a:stretch>
            <a:fillRect/>
          </a:stretch>
        </p:blipFill>
        <p:spPr bwMode="auto">
          <a:xfrm>
            <a:off x="6084888" y="1633538"/>
            <a:ext cx="2733675" cy="2371725"/>
          </a:xfrm>
          <a:prstGeom prst="rect">
            <a:avLst/>
          </a:prstGeom>
          <a:noFill/>
          <a:ln w="9525">
            <a:noFill/>
            <a:miter lim="800000"/>
            <a:headEnd/>
            <a:tailEnd/>
          </a:ln>
        </p:spPr>
      </p:pic>
      <p:pic>
        <p:nvPicPr>
          <p:cNvPr id="10246" name="Picture 10" descr="uyuşturucu"/>
          <p:cNvPicPr>
            <a:picLocks noChangeAspect="1" noChangeArrowheads="1"/>
          </p:cNvPicPr>
          <p:nvPr/>
        </p:nvPicPr>
        <p:blipFill>
          <a:blip r:embed="rId5" cstate="print"/>
          <a:srcRect/>
          <a:stretch>
            <a:fillRect/>
          </a:stretch>
        </p:blipFill>
        <p:spPr bwMode="auto">
          <a:xfrm>
            <a:off x="6084888" y="4146550"/>
            <a:ext cx="2735262" cy="2378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normAutofit fontScale="90000"/>
          </a:bodyPr>
          <a:lstStyle/>
          <a:p>
            <a:pPr eaLnBrk="1" hangingPunct="1">
              <a:defRPr/>
            </a:pPr>
            <a:r>
              <a:rPr lang="tr-TR" sz="4000" smtClean="0">
                <a:solidFill>
                  <a:schemeClr val="hlink"/>
                </a:solidFill>
              </a:rPr>
              <a:t>TOPLU MÜDAHALEYİ GEREKTİREN DURUMLAR</a:t>
            </a:r>
          </a:p>
        </p:txBody>
      </p:sp>
      <p:sp>
        <p:nvSpPr>
          <p:cNvPr id="146436" name="Rectangle 4"/>
          <p:cNvSpPr>
            <a:spLocks noGrp="1" noChangeArrowheads="1"/>
          </p:cNvSpPr>
          <p:nvPr>
            <p:ph sz="quarter" idx="1"/>
          </p:nvPr>
        </p:nvSpPr>
        <p:spPr>
          <a:xfrm>
            <a:off x="4648200" y="1600200"/>
            <a:ext cx="4316413" cy="4525963"/>
          </a:xfrm>
        </p:spPr>
        <p:txBody>
          <a:bodyPr/>
          <a:lstStyle/>
          <a:p>
            <a:pPr eaLnBrk="1" hangingPunct="1">
              <a:lnSpc>
                <a:spcPct val="90000"/>
              </a:lnSpc>
              <a:defRPr/>
            </a:pPr>
            <a:r>
              <a:rPr lang="tr-TR" sz="2000" b="1" smtClean="0"/>
              <a:t>Terör olayları</a:t>
            </a:r>
          </a:p>
          <a:p>
            <a:pPr eaLnBrk="1" hangingPunct="1">
              <a:lnSpc>
                <a:spcPct val="90000"/>
              </a:lnSpc>
              <a:defRPr/>
            </a:pPr>
            <a:r>
              <a:rPr lang="tr-TR" sz="2000" b="1" smtClean="0"/>
              <a:t>Bomba, gaz kaçağı (patlama), </a:t>
            </a:r>
          </a:p>
          <a:p>
            <a:pPr eaLnBrk="1" hangingPunct="1">
              <a:lnSpc>
                <a:spcPct val="90000"/>
              </a:lnSpc>
              <a:defRPr/>
            </a:pPr>
            <a:r>
              <a:rPr lang="tr-TR" sz="2000" b="1" smtClean="0"/>
              <a:t>Binalarda hasar, </a:t>
            </a:r>
          </a:p>
          <a:p>
            <a:pPr eaLnBrk="1" hangingPunct="1">
              <a:lnSpc>
                <a:spcPct val="90000"/>
              </a:lnSpc>
              <a:defRPr/>
            </a:pPr>
            <a:r>
              <a:rPr lang="tr-TR" sz="2000" b="1" smtClean="0"/>
              <a:t>Elektrik çarpmaları</a:t>
            </a:r>
          </a:p>
          <a:p>
            <a:pPr eaLnBrk="1" hangingPunct="1">
              <a:lnSpc>
                <a:spcPct val="90000"/>
              </a:lnSpc>
              <a:defRPr/>
            </a:pPr>
            <a:r>
              <a:rPr lang="tr-TR" sz="2000" b="1" smtClean="0"/>
              <a:t>Öğrenci çatışmaları</a:t>
            </a:r>
          </a:p>
          <a:p>
            <a:pPr eaLnBrk="1" hangingPunct="1">
              <a:lnSpc>
                <a:spcPct val="90000"/>
              </a:lnSpc>
              <a:defRPr/>
            </a:pPr>
            <a:r>
              <a:rPr lang="tr-TR" sz="2000" b="1" smtClean="0"/>
              <a:t>Okula yabancı birinin girmesi</a:t>
            </a:r>
          </a:p>
          <a:p>
            <a:pPr eaLnBrk="1" hangingPunct="1">
              <a:lnSpc>
                <a:spcPct val="90000"/>
              </a:lnSpc>
              <a:defRPr/>
            </a:pPr>
            <a:r>
              <a:rPr lang="tr-TR" sz="2000" b="1" smtClean="0"/>
              <a:t>Akımlar ( Dini, siyasi, satanizm, vb.) </a:t>
            </a:r>
          </a:p>
          <a:p>
            <a:pPr eaLnBrk="1" hangingPunct="1">
              <a:lnSpc>
                <a:spcPct val="90000"/>
              </a:lnSpc>
              <a:defRPr/>
            </a:pPr>
            <a:r>
              <a:rPr lang="tr-TR" sz="2000" b="1" smtClean="0"/>
              <a:t>Doğal ve çevresel faktörler   </a:t>
            </a:r>
          </a:p>
          <a:p>
            <a:pPr eaLnBrk="1" hangingPunct="1">
              <a:lnSpc>
                <a:spcPct val="90000"/>
              </a:lnSpc>
              <a:buFont typeface="Wingdings" pitchFamily="2" charset="2"/>
              <a:buNone/>
              <a:defRPr/>
            </a:pPr>
            <a:r>
              <a:rPr lang="tr-TR" sz="2000" b="1" smtClean="0"/>
              <a:t>   ( kar, fırtına, deprem, yangın, sel, vb.)</a:t>
            </a:r>
          </a:p>
          <a:p>
            <a:pPr eaLnBrk="1" hangingPunct="1">
              <a:lnSpc>
                <a:spcPct val="90000"/>
              </a:lnSpc>
              <a:defRPr/>
            </a:pPr>
            <a:r>
              <a:rPr lang="tr-TR" sz="2000" b="1" smtClean="0"/>
              <a:t>Kimyasal zehirlenmeler</a:t>
            </a:r>
          </a:p>
          <a:p>
            <a:pPr eaLnBrk="1" hangingPunct="1">
              <a:lnSpc>
                <a:spcPct val="90000"/>
              </a:lnSpc>
              <a:defRPr/>
            </a:pPr>
            <a:endParaRPr lang="tr-TR" sz="2000" b="1" smtClean="0"/>
          </a:p>
          <a:p>
            <a:pPr eaLnBrk="1" hangingPunct="1">
              <a:lnSpc>
                <a:spcPct val="90000"/>
              </a:lnSpc>
              <a:defRPr/>
            </a:pPr>
            <a:endParaRPr lang="tr-TR" sz="2000" b="1" smtClean="0"/>
          </a:p>
          <a:p>
            <a:pPr eaLnBrk="1" hangingPunct="1">
              <a:lnSpc>
                <a:spcPct val="90000"/>
              </a:lnSpc>
              <a:defRPr/>
            </a:pPr>
            <a:endParaRPr lang="tr-TR" sz="2000" b="1" smtClean="0"/>
          </a:p>
          <a:p>
            <a:pPr eaLnBrk="1" hangingPunct="1">
              <a:lnSpc>
                <a:spcPct val="90000"/>
              </a:lnSpc>
              <a:defRPr/>
            </a:pPr>
            <a:endParaRPr lang="tr-TR" sz="2000" smtClean="0"/>
          </a:p>
        </p:txBody>
      </p:sp>
      <p:pic>
        <p:nvPicPr>
          <p:cNvPr id="12292" name="Picture 6" descr="satanizm"/>
          <p:cNvPicPr>
            <a:picLocks noChangeAspect="1" noChangeArrowheads="1"/>
          </p:cNvPicPr>
          <p:nvPr/>
        </p:nvPicPr>
        <p:blipFill>
          <a:blip r:embed="rId3" cstate="print"/>
          <a:srcRect/>
          <a:stretch>
            <a:fillRect/>
          </a:stretch>
        </p:blipFill>
        <p:spPr bwMode="auto">
          <a:xfrm>
            <a:off x="2411413" y="1498600"/>
            <a:ext cx="2339975" cy="2449513"/>
          </a:xfrm>
          <a:prstGeom prst="rect">
            <a:avLst/>
          </a:prstGeom>
          <a:noFill/>
          <a:ln w="9525">
            <a:noFill/>
            <a:miter lim="800000"/>
            <a:headEnd/>
            <a:tailEnd/>
          </a:ln>
        </p:spPr>
      </p:pic>
      <p:pic>
        <p:nvPicPr>
          <p:cNvPr id="12293" name="Picture 7" descr="elektrik"/>
          <p:cNvPicPr>
            <a:picLocks noChangeAspect="1" noChangeArrowheads="1"/>
          </p:cNvPicPr>
          <p:nvPr/>
        </p:nvPicPr>
        <p:blipFill>
          <a:blip r:embed="rId4" cstate="print"/>
          <a:srcRect/>
          <a:stretch>
            <a:fillRect/>
          </a:stretch>
        </p:blipFill>
        <p:spPr bwMode="auto">
          <a:xfrm>
            <a:off x="39688" y="1484313"/>
            <a:ext cx="2300287" cy="2449512"/>
          </a:xfrm>
          <a:prstGeom prst="rect">
            <a:avLst/>
          </a:prstGeom>
          <a:noFill/>
          <a:ln w="9525">
            <a:noFill/>
            <a:miter lim="800000"/>
            <a:headEnd/>
            <a:tailEnd/>
          </a:ln>
        </p:spPr>
      </p:pic>
      <p:pic>
        <p:nvPicPr>
          <p:cNvPr id="12294" name="Picture 8" descr="deprem"/>
          <p:cNvPicPr>
            <a:picLocks noChangeAspect="1" noChangeArrowheads="1"/>
          </p:cNvPicPr>
          <p:nvPr/>
        </p:nvPicPr>
        <p:blipFill>
          <a:blip r:embed="rId5" cstate="print"/>
          <a:srcRect/>
          <a:stretch>
            <a:fillRect/>
          </a:stretch>
        </p:blipFill>
        <p:spPr bwMode="auto">
          <a:xfrm>
            <a:off x="0" y="4076700"/>
            <a:ext cx="4716463" cy="218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tr-TR" sz="4000" smtClean="0">
                <a:solidFill>
                  <a:schemeClr val="hlink"/>
                </a:solidFill>
              </a:rPr>
              <a:t>YAŞANAN BAZI OKUL KRİZLERİ</a:t>
            </a:r>
          </a:p>
        </p:txBody>
      </p:sp>
      <p:sp>
        <p:nvSpPr>
          <p:cNvPr id="12291" name="Rectangle 3"/>
          <p:cNvSpPr>
            <a:spLocks noGrp="1" noChangeArrowheads="1"/>
          </p:cNvSpPr>
          <p:nvPr>
            <p:ph sz="quarter" idx="1"/>
          </p:nvPr>
        </p:nvSpPr>
        <p:spPr>
          <a:xfrm>
            <a:off x="457201" y="1600200"/>
            <a:ext cx="4546848" cy="3196952"/>
          </a:xfrm>
        </p:spPr>
        <p:txBody>
          <a:bodyPr>
            <a:normAutofit/>
          </a:bodyPr>
          <a:lstStyle/>
          <a:p>
            <a:pPr eaLnBrk="1" hangingPunct="1">
              <a:lnSpc>
                <a:spcPct val="90000"/>
              </a:lnSpc>
              <a:defRPr/>
            </a:pPr>
            <a:r>
              <a:rPr lang="tr-TR" sz="2800" b="1" dirty="0" smtClean="0">
                <a:solidFill>
                  <a:srgbClr val="FF0000"/>
                </a:solidFill>
              </a:rPr>
              <a:t>FEN BİLGİSİ ÖĞRETMENİ SEVİLAY DURUKAN’IN SINIFTA ÖĞRENCİLERİNİN ÖNÜNDE BIÇAKLANARAK ÖLDÜRÜLMESİ</a:t>
            </a:r>
          </a:p>
        </p:txBody>
      </p:sp>
      <p:pic>
        <p:nvPicPr>
          <p:cNvPr id="66562" name="Picture 2" descr="https://im1-tub-tr.yandex.net/i?id=0c8dda1b55f19334485a5f6268236db7&amp;n=33&amp;h=215&amp;w=287"/>
          <p:cNvPicPr>
            <a:picLocks noChangeAspect="1" noChangeArrowheads="1"/>
          </p:cNvPicPr>
          <p:nvPr/>
        </p:nvPicPr>
        <p:blipFill>
          <a:blip r:embed="rId3" cstate="print"/>
          <a:srcRect/>
          <a:stretch>
            <a:fillRect/>
          </a:stretch>
        </p:blipFill>
        <p:spPr bwMode="auto">
          <a:xfrm>
            <a:off x="5436096" y="1556792"/>
            <a:ext cx="2733675" cy="33123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2290266"/>
          </a:xfrm>
        </p:spPr>
        <p:txBody>
          <a:bodyPr>
            <a:noAutofit/>
          </a:bodyPr>
          <a:lstStyle/>
          <a:p>
            <a:r>
              <a:rPr lang="tr-TR" sz="3200" dirty="0" err="1" smtClean="0">
                <a:solidFill>
                  <a:srgbClr val="FF0000"/>
                </a:solidFill>
              </a:rPr>
              <a:t>İZMİR’de</a:t>
            </a:r>
            <a:r>
              <a:rPr lang="tr-TR" sz="3200" dirty="0" smtClean="0">
                <a:solidFill>
                  <a:srgbClr val="FF0000"/>
                </a:solidFill>
              </a:rPr>
              <a:t>, 15 yaşındaki M. H. I eğitim gördüğü Anadolu Lisesi’nde, 5’inci kattan atlayarak yaşamına son verdi</a:t>
            </a:r>
            <a:r>
              <a:rPr lang="tr-TR" sz="2800" dirty="0" smtClean="0">
                <a:solidFill>
                  <a:srgbClr val="FF0000"/>
                </a:solidFill>
              </a:rPr>
              <a:t>.</a:t>
            </a:r>
            <a:endParaRPr lang="tr-TR" sz="2800" dirty="0">
              <a:solidFill>
                <a:srgbClr val="FF0000"/>
              </a:solidFill>
            </a:endParaRPr>
          </a:p>
        </p:txBody>
      </p:sp>
      <p:pic>
        <p:nvPicPr>
          <p:cNvPr id="4" name="3 İçerik Yer Tutucusu" descr="izmirokulintihar2.jpg"/>
          <p:cNvPicPr>
            <a:picLocks noGrp="1" noChangeAspect="1"/>
          </p:cNvPicPr>
          <p:nvPr>
            <p:ph sz="quarter" idx="1"/>
          </p:nvPr>
        </p:nvPicPr>
        <p:blipFill>
          <a:blip r:embed="rId2" cstate="print"/>
          <a:stretch>
            <a:fillRect/>
          </a:stretch>
        </p:blipFill>
        <p:spPr>
          <a:xfrm>
            <a:off x="3419872" y="2996952"/>
            <a:ext cx="4238228" cy="265613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106690"/>
          </a:xfrm>
        </p:spPr>
        <p:txBody>
          <a:bodyPr>
            <a:normAutofit/>
          </a:bodyPr>
          <a:lstStyle/>
          <a:p>
            <a:r>
              <a:rPr lang="tr-TR" dirty="0" smtClean="0">
                <a:solidFill>
                  <a:srgbClr val="FF0000"/>
                </a:solidFill>
              </a:rPr>
              <a:t>SERVİS KAZASI</a:t>
            </a:r>
            <a:r>
              <a:rPr lang="tr-TR" dirty="0" smtClean="0"/>
              <a:t/>
            </a:r>
            <a:br>
              <a:rPr lang="tr-TR" dirty="0" smtClean="0"/>
            </a:br>
            <a:r>
              <a:rPr lang="tr-TR" dirty="0" smtClean="0">
                <a:solidFill>
                  <a:schemeClr val="tx1"/>
                </a:solidFill>
              </a:rPr>
              <a:t>İzmir</a:t>
            </a:r>
            <a:r>
              <a:rPr lang="tr-TR" dirty="0" smtClean="0">
                <a:solidFill>
                  <a:schemeClr val="tx1"/>
                </a:solidFill>
              </a:rPr>
              <a:t>’in </a:t>
            </a:r>
            <a:r>
              <a:rPr lang="tr-TR" dirty="0" smtClean="0">
                <a:solidFill>
                  <a:schemeClr val="tx1"/>
                </a:solidFill>
              </a:rPr>
              <a:t>Aliağa ilçesinde </a:t>
            </a:r>
            <a:r>
              <a:rPr lang="tr-TR" dirty="0" err="1" smtClean="0">
                <a:solidFill>
                  <a:schemeClr val="tx1"/>
                </a:solidFill>
              </a:rPr>
              <a:t>Kapukaya</a:t>
            </a:r>
            <a:r>
              <a:rPr lang="tr-TR" dirty="0" smtClean="0">
                <a:solidFill>
                  <a:schemeClr val="tx1"/>
                </a:solidFill>
              </a:rPr>
              <a:t> köyünden </a:t>
            </a:r>
            <a:r>
              <a:rPr lang="tr-TR" dirty="0" err="1" smtClean="0">
                <a:solidFill>
                  <a:schemeClr val="tx1"/>
                </a:solidFill>
              </a:rPr>
              <a:t>Yenişakran</a:t>
            </a:r>
            <a:r>
              <a:rPr lang="tr-TR" dirty="0" smtClean="0">
                <a:solidFill>
                  <a:schemeClr val="tx1"/>
                </a:solidFill>
              </a:rPr>
              <a:t> beldesindeki ilköğretim okullarına öğrenci taşıyan servis aracının dere yatağına yuvarlanması sonucu ilk belirlemelere göre 4 öğrenci öldü, çoğu öğrenci 26 kişi yaralandı.</a:t>
            </a:r>
            <a:endParaRPr lang="tr-TR" dirty="0">
              <a:solidFill>
                <a:schemeClr val="tx1"/>
              </a:solidFill>
            </a:endParaRPr>
          </a:p>
        </p:txBody>
      </p:sp>
      <p:pic>
        <p:nvPicPr>
          <p:cNvPr id="4" name="3 İçerik Yer Tutucusu" descr="4715.jpg"/>
          <p:cNvPicPr>
            <a:picLocks noGrp="1" noChangeAspect="1"/>
          </p:cNvPicPr>
          <p:nvPr>
            <p:ph sz="quarter" idx="1"/>
          </p:nvPr>
        </p:nvPicPr>
        <p:blipFill>
          <a:blip r:embed="rId2" cstate="print"/>
          <a:stretch>
            <a:fillRect/>
          </a:stretch>
        </p:blipFill>
        <p:spPr>
          <a:xfrm>
            <a:off x="5004048" y="188640"/>
            <a:ext cx="3465562" cy="188056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745</TotalTime>
  <Words>1207</Words>
  <Application>Microsoft Office PowerPoint</Application>
  <PresentationFormat>Ekran Gösterisi (4:3)</PresentationFormat>
  <Paragraphs>188</Paragraphs>
  <Slides>29</Slides>
  <Notes>18</Notes>
  <HiddenSlides>0</HiddenSlides>
  <MMClips>1</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Hisse Senedi</vt:lpstr>
      <vt:lpstr>OKULLARDA </vt:lpstr>
      <vt:lpstr>                             TRAFİK            BİR YAKININ               TACİZ                 ŞİDDET               DOĞAL                            KAZASI                    KAYBI                                                                               AFETLER    </vt:lpstr>
      <vt:lpstr>TRAVMALAR  BERABERİNDE  KRİZ  DURUMLARINI DA GETİRİR.</vt:lpstr>
      <vt:lpstr>KRİZ NEDİR?</vt:lpstr>
      <vt:lpstr>TOPLU MÜDAHALEYİ GEREKTİREN DURUMLAR</vt:lpstr>
      <vt:lpstr>TOPLU MÜDAHALEYİ GEREKTİREN DURUMLAR</vt:lpstr>
      <vt:lpstr>YAŞANAN BAZI OKUL KRİZLERİ</vt:lpstr>
      <vt:lpstr>İZMİR’de, 15 yaşındaki M. H. I eğitim gördüğü Anadolu Lisesi’nde, 5’inci kattan atlayarak yaşamına son verdi.</vt:lpstr>
      <vt:lpstr>SERVİS KAZASI İzmir’in Aliağa ilçesinde Kapukaya köyünden Yenişakran beldesindeki ilköğretim okullarına öğrenci taşıyan servis aracının dere yatağına yuvarlanması sonucu ilk belirlemelere göre 4 öğrenci öldü, çoğu öğrenci 26 kişi yaralandı.</vt:lpstr>
      <vt:lpstr>BİR KRİZ OLDUĞUNDA OKULDA NELER OLUR?</vt:lpstr>
      <vt:lpstr>KRİZ MÜDAHALE DÜZEYLERİ</vt:lpstr>
      <vt:lpstr>TEMEL MÜDAHALE  OKULDA KRİZ ÖNLEME STRATEJİLERİ</vt:lpstr>
      <vt:lpstr>OKUL TRAVMA VE KRİZE  MÜDAHALE   EKİBİ’NDE  KİMLER  OLMALIDIR?</vt:lpstr>
      <vt:lpstr>BİR KRİZ OLDUĞU ANDA YAPILACAKLAR  ACİL EYLEM PLANI</vt:lpstr>
      <vt:lpstr>BİR KRİZ OLDUĞU ANDA YAPILACAKLAR  ACİL EYLEM PLANI</vt:lpstr>
      <vt:lpstr>KRİZ SIRASINDA OKUL PERSONELİNİN ROLLERİ  Okul Müdürünün Rolü</vt:lpstr>
      <vt:lpstr>REHBER ÖĞRETMENİN ROLÜ</vt:lpstr>
      <vt:lpstr>ÖĞRETMENİN ROLÜ</vt:lpstr>
      <vt:lpstr>İKİNCİ DERECEDE MÜDAHALE</vt:lpstr>
      <vt:lpstr>İKİNCİ DERECEDE MÜDAHALE HİZMETLERİNDE İLÇE EKİBİNDEN YARDIM ALMALIYIZ ÇÜNKÜ…</vt:lpstr>
      <vt:lpstr>Slayt 21</vt:lpstr>
      <vt:lpstr>İLÇE TRAVMA VE KRİZE MÜDAHALE EKİBİ NASIL ÇALIŞIR?</vt:lpstr>
      <vt:lpstr>Slayt 23</vt:lpstr>
      <vt:lpstr>Slayt 24</vt:lpstr>
      <vt:lpstr>MEDYA VE ANA BABALAR İLE İLİŞKİLER</vt:lpstr>
      <vt:lpstr>BİR KRİZ DURUMUNDA MEDYAYA HANGİ BİLGİLER NE ZAMAN İLETİLMELİDİR?</vt:lpstr>
      <vt:lpstr>MEDYAYLA İLİŞKİLERDE DİKKAT EDİLECEK NOKTALAR</vt:lpstr>
      <vt:lpstr>ÜÇÜNCÜ DERECE MÜDAHALE: ACİL DURUM SONRASINDA</vt:lpstr>
      <vt:lpstr>Slayt 29</vt:lpstr>
    </vt:vector>
  </TitlesOfParts>
  <Company>bim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OKULDA KRİZ YÖNETİMİ</dc:title>
  <dc:creator>temint01</dc:creator>
  <cp:lastModifiedBy>banu</cp:lastModifiedBy>
  <cp:revision>52</cp:revision>
  <dcterms:created xsi:type="dcterms:W3CDTF">2008-01-04T10:32:44Z</dcterms:created>
  <dcterms:modified xsi:type="dcterms:W3CDTF">2016-12-05T09:23:44Z</dcterms:modified>
</cp:coreProperties>
</file>