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B6185E-1430-4051-8974-B4C34DEF18E1}" type="datetimeFigureOut">
              <a:rPr lang="tr-TR" smtClean="0"/>
              <a:t>20.05.2015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68C0D-AB2C-421B-8E57-42B5DA41680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6B115C5F-EE53-48B2-8C3D-C96C0FF0B24B}" type="datetimeFigureOut">
              <a:rPr lang="tr-TR" smtClean="0"/>
              <a:pPr/>
              <a:t>20.05.2015</a:t>
            </a:fld>
            <a:endParaRPr lang="tr-TR" dirty="0"/>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dirty="0"/>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2EE205C-6DCE-49CB-B894-EB8C61554F7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B115C5F-EE53-48B2-8C3D-C96C0FF0B24B}" type="datetimeFigureOut">
              <a:rPr lang="tr-TR" smtClean="0"/>
              <a:pPr/>
              <a:t>20.05.2015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EE205C-6DCE-49CB-B894-EB8C61554F7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B115C5F-EE53-48B2-8C3D-C96C0FF0B24B}" type="datetimeFigureOut">
              <a:rPr lang="tr-TR" smtClean="0"/>
              <a:pPr/>
              <a:t>20.05.2015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EE205C-6DCE-49CB-B894-EB8C61554F7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6B115C5F-EE53-48B2-8C3D-C96C0FF0B24B}" type="datetimeFigureOut">
              <a:rPr lang="tr-TR" smtClean="0"/>
              <a:pPr/>
              <a:t>20.05.2015</a:t>
            </a:fld>
            <a:endParaRPr lang="tr-TR" dirty="0"/>
          </a:p>
        </p:txBody>
      </p:sp>
      <p:sp>
        <p:nvSpPr>
          <p:cNvPr id="5" name="4 Altbilgi Yer Tutucusu"/>
          <p:cNvSpPr>
            <a:spLocks noGrp="1"/>
          </p:cNvSpPr>
          <p:nvPr>
            <p:ph type="ftr" sz="quarter" idx="11"/>
          </p:nvPr>
        </p:nvSpPr>
        <p:spPr>
          <a:xfrm>
            <a:off x="457200" y="6480969"/>
            <a:ext cx="4260056" cy="300831"/>
          </a:xfrm>
        </p:spPr>
        <p:txBody>
          <a:bodyPr/>
          <a:lstStyle/>
          <a:p>
            <a:endParaRPr lang="tr-TR" dirty="0"/>
          </a:p>
        </p:txBody>
      </p:sp>
      <p:sp>
        <p:nvSpPr>
          <p:cNvPr id="6" name="5 Slayt Numarası Yer Tutucusu"/>
          <p:cNvSpPr>
            <a:spLocks noGrp="1"/>
          </p:cNvSpPr>
          <p:nvPr>
            <p:ph type="sldNum" sz="quarter" idx="12"/>
          </p:nvPr>
        </p:nvSpPr>
        <p:spPr/>
        <p:txBody>
          <a:bodyPr/>
          <a:lstStyle/>
          <a:p>
            <a:fld id="{32EE205C-6DCE-49CB-B894-EB8C61554F7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Veri Yer Tutucusu"/>
          <p:cNvSpPr>
            <a:spLocks noGrp="1"/>
          </p:cNvSpPr>
          <p:nvPr>
            <p:ph type="dt" sz="half" idx="10"/>
          </p:nvPr>
        </p:nvSpPr>
        <p:spPr>
          <a:xfrm>
            <a:off x="6955632" y="6477000"/>
            <a:ext cx="2133600" cy="304800"/>
          </a:xfrm>
        </p:spPr>
        <p:txBody>
          <a:bodyPr/>
          <a:lstStyle/>
          <a:p>
            <a:fld id="{6B115C5F-EE53-48B2-8C3D-C96C0FF0B24B}" type="datetimeFigureOut">
              <a:rPr lang="tr-TR" smtClean="0"/>
              <a:pPr/>
              <a:t>20.05.2015</a:t>
            </a:fld>
            <a:endParaRPr lang="tr-TR" dirty="0"/>
          </a:p>
        </p:txBody>
      </p:sp>
      <p:sp>
        <p:nvSpPr>
          <p:cNvPr id="5" name="4 Altbilgi Yer Tutucusu"/>
          <p:cNvSpPr>
            <a:spLocks noGrp="1"/>
          </p:cNvSpPr>
          <p:nvPr>
            <p:ph type="ftr" sz="quarter" idx="11"/>
          </p:nvPr>
        </p:nvSpPr>
        <p:spPr>
          <a:xfrm>
            <a:off x="2619376" y="6480969"/>
            <a:ext cx="4260056" cy="300831"/>
          </a:xfrm>
        </p:spPr>
        <p:txBody>
          <a:bodyPr/>
          <a:lstStyle/>
          <a:p>
            <a:endParaRPr lang="tr-TR" dirty="0"/>
          </a:p>
        </p:txBody>
      </p:sp>
      <p:sp>
        <p:nvSpPr>
          <p:cNvPr id="6" name="5 Slayt Numarası Yer Tutucusu"/>
          <p:cNvSpPr>
            <a:spLocks noGrp="1"/>
          </p:cNvSpPr>
          <p:nvPr>
            <p:ph type="sldNum" sz="quarter" idx="12"/>
          </p:nvPr>
        </p:nvSpPr>
        <p:spPr>
          <a:xfrm>
            <a:off x="8451056" y="809624"/>
            <a:ext cx="502920" cy="300831"/>
          </a:xfrm>
        </p:spPr>
        <p:txBody>
          <a:bodyPr/>
          <a:lstStyle/>
          <a:p>
            <a:fld id="{32EE205C-6DCE-49CB-B894-EB8C61554F71}" type="slidenum">
              <a:rPr lang="tr-TR" smtClean="0"/>
              <a:pPr/>
              <a:t>‹#›</a:t>
            </a:fld>
            <a:endParaRPr lang="tr-TR" dirty="0"/>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6B115C5F-EE53-48B2-8C3D-C96C0FF0B24B}" type="datetimeFigureOut">
              <a:rPr lang="tr-TR" smtClean="0"/>
              <a:pPr/>
              <a:t>20.05.2015</a:t>
            </a:fld>
            <a:endParaRPr lang="tr-TR" dirty="0"/>
          </a:p>
        </p:txBody>
      </p:sp>
      <p:sp>
        <p:nvSpPr>
          <p:cNvPr id="6" name="5 Altbilgi Yer Tutucusu"/>
          <p:cNvSpPr>
            <a:spLocks noGrp="1"/>
          </p:cNvSpPr>
          <p:nvPr>
            <p:ph type="ftr" sz="quarter" idx="11"/>
          </p:nvPr>
        </p:nvSpPr>
        <p:spPr>
          <a:xfrm>
            <a:off x="457200" y="6480969"/>
            <a:ext cx="4260056" cy="301752"/>
          </a:xfrm>
        </p:spPr>
        <p:txBody>
          <a:bodyPr/>
          <a:lstStyle/>
          <a:p>
            <a:endParaRPr lang="tr-TR" dirty="0"/>
          </a:p>
        </p:txBody>
      </p:sp>
      <p:sp>
        <p:nvSpPr>
          <p:cNvPr id="7" name="6 Slayt Numarası Yer Tutucusu"/>
          <p:cNvSpPr>
            <a:spLocks noGrp="1"/>
          </p:cNvSpPr>
          <p:nvPr>
            <p:ph type="sldNum" sz="quarter" idx="12"/>
          </p:nvPr>
        </p:nvSpPr>
        <p:spPr>
          <a:xfrm>
            <a:off x="7589520" y="6480969"/>
            <a:ext cx="502920" cy="301752"/>
          </a:xfrm>
        </p:spPr>
        <p:txBody>
          <a:bodyPr/>
          <a:lstStyle/>
          <a:p>
            <a:fld id="{32EE205C-6DCE-49CB-B894-EB8C61554F7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6B115C5F-EE53-48B2-8C3D-C96C0FF0B24B}" type="datetimeFigureOut">
              <a:rPr lang="tr-TR" smtClean="0"/>
              <a:pPr/>
              <a:t>20.05.2015</a:t>
            </a:fld>
            <a:endParaRPr lang="tr-TR" dirty="0"/>
          </a:p>
        </p:txBody>
      </p:sp>
      <p:sp>
        <p:nvSpPr>
          <p:cNvPr id="8" name="7 Altbilgi Yer Tutucusu"/>
          <p:cNvSpPr>
            <a:spLocks noGrp="1"/>
          </p:cNvSpPr>
          <p:nvPr>
            <p:ph type="ftr" sz="quarter" idx="11"/>
          </p:nvPr>
        </p:nvSpPr>
        <p:spPr>
          <a:xfrm>
            <a:off x="457200" y="6480969"/>
            <a:ext cx="4261104" cy="301752"/>
          </a:xfrm>
        </p:spPr>
        <p:txBody>
          <a:bodyPr/>
          <a:lstStyle/>
          <a:p>
            <a:endParaRPr lang="tr-TR" dirty="0"/>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32EE205C-6DCE-49CB-B894-EB8C61554F7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B115C5F-EE53-48B2-8C3D-C96C0FF0B24B}" type="datetimeFigureOut">
              <a:rPr lang="tr-TR" smtClean="0"/>
              <a:pPr/>
              <a:t>20.05.2015</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32EE205C-6DCE-49CB-B894-EB8C61554F7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6B115C5F-EE53-48B2-8C3D-C96C0FF0B24B}" type="datetimeFigureOut">
              <a:rPr lang="tr-TR" smtClean="0"/>
              <a:pPr/>
              <a:t>20.05.2015</a:t>
            </a:fld>
            <a:endParaRPr lang="tr-TR" dirty="0"/>
          </a:p>
        </p:txBody>
      </p:sp>
      <p:sp>
        <p:nvSpPr>
          <p:cNvPr id="3" name="2 Altbilgi Yer Tutucusu"/>
          <p:cNvSpPr>
            <a:spLocks noGrp="1"/>
          </p:cNvSpPr>
          <p:nvPr>
            <p:ph type="ftr" sz="quarter" idx="11"/>
          </p:nvPr>
        </p:nvSpPr>
        <p:spPr>
          <a:xfrm>
            <a:off x="457200" y="6481890"/>
            <a:ext cx="4260056" cy="300831"/>
          </a:xfrm>
        </p:spPr>
        <p:txBody>
          <a:bodyPr/>
          <a:lstStyle/>
          <a:p>
            <a:endParaRPr lang="tr-TR" dirty="0"/>
          </a:p>
        </p:txBody>
      </p:sp>
      <p:sp>
        <p:nvSpPr>
          <p:cNvPr id="4" name="3 Slayt Numarası Yer Tutucusu"/>
          <p:cNvSpPr>
            <a:spLocks noGrp="1"/>
          </p:cNvSpPr>
          <p:nvPr>
            <p:ph type="sldNum" sz="quarter" idx="12"/>
          </p:nvPr>
        </p:nvSpPr>
        <p:spPr>
          <a:xfrm>
            <a:off x="7589520" y="6480969"/>
            <a:ext cx="502920" cy="301752"/>
          </a:xfrm>
        </p:spPr>
        <p:txBody>
          <a:bodyPr/>
          <a:lstStyle/>
          <a:p>
            <a:fld id="{32EE205C-6DCE-49CB-B894-EB8C61554F7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6B115C5F-EE53-48B2-8C3D-C96C0FF0B24B}" type="datetimeFigureOut">
              <a:rPr lang="tr-TR" smtClean="0"/>
              <a:pPr/>
              <a:t>20.05.2015</a:t>
            </a:fld>
            <a:endParaRPr lang="tr-TR" dirty="0"/>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dirty="0"/>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32EE205C-6DCE-49CB-B894-EB8C61554F7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dirty="0"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6B115C5F-EE53-48B2-8C3D-C96C0FF0B24B}" type="datetimeFigureOut">
              <a:rPr lang="tr-TR" smtClean="0"/>
              <a:pPr/>
              <a:t>20.05.2015</a:t>
            </a:fld>
            <a:endParaRPr lang="tr-TR" dirty="0"/>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dirty="0"/>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32EE205C-6DCE-49CB-B894-EB8C61554F7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B115C5F-EE53-48B2-8C3D-C96C0FF0B24B}" type="datetimeFigureOut">
              <a:rPr lang="tr-TR" smtClean="0"/>
              <a:pPr/>
              <a:t>20.05.2015</a:t>
            </a:fld>
            <a:endParaRPr lang="tr-TR" dirty="0"/>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dirty="0"/>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2EE205C-6DCE-49CB-B894-EB8C61554F71}" type="slidenum">
              <a:rPr lang="tr-TR" smtClean="0"/>
              <a:pPr/>
              <a:t>‹#›</a:t>
            </a:fld>
            <a:endParaRPr lang="tr-T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776288"/>
            <a:ext cx="8031984" cy="1470025"/>
          </a:xfrm>
        </p:spPr>
        <p:txBody>
          <a:bodyPr>
            <a:normAutofit/>
          </a:bodyPr>
          <a:lstStyle/>
          <a:p>
            <a:pPr algn="ctr"/>
            <a:r>
              <a:rPr lang="tr-TR" sz="3600" b="1" dirty="0" smtClean="0"/>
              <a:t>KARABAĞLAR REHBERLİK  VE ARAŞTIRMA MERKEZİ</a:t>
            </a:r>
            <a:endParaRPr lang="tr-TR" sz="3600" b="1" dirty="0"/>
          </a:p>
        </p:txBody>
      </p:sp>
      <p:sp>
        <p:nvSpPr>
          <p:cNvPr id="3" name="2 Alt Başlık"/>
          <p:cNvSpPr>
            <a:spLocks noGrp="1"/>
          </p:cNvSpPr>
          <p:nvPr>
            <p:ph type="subTitle" idx="1"/>
          </p:nvPr>
        </p:nvSpPr>
        <p:spPr>
          <a:xfrm>
            <a:off x="2928926" y="3429000"/>
            <a:ext cx="5857916" cy="1571636"/>
          </a:xfrm>
        </p:spPr>
        <p:style>
          <a:lnRef idx="1">
            <a:schemeClr val="accent3"/>
          </a:lnRef>
          <a:fillRef idx="2">
            <a:schemeClr val="accent3"/>
          </a:fillRef>
          <a:effectRef idx="1">
            <a:schemeClr val="accent3"/>
          </a:effectRef>
          <a:fontRef idx="minor">
            <a:schemeClr val="dk1"/>
          </a:fontRef>
        </p:style>
        <p:txBody>
          <a:bodyPr/>
          <a:lstStyle/>
          <a:p>
            <a:pPr algn="l">
              <a:buFont typeface="Wingdings" pitchFamily="2" charset="2"/>
              <a:buChar char="v"/>
            </a:pPr>
            <a:r>
              <a:rPr lang="tr-TR" b="1" dirty="0" smtClean="0">
                <a:solidFill>
                  <a:srgbClr val="C00000"/>
                </a:solidFill>
                <a:latin typeface="Algerian" pitchFamily="82" charset="0"/>
              </a:rPr>
              <a:t> 4. SINIFTAN 5. SINIFA GEÇECEK ÖĞRENCİLERİN ORTAOKULA ORYANTASYONU</a:t>
            </a:r>
            <a:endParaRPr lang="tr-TR" b="1" dirty="0">
              <a:solidFill>
                <a:srgbClr val="C00000"/>
              </a:solidFill>
              <a:latin typeface="Algerian" pitchFamily="82" charset="0"/>
            </a:endParaRPr>
          </a:p>
        </p:txBody>
      </p:sp>
      <p:pic>
        <p:nvPicPr>
          <p:cNvPr id="5" name="4 Resim" descr="Boy-With-Cap-At-Desk.png"/>
          <p:cNvPicPr>
            <a:picLocks noChangeAspect="1"/>
          </p:cNvPicPr>
          <p:nvPr/>
        </p:nvPicPr>
        <p:blipFill>
          <a:blip r:embed="rId2"/>
          <a:stretch>
            <a:fillRect/>
          </a:stretch>
        </p:blipFill>
        <p:spPr>
          <a:xfrm>
            <a:off x="357158" y="2500306"/>
            <a:ext cx="2557314" cy="32861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en-US" dirty="0" err="1" smtClean="0">
                <a:latin typeface="Times New Roman" pitchFamily="18" charset="0"/>
                <a:cs typeface="Times New Roman" pitchFamily="18" charset="0"/>
              </a:rPr>
              <a:t>Çocuğunuza</a:t>
            </a:r>
            <a:r>
              <a:rPr lang="en-US" dirty="0" smtClean="0">
                <a:latin typeface="Times New Roman" pitchFamily="18" charset="0"/>
                <a:cs typeface="Times New Roman" pitchFamily="18" charset="0"/>
              </a:rPr>
              <a:t> her </a:t>
            </a:r>
            <a:r>
              <a:rPr lang="en-US" dirty="0" err="1" smtClean="0">
                <a:latin typeface="Times New Roman" pitchFamily="18" charset="0"/>
                <a:cs typeface="Times New Roman" pitchFamily="18" charset="0"/>
              </a:rPr>
              <a:t>zaman</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EVET</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demeniz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gerekmez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İstediği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eğer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sizin</a:t>
            </a:r>
            <a:r>
              <a:rPr lang="en-US" dirty="0" smtClean="0">
                <a:latin typeface="Times New Roman" pitchFamily="18" charset="0"/>
                <a:cs typeface="Times New Roman" pitchFamily="18" charset="0"/>
              </a:rPr>
              <a:t> için </a:t>
            </a:r>
            <a:r>
              <a:rPr lang="en-US" dirty="0" err="1" smtClean="0">
                <a:latin typeface="Times New Roman" pitchFamily="18" charset="0"/>
                <a:cs typeface="Times New Roman" pitchFamily="18" charset="0"/>
              </a:rPr>
              <a:t>uygun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değilse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tehlikeliyse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zaten</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HAYIR</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demeniz</a:t>
            </a:r>
            <a:r>
              <a:rPr lang="en-US" dirty="0" smtClean="0">
                <a:latin typeface="Times New Roman" pitchFamily="18" charset="0"/>
                <a:cs typeface="Times New Roman" pitchFamily="18" charset="0"/>
              </a:rPr>
              <a:t> daha </a:t>
            </a:r>
            <a:r>
              <a:rPr lang="en-US" dirty="0" err="1" smtClean="0">
                <a:latin typeface="Times New Roman" pitchFamily="18" charset="0"/>
                <a:cs typeface="Times New Roman" pitchFamily="18" charset="0"/>
              </a:rPr>
              <a:t>uygundur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Bazen</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kadar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ısrarcı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olurlar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konuyu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kapatmanın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sizin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kararlı</a:t>
            </a:r>
            <a:r>
              <a:rPr lang="en-US" dirty="0" smtClean="0">
                <a:latin typeface="Times New Roman" pitchFamily="18" charset="0"/>
                <a:cs typeface="Times New Roman" pitchFamily="18" charset="0"/>
              </a:rPr>
              <a:t> bir </a:t>
            </a:r>
            <a:r>
              <a:rPr lang="en-US" dirty="0" err="1" smtClean="0">
                <a:latin typeface="Times New Roman" pitchFamily="18" charset="0"/>
                <a:cs typeface="Times New Roman" pitchFamily="18" charset="0"/>
              </a:rPr>
              <a:t>şekilde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Çünkü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böyle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olmasını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istiyorum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demeniz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olabilir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736"/>
            <a:ext cx="8229600" cy="4572000"/>
          </a:xfrm>
        </p:spPr>
        <p:txBody>
          <a:bodyPr>
            <a:normAutofit lnSpcReduction="10000"/>
          </a:bodyPr>
          <a:lstStyle/>
          <a:p>
            <a:pPr algn="just"/>
            <a:r>
              <a:rPr lang="en-US" dirty="0" err="1" smtClean="0">
                <a:latin typeface="Times New Roman" pitchFamily="18" charset="0"/>
                <a:cs typeface="Times New Roman" pitchFamily="18" charset="0"/>
              </a:rPr>
              <a:t>Kontrolü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yavaş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yavaş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vermeniz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çocuğunuz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öğrenecek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arada</a:t>
            </a:r>
            <a:r>
              <a:rPr lang="en-US" dirty="0" smtClean="0">
                <a:latin typeface="Times New Roman" pitchFamily="18" charset="0"/>
                <a:cs typeface="Times New Roman" pitchFamily="18" charset="0"/>
              </a:rPr>
              <a:t> da </a:t>
            </a:r>
            <a:r>
              <a:rPr lang="en-US" dirty="0" err="1" smtClean="0">
                <a:latin typeface="Times New Roman" pitchFamily="18" charset="0"/>
                <a:cs typeface="Times New Roman" pitchFamily="18" charset="0"/>
              </a:rPr>
              <a:t>bazı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zorluklar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çekecektir</a:t>
            </a:r>
            <a:r>
              <a:rPr lang="en-US" dirty="0" smtClean="0">
                <a:latin typeface="Times New Roman" pitchFamily="18" charset="0"/>
                <a:cs typeface="Times New Roman" pitchFamily="18" charset="0"/>
              </a:rPr>
              <a:t>. Örneğin; </a:t>
            </a:r>
            <a:r>
              <a:rPr lang="en-US" dirty="0" err="1" smtClean="0">
                <a:latin typeface="Times New Roman" pitchFamily="18" charset="0"/>
                <a:cs typeface="Times New Roman" pitchFamily="18" charset="0"/>
              </a:rPr>
              <a:t>çocuğunuz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ödevini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zamanında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yapmadığında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iyi </a:t>
            </a:r>
            <a:r>
              <a:rPr lang="en-US" dirty="0" err="1" smtClean="0">
                <a:latin typeface="Times New Roman" pitchFamily="18" charset="0"/>
                <a:cs typeface="Times New Roman" pitchFamily="18" charset="0"/>
              </a:rPr>
              <a:t>çalışmadığı</a:t>
            </a:r>
            <a:r>
              <a:rPr lang="en-US" dirty="0" smtClean="0">
                <a:latin typeface="Times New Roman" pitchFamily="18" charset="0"/>
                <a:cs typeface="Times New Roman" pitchFamily="18" charset="0"/>
              </a:rPr>
              <a:t> için </a:t>
            </a:r>
            <a:r>
              <a:rPr lang="en-US" dirty="0" err="1" smtClean="0">
                <a:latin typeface="Times New Roman" pitchFamily="18" charset="0"/>
                <a:cs typeface="Times New Roman" pitchFamily="18" charset="0"/>
              </a:rPr>
              <a:t>düşük</a:t>
            </a:r>
            <a:r>
              <a:rPr lang="en-US" dirty="0" smtClean="0">
                <a:latin typeface="Times New Roman" pitchFamily="18" charset="0"/>
                <a:cs typeface="Times New Roman" pitchFamily="18" charset="0"/>
              </a:rPr>
              <a:t> not </a:t>
            </a:r>
            <a:r>
              <a:rPr lang="en-US" dirty="0" err="1" smtClean="0">
                <a:latin typeface="Times New Roman" pitchFamily="18" charset="0"/>
                <a:cs typeface="Times New Roman" pitchFamily="18" charset="0"/>
              </a:rPr>
              <a:t>aldığında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öğretmene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gidip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konuşmayın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Bırakın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düşük</a:t>
            </a:r>
            <a:r>
              <a:rPr lang="en-US" dirty="0" smtClean="0">
                <a:latin typeface="Times New Roman" pitchFamily="18" charset="0"/>
                <a:cs typeface="Times New Roman" pitchFamily="18" charset="0"/>
              </a:rPr>
              <a:t> not </a:t>
            </a:r>
            <a:r>
              <a:rPr lang="en-US" dirty="0" err="1" smtClean="0">
                <a:latin typeface="Times New Roman" pitchFamily="18" charset="0"/>
                <a:cs typeface="Times New Roman" pitchFamily="18" charset="0"/>
              </a:rPr>
              <a:t>almanın</a:t>
            </a:r>
            <a:r>
              <a:rPr lang="en-US" dirty="0" smtClean="0">
                <a:latin typeface="Times New Roman" pitchFamily="18" charset="0"/>
                <a:cs typeface="Times New Roman" pitchFamily="18" charset="0"/>
              </a:rPr>
              <a:t> ve </a:t>
            </a:r>
            <a:r>
              <a:rPr lang="en-US" dirty="0" err="1" smtClean="0">
                <a:latin typeface="Times New Roman" pitchFamily="18" charset="0"/>
                <a:cs typeface="Times New Roman" pitchFamily="18" charset="0"/>
              </a:rPr>
              <a:t>ödevini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yapmamanın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yaratacağı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üzüntüye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katlansın</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Bu </a:t>
            </a:r>
            <a:r>
              <a:rPr lang="en-US" dirty="0" err="1" smtClean="0">
                <a:latin typeface="Times New Roman" pitchFamily="18" charset="0"/>
                <a:cs typeface="Times New Roman" pitchFamily="18" charset="0"/>
              </a:rPr>
              <a:t>yaş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çocuğu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sebep-sonuç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ilişkisini</a:t>
            </a:r>
            <a:r>
              <a:rPr lang="en-US" dirty="0" smtClean="0">
                <a:latin typeface="Times New Roman" pitchFamily="18" charset="0"/>
                <a:cs typeface="Times New Roman" pitchFamily="18" charset="0"/>
              </a:rPr>
              <a:t> daha </a:t>
            </a:r>
            <a:r>
              <a:rPr lang="en-US" dirty="0" err="1" smtClean="0">
                <a:latin typeface="Times New Roman" pitchFamily="18" charset="0"/>
                <a:cs typeface="Times New Roman" pitchFamily="18" charset="0"/>
              </a:rPr>
              <a:t>kolay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kavrar</a:t>
            </a:r>
            <a:r>
              <a:rPr lang="en-US" dirty="0" smtClean="0">
                <a:latin typeface="Times New Roman" pitchFamily="18" charset="0"/>
                <a:cs typeface="Times New Roman" pitchFamily="18" charset="0"/>
              </a:rPr>
              <a:t> ve </a:t>
            </a:r>
            <a:r>
              <a:rPr lang="en-US" dirty="0" err="1" smtClean="0">
                <a:latin typeface="Times New Roman" pitchFamily="18" charset="0"/>
                <a:cs typeface="Times New Roman" pitchFamily="18" charset="0"/>
              </a:rPr>
              <a:t>yaşadıklarından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öğrenir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Arkadaşlar…</a:t>
            </a:r>
            <a:endParaRPr lang="tr-TR" dirty="0"/>
          </a:p>
        </p:txBody>
      </p:sp>
      <p:sp>
        <p:nvSpPr>
          <p:cNvPr id="3" name="2 İçerik Yer Tutucusu"/>
          <p:cNvSpPr>
            <a:spLocks noGrp="1"/>
          </p:cNvSpPr>
          <p:nvPr>
            <p:ph idx="1"/>
          </p:nvPr>
        </p:nvSpPr>
        <p:spPr/>
        <p:txBody>
          <a:bodyPr>
            <a:normAutofit lnSpcReduction="10000"/>
          </a:bodyPr>
          <a:lstStyle/>
          <a:p>
            <a:pPr algn="just" eaLnBrk="0" hangingPunct="0"/>
            <a:r>
              <a:rPr lang="en-US" dirty="0" smtClean="0">
                <a:latin typeface="Times New Roman" pitchFamily="18" charset="0"/>
                <a:cs typeface="Times New Roman" pitchFamily="18" charset="0"/>
              </a:rPr>
              <a:t>Bu </a:t>
            </a:r>
            <a:r>
              <a:rPr lang="en-US" dirty="0" err="1" smtClean="0">
                <a:latin typeface="Times New Roman" pitchFamily="18" charset="0"/>
                <a:cs typeface="Times New Roman" pitchFamily="18" charset="0"/>
              </a:rPr>
              <a:t>yaştaki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çocuklar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arkadaşlarına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görünmeye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çalışırlar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Örneğin;evde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kendinden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emin</a:t>
            </a:r>
            <a:r>
              <a:rPr lang="en-US" dirty="0" smtClean="0">
                <a:latin typeface="Times New Roman" pitchFamily="18" charset="0"/>
                <a:cs typeface="Times New Roman" pitchFamily="18" charset="0"/>
              </a:rPr>
              <a:t> ve </a:t>
            </a:r>
            <a:r>
              <a:rPr lang="en-US" dirty="0" err="1" smtClean="0">
                <a:latin typeface="Times New Roman" pitchFamily="18" charset="0"/>
                <a:cs typeface="Times New Roman" pitchFamily="18" charset="0"/>
              </a:rPr>
              <a:t>ısrarcı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bir </a:t>
            </a:r>
            <a:r>
              <a:rPr lang="en-US" dirty="0" err="1" smtClean="0">
                <a:latin typeface="Times New Roman" pitchFamily="18" charset="0"/>
                <a:cs typeface="Times New Roman" pitchFamily="18" charset="0"/>
              </a:rPr>
              <a:t>çocuk</a:t>
            </a:r>
            <a:r>
              <a:rPr lang="en-US" dirty="0" smtClean="0">
                <a:latin typeface="Times New Roman" pitchFamily="18" charset="0"/>
                <a:cs typeface="Times New Roman" pitchFamily="18" charset="0"/>
              </a:rPr>
              <a:t>, okulda </a:t>
            </a:r>
            <a:r>
              <a:rPr lang="en-US" dirty="0" err="1" smtClean="0">
                <a:latin typeface="Times New Roman" pitchFamily="18" charset="0"/>
                <a:cs typeface="Times New Roman" pitchFamily="18" charset="0"/>
              </a:rPr>
              <a:t>arkadaşlarının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arasında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görebilmek</a:t>
            </a:r>
            <a:r>
              <a:rPr lang="en-US" dirty="0" smtClean="0">
                <a:latin typeface="Times New Roman" pitchFamily="18" charset="0"/>
                <a:cs typeface="Times New Roman" pitchFamily="18" charset="0"/>
              </a:rPr>
              <a:t> için </a:t>
            </a:r>
            <a:r>
              <a:rPr lang="en-US" dirty="0" err="1" smtClean="0">
                <a:latin typeface="Times New Roman" pitchFamily="18" charset="0"/>
                <a:cs typeface="Times New Roman" pitchFamily="18" charset="0"/>
              </a:rPr>
              <a:t>çekingen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davranabilir</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eaLnBrk="0" hangingPunct="0"/>
            <a:r>
              <a:rPr lang="en-US" dirty="0" err="1" smtClean="0">
                <a:latin typeface="Times New Roman" pitchFamily="18" charset="0"/>
                <a:cs typeface="Times New Roman" pitchFamily="18" charset="0"/>
              </a:rPr>
              <a:t>Arkadaşlarının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hakkında</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düşündüğüne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popüler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önem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verirler</a:t>
            </a:r>
            <a:r>
              <a:rPr lang="en-US" dirty="0" smtClean="0">
                <a:latin typeface="Times New Roman" pitchFamily="18" charset="0"/>
                <a:cs typeface="Times New Roman" pitchFamily="18" charset="0"/>
              </a:rPr>
              <a:t>. Alay </a:t>
            </a:r>
            <a:r>
              <a:rPr lang="en-US" dirty="0" err="1" smtClean="0">
                <a:latin typeface="Times New Roman" pitchFamily="18" charset="0"/>
                <a:cs typeface="Times New Roman" pitchFamily="18" charset="0"/>
              </a:rPr>
              <a:t>etme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dışlama-dışlanma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sık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görülür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Çocuklar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arasında</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rekabet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uyum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sağlama</a:t>
            </a:r>
            <a:r>
              <a:rPr lang="en-US" dirty="0" smtClean="0">
                <a:latin typeface="Times New Roman" pitchFamily="18" charset="0"/>
                <a:cs typeface="Times New Roman" pitchFamily="18" charset="0"/>
              </a:rPr>
              <a:t> en </a:t>
            </a:r>
            <a:r>
              <a:rPr lang="en-US" dirty="0" err="1" smtClean="0">
                <a:latin typeface="Times New Roman" pitchFamily="18" charset="0"/>
                <a:cs typeface="Times New Roman" pitchFamily="18" charset="0"/>
              </a:rPr>
              <a:t>önemli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eaLnBrk="0" hangingPunct="0">
              <a:buNone/>
            </a:pP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Evde yardım..</a:t>
            </a:r>
            <a:endParaRPr lang="tr-TR" dirty="0"/>
          </a:p>
        </p:txBody>
      </p:sp>
      <p:sp>
        <p:nvSpPr>
          <p:cNvPr id="3" name="2 İçerik Yer Tutucusu"/>
          <p:cNvSpPr>
            <a:spLocks noGrp="1"/>
          </p:cNvSpPr>
          <p:nvPr>
            <p:ph idx="1"/>
          </p:nvPr>
        </p:nvSpPr>
        <p:spPr/>
        <p:txBody>
          <a:bodyPr/>
          <a:lstStyle/>
          <a:p>
            <a:pPr algn="just" eaLnBrk="0" hangingPunct="0"/>
            <a:r>
              <a:rPr lang="en-US" dirty="0" smtClean="0">
                <a:latin typeface="Times New Roman" pitchFamily="18" charset="0"/>
                <a:cs typeface="Times New Roman" pitchFamily="18" charset="0"/>
              </a:rPr>
              <a:t>4. sınıf </a:t>
            </a:r>
            <a:r>
              <a:rPr lang="en-US" dirty="0" err="1" smtClean="0">
                <a:latin typeface="Times New Roman" pitchFamily="18" charset="0"/>
                <a:cs typeface="Times New Roman" pitchFamily="18" charset="0"/>
              </a:rPr>
              <a:t>öğrencisi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okula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gelirken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başına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hazırlanabilir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yemeğini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hazırlayabilir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odasını</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toplayabilir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ödevlerini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yapmayı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başına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hatırlayabilir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işlerine</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yardım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edebilir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elektrikli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süpürgeyi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kullanabilir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sofrayı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alışverişe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çamaşır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yıkanmasına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yemek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yapmaya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yardım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edebilir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endParaRPr lang="tr-TR" dirty="0"/>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en-US" dirty="0" err="1" smtClean="0">
                <a:latin typeface="Times New Roman" pitchFamily="18" charset="0"/>
                <a:cs typeface="Times New Roman" pitchFamily="18" charset="0"/>
              </a:rPr>
              <a:t>Ev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işleriyle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ilgili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sorumluluk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vermek</a:t>
            </a:r>
            <a:r>
              <a:rPr lang="en-US" dirty="0" smtClean="0">
                <a:latin typeface="Times New Roman" pitchFamily="18" charset="0"/>
                <a:cs typeface="Times New Roman" pitchFamily="18" charset="0"/>
              </a:rPr>
              <a:t> için </a:t>
            </a:r>
            <a:r>
              <a:rPr lang="en-US" dirty="0" err="1" smtClean="0">
                <a:latin typeface="Times New Roman" pitchFamily="18" charset="0"/>
                <a:cs typeface="Times New Roman" pitchFamily="18" charset="0"/>
              </a:rPr>
              <a:t>uygun</a:t>
            </a:r>
            <a:r>
              <a:rPr lang="en-US" dirty="0" smtClean="0">
                <a:latin typeface="Times New Roman" pitchFamily="18" charset="0"/>
                <a:cs typeface="Times New Roman" pitchFamily="18" charset="0"/>
              </a:rPr>
              <a:t> bir dönemdir, </a:t>
            </a:r>
            <a:r>
              <a:rPr lang="en-US" dirty="0" err="1" smtClean="0">
                <a:latin typeface="Times New Roman" pitchFamily="18" charset="0"/>
                <a:cs typeface="Times New Roman" pitchFamily="18" charset="0"/>
              </a:rPr>
              <a:t>çünkü</a:t>
            </a:r>
            <a:r>
              <a:rPr lang="en-US" dirty="0" smtClean="0">
                <a:latin typeface="Times New Roman" pitchFamily="18" charset="0"/>
                <a:cs typeface="Times New Roman" pitchFamily="18" charset="0"/>
              </a:rPr>
              <a:t> evde </a:t>
            </a:r>
            <a:r>
              <a:rPr lang="en-US" dirty="0" err="1" smtClean="0">
                <a:latin typeface="Times New Roman" pitchFamily="18" charset="0"/>
                <a:cs typeface="Times New Roman" pitchFamily="18" charset="0"/>
              </a:rPr>
              <a:t>sorumluluk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sahibi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olmak</a:t>
            </a:r>
            <a:r>
              <a:rPr lang="en-US" dirty="0" smtClean="0">
                <a:latin typeface="Times New Roman" pitchFamily="18" charset="0"/>
                <a:cs typeface="Times New Roman" pitchFamily="18" charset="0"/>
              </a:rPr>
              <a:t>, okulda </a:t>
            </a:r>
            <a:r>
              <a:rPr lang="en-US" dirty="0" err="1" smtClean="0">
                <a:latin typeface="Times New Roman" pitchFamily="18" charset="0"/>
                <a:cs typeface="Times New Roman" pitchFamily="18" charset="0"/>
              </a:rPr>
              <a:t>sorumluluğu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geliştirir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Şunu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unutmamak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gerekir</a:t>
            </a:r>
            <a:r>
              <a:rPr lang="en-US" dirty="0" smtClean="0">
                <a:latin typeface="Times New Roman" pitchFamily="18" charset="0"/>
                <a:cs typeface="Times New Roman" pitchFamily="18" charset="0"/>
              </a:rPr>
              <a:t>: 4. </a:t>
            </a:r>
            <a:r>
              <a:rPr lang="en-US" dirty="0" err="1" smtClean="0">
                <a:latin typeface="Times New Roman" pitchFamily="18" charset="0"/>
                <a:cs typeface="Times New Roman" pitchFamily="18" charset="0"/>
              </a:rPr>
              <a:t>sınıftaki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çocuğunuzdan</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yapılacağı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belirli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ve </a:t>
            </a:r>
            <a:r>
              <a:rPr lang="en-US" dirty="0" err="1" smtClean="0">
                <a:latin typeface="Times New Roman" pitchFamily="18" charset="0"/>
                <a:cs typeface="Times New Roman" pitchFamily="18" charset="0"/>
              </a:rPr>
              <a:t>onların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becerebileceği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işler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istemelisiniz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işi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yaparken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sürekli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yönlendirmek</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yapacağını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söylemek</a:t>
            </a:r>
            <a:r>
              <a:rPr lang="en-US" dirty="0" smtClean="0">
                <a:latin typeface="Times New Roman" pitchFamily="18" charset="0"/>
                <a:cs typeface="Times New Roman" pitchFamily="18" charset="0"/>
              </a:rPr>
              <a:t> zorunda </a:t>
            </a:r>
            <a:r>
              <a:rPr lang="en-US" dirty="0" err="1" smtClean="0">
                <a:latin typeface="Times New Roman" pitchFamily="18" charset="0"/>
                <a:cs typeface="Times New Roman" pitchFamily="18" charset="0"/>
              </a:rPr>
              <a:t>kalmayın</a:t>
            </a:r>
            <a:r>
              <a:rPr lang="en-US" dirty="0" smtClean="0">
                <a:latin typeface="Times New Roman" pitchFamily="18" charset="0"/>
                <a:cs typeface="Times New Roman" pitchFamily="18" charset="0"/>
              </a:rPr>
              <a:t>. Örneğin; “</a:t>
            </a:r>
            <a:r>
              <a:rPr lang="en-US" dirty="0" err="1" smtClean="0">
                <a:latin typeface="Times New Roman" pitchFamily="18" charset="0"/>
                <a:cs typeface="Times New Roman" pitchFamily="18" charset="0"/>
              </a:rPr>
              <a:t>Hayır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önce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tabakları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önce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şuranın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tozunu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almalısın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Sofrayı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toplayıp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tabakları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çalkalamanı</a:t>
            </a:r>
            <a:r>
              <a:rPr lang="en-US" dirty="0" smtClean="0">
                <a:latin typeface="Times New Roman" pitchFamily="18" charset="0"/>
                <a:cs typeface="Times New Roman" pitchFamily="18" charset="0"/>
              </a:rPr>
              <a:t> ve </a:t>
            </a:r>
            <a:r>
              <a:rPr lang="en-US" dirty="0" err="1" smtClean="0">
                <a:latin typeface="Times New Roman" pitchFamily="18" charset="0"/>
                <a:cs typeface="Times New Roman" pitchFamily="18" charset="0"/>
              </a:rPr>
              <a:t>bulaşık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makinesine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koymanı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istiyorum</a:t>
            </a:r>
            <a:r>
              <a:rPr lang="en-US" dirty="0" smtClean="0">
                <a:latin typeface="Times New Roman" pitchFamily="18" charset="0"/>
                <a:cs typeface="Times New Roman" pitchFamily="18" charset="0"/>
              </a:rPr>
              <a:t>”. Sonra </a:t>
            </a:r>
            <a:r>
              <a:rPr lang="en-US" dirty="0" err="1" smtClean="0">
                <a:latin typeface="Times New Roman" pitchFamily="18" charset="0"/>
                <a:cs typeface="Times New Roman" pitchFamily="18" charset="0"/>
              </a:rPr>
              <a:t>odadan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çıkıp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çocuğunuzun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başına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yapmasına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Bitirdiğinde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takdir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edin</a:t>
            </a:r>
            <a:r>
              <a:rPr lang="en-US"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Hassasiyet…</a:t>
            </a:r>
            <a:endParaRPr lang="tr-TR" dirty="0"/>
          </a:p>
        </p:txBody>
      </p:sp>
      <p:sp>
        <p:nvSpPr>
          <p:cNvPr id="3" name="2 İçerik Yer Tutucusu"/>
          <p:cNvSpPr>
            <a:spLocks noGrp="1"/>
          </p:cNvSpPr>
          <p:nvPr>
            <p:ph idx="1"/>
          </p:nvPr>
        </p:nvSpPr>
        <p:spPr/>
        <p:txBody>
          <a:bodyPr>
            <a:normAutofit lnSpcReduction="10000"/>
          </a:bodyPr>
          <a:lstStyle/>
          <a:p>
            <a:pPr algn="just" eaLnBrk="0" hangingPunct="0"/>
            <a:r>
              <a:rPr lang="en-US" sz="2600" dirty="0" smtClean="0">
                <a:latin typeface="Times New Roman" pitchFamily="18" charset="0"/>
                <a:cs typeface="Times New Roman" pitchFamily="18" charset="0"/>
              </a:rPr>
              <a:t>4. </a:t>
            </a:r>
            <a:r>
              <a:rPr lang="en-US" sz="2600" dirty="0" err="1" smtClean="0">
                <a:latin typeface="Times New Roman" pitchFamily="18" charset="0"/>
                <a:cs typeface="Times New Roman" pitchFamily="18" charset="0"/>
              </a:rPr>
              <a:t>sınıftaki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öğrenciler</a:t>
            </a:r>
            <a:r>
              <a:rPr lang="en-US" sz="2600" dirty="0" smtClean="0">
                <a:latin typeface="Times New Roman" pitchFamily="18" charset="0"/>
                <a:cs typeface="Times New Roman" pitchFamily="18" charset="0"/>
              </a:rPr>
              <a:t>, okulda </a:t>
            </a:r>
            <a:r>
              <a:rPr lang="en-US" sz="2600" dirty="0" err="1" smtClean="0">
                <a:latin typeface="Times New Roman" pitchFamily="18" charset="0"/>
                <a:cs typeface="Times New Roman" pitchFamily="18" charset="0"/>
              </a:rPr>
              <a:t>kimin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neyi</a:t>
            </a:r>
            <a:r>
              <a:rPr lang="en-US" sz="2600" dirty="0" smtClean="0">
                <a:latin typeface="Times New Roman" pitchFamily="18" charset="0"/>
                <a:cs typeface="Times New Roman" pitchFamily="18" charset="0"/>
              </a:rPr>
              <a:t> ne </a:t>
            </a:r>
            <a:r>
              <a:rPr lang="en-US" sz="2600" dirty="0" err="1" smtClean="0">
                <a:latin typeface="Times New Roman" pitchFamily="18" charset="0"/>
                <a:cs typeface="Times New Roman" pitchFamily="18" charset="0"/>
              </a:rPr>
              <a:t>kadar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yaptığının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çok</a:t>
            </a:r>
            <a:r>
              <a:rPr lang="en-US" sz="2600" dirty="0" smtClean="0">
                <a:latin typeface="Times New Roman" pitchFamily="18" charset="0"/>
                <a:cs typeface="Times New Roman" pitchFamily="18" charset="0"/>
              </a:rPr>
              <a:t> iyi </a:t>
            </a:r>
            <a:r>
              <a:rPr lang="en-US" sz="2600" dirty="0" err="1" smtClean="0">
                <a:latin typeface="Times New Roman" pitchFamily="18" charset="0"/>
                <a:cs typeface="Times New Roman" pitchFamily="18" charset="0"/>
              </a:rPr>
              <a:t>farkındadırlar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Kimin</a:t>
            </a:r>
            <a:r>
              <a:rPr lang="en-US" sz="2600" dirty="0" smtClean="0">
                <a:latin typeface="Times New Roman" pitchFamily="18" charset="0"/>
                <a:cs typeface="Times New Roman" pitchFamily="18" charset="0"/>
              </a:rPr>
              <a:t> ne </a:t>
            </a:r>
            <a:r>
              <a:rPr lang="en-US" sz="2600" dirty="0" err="1" smtClean="0">
                <a:latin typeface="Times New Roman" pitchFamily="18" charset="0"/>
                <a:cs typeface="Times New Roman" pitchFamily="18" charset="0"/>
              </a:rPr>
              <a:t>düşündüğünü</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çok</a:t>
            </a:r>
            <a:r>
              <a:rPr lang="en-US" sz="2600" dirty="0" smtClean="0">
                <a:latin typeface="Times New Roman" pitchFamily="18" charset="0"/>
                <a:cs typeface="Times New Roman" pitchFamily="18" charset="0"/>
              </a:rPr>
              <a:t> fazla </a:t>
            </a:r>
            <a:r>
              <a:rPr lang="en-US" sz="2600" dirty="0" err="1" smtClean="0">
                <a:latin typeface="Times New Roman" pitchFamily="18" charset="0"/>
                <a:cs typeface="Times New Roman" pitchFamily="18" charset="0"/>
              </a:rPr>
              <a:t>önemserler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Eskiden“Ali</a:t>
            </a:r>
            <a:r>
              <a:rPr lang="en-US" sz="2600" dirty="0" smtClean="0">
                <a:latin typeface="Times New Roman" pitchFamily="18" charset="0"/>
                <a:cs typeface="Times New Roman" pitchFamily="18" charset="0"/>
              </a:rPr>
              <a:t> 2 </a:t>
            </a:r>
            <a:r>
              <a:rPr lang="en-US" sz="2600" dirty="0" err="1" smtClean="0">
                <a:latin typeface="Times New Roman" pitchFamily="18" charset="0"/>
                <a:cs typeface="Times New Roman" pitchFamily="18" charset="0"/>
              </a:rPr>
              <a:t>kraker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yedi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ben</a:t>
            </a:r>
            <a:r>
              <a:rPr lang="en-US" sz="2600" dirty="0" smtClean="0">
                <a:latin typeface="Times New Roman" pitchFamily="18" charset="0"/>
                <a:cs typeface="Times New Roman" pitchFamily="18" charset="0"/>
              </a:rPr>
              <a:t> 1” </a:t>
            </a:r>
            <a:r>
              <a:rPr lang="en-US" sz="2600" dirty="0" err="1" smtClean="0">
                <a:latin typeface="Times New Roman" pitchFamily="18" charset="0"/>
                <a:cs typeface="Times New Roman" pitchFamily="18" charset="0"/>
              </a:rPr>
              <a:t>diye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kızarlarken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şimdi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Ayşe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herkese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benim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yalancı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olduğumu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söylemiş</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Fatma</a:t>
            </a:r>
            <a:r>
              <a:rPr lang="en-US" sz="2600" dirty="0" smtClean="0">
                <a:latin typeface="Times New Roman" pitchFamily="18" charset="0"/>
                <a:cs typeface="Times New Roman" pitchFamily="18" charset="0"/>
              </a:rPr>
              <a:t> ve </a:t>
            </a:r>
            <a:r>
              <a:rPr lang="en-US" sz="2600" dirty="0" err="1" smtClean="0">
                <a:latin typeface="Times New Roman" pitchFamily="18" charset="0"/>
                <a:cs typeface="Times New Roman" pitchFamily="18" charset="0"/>
              </a:rPr>
              <a:t>Oya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benim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şımarık</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olduğumu</a:t>
            </a:r>
            <a:r>
              <a:rPr lang="en-US" sz="2600" dirty="0" smtClean="0">
                <a:latin typeface="Times New Roman" pitchFamily="18" charset="0"/>
                <a:cs typeface="Times New Roman" pitchFamily="18" charset="0"/>
              </a:rPr>
              <a:t> söylüyor ve </a:t>
            </a:r>
            <a:r>
              <a:rPr lang="en-US" sz="2600" dirty="0" err="1" smtClean="0">
                <a:latin typeface="Times New Roman" pitchFamily="18" charset="0"/>
                <a:cs typeface="Times New Roman" pitchFamily="18" charset="0"/>
              </a:rPr>
              <a:t>benimle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oynamıyor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derler</a:t>
            </a:r>
            <a:r>
              <a:rPr lang="en-US" sz="2600" dirty="0" smtClean="0">
                <a:latin typeface="Times New Roman" pitchFamily="18" charset="0"/>
                <a:cs typeface="Times New Roman" pitchFamily="18" charset="0"/>
              </a:rPr>
              <a:t>. Bir </a:t>
            </a:r>
            <a:r>
              <a:rPr lang="en-US" sz="2600" dirty="0" err="1" smtClean="0">
                <a:latin typeface="Times New Roman" pitchFamily="18" charset="0"/>
                <a:cs typeface="Times New Roman" pitchFamily="18" charset="0"/>
              </a:rPr>
              <a:t>hata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yaptıklarında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arkadaşlarının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gülmesi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onları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çok</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üzer</a:t>
            </a:r>
            <a:r>
              <a:rPr lang="en-US" sz="2600" dirty="0" smtClean="0">
                <a:latin typeface="Times New Roman" pitchFamily="18" charset="0"/>
                <a:cs typeface="Times New Roman" pitchFamily="18" charset="0"/>
              </a:rPr>
              <a:t>.</a:t>
            </a:r>
            <a:endParaRPr lang="tr-TR" sz="2600" dirty="0" smtClean="0">
              <a:latin typeface="Times New Roman" pitchFamily="18" charset="0"/>
              <a:cs typeface="Times New Roman" pitchFamily="18" charset="0"/>
            </a:endParaRPr>
          </a:p>
          <a:p>
            <a:pPr algn="just" eaLnBrk="0" hangingPunct="0"/>
            <a:r>
              <a:rPr lang="en-US" sz="2600" dirty="0" err="1" smtClean="0">
                <a:latin typeface="Times New Roman" pitchFamily="18" charset="0"/>
                <a:cs typeface="Times New Roman" pitchFamily="18" charset="0"/>
              </a:rPr>
              <a:t>Özellikle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okul</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başarısı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konusunda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çok</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hassastırlar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Özellikle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zeki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ama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farklı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öğrenen</a:t>
            </a:r>
            <a:r>
              <a:rPr lang="tr-TR"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çocuklar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seviyeye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gelene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kadar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farklı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olduklarını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düşünmemiştir</a:t>
            </a:r>
            <a:r>
              <a:rPr lang="en-US" sz="2600" dirty="0" smtClean="0">
                <a:latin typeface="Times New Roman" pitchFamily="18" charset="0"/>
                <a:cs typeface="Times New Roman" pitchFamily="18" charset="0"/>
              </a:rPr>
              <a:t>. Ancak 4. </a:t>
            </a:r>
            <a:r>
              <a:rPr lang="en-US" sz="2600" dirty="0" err="1" smtClean="0">
                <a:latin typeface="Times New Roman" pitchFamily="18" charset="0"/>
                <a:cs typeface="Times New Roman" pitchFamily="18" charset="0"/>
              </a:rPr>
              <a:t>sınıfta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birdenbire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bunun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farkına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varırlar</a:t>
            </a:r>
            <a:r>
              <a:rPr lang="en-US" sz="2600" dirty="0" smtClean="0">
                <a:latin typeface="Times New Roman" pitchFamily="18" charset="0"/>
                <a:cs typeface="Times New Roman" pitchFamily="18" charset="0"/>
              </a:rPr>
              <a:t> ve </a:t>
            </a:r>
            <a:r>
              <a:rPr lang="en-US" sz="2600" dirty="0" err="1" smtClean="0">
                <a:latin typeface="Times New Roman" pitchFamily="18" charset="0"/>
                <a:cs typeface="Times New Roman" pitchFamily="18" charset="0"/>
              </a:rPr>
              <a:t>başarısızlık</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onları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çok</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üzer</a:t>
            </a:r>
            <a:r>
              <a:rPr lang="en-US" sz="2600" dirty="0" smtClean="0">
                <a:latin typeface="Times New Roman" pitchFamily="18" charset="0"/>
                <a:cs typeface="Times New Roman" pitchFamily="18" charset="0"/>
              </a:rPr>
              <a:t>.</a:t>
            </a:r>
            <a:endParaRPr lang="tr-TR" sz="2600" dirty="0" smtClean="0">
              <a:latin typeface="Times New Roman" pitchFamily="18" charset="0"/>
              <a:cs typeface="Times New Roman" pitchFamily="18" charset="0"/>
            </a:endParaRPr>
          </a:p>
          <a:p>
            <a:pPr algn="just"/>
            <a:endParaRPr lang="tr-TR" dirty="0"/>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Sosyalleşme…</a:t>
            </a:r>
            <a:endParaRPr lang="tr-TR" dirty="0"/>
          </a:p>
        </p:txBody>
      </p:sp>
      <p:sp>
        <p:nvSpPr>
          <p:cNvPr id="3" name="2 İçerik Yer Tutucusu"/>
          <p:cNvSpPr>
            <a:spLocks noGrp="1"/>
          </p:cNvSpPr>
          <p:nvPr>
            <p:ph idx="1"/>
          </p:nvPr>
        </p:nvSpPr>
        <p:spPr/>
        <p:txBody>
          <a:bodyPr/>
          <a:lstStyle/>
          <a:p>
            <a:pPr algn="just" eaLnBrk="0" hangingPunct="0"/>
            <a:r>
              <a:rPr lang="en-US" dirty="0" smtClean="0">
                <a:latin typeface="Times New Roman" pitchFamily="18" charset="0"/>
                <a:cs typeface="Times New Roman" pitchFamily="18" charset="0"/>
              </a:rPr>
              <a:t>Bu </a:t>
            </a:r>
            <a:r>
              <a:rPr lang="en-US" dirty="0" err="1" smtClean="0">
                <a:latin typeface="Times New Roman" pitchFamily="18" charset="0"/>
                <a:cs typeface="Times New Roman" pitchFamily="18" charset="0"/>
              </a:rPr>
              <a:t>yaş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çocuğu</a:t>
            </a:r>
            <a:r>
              <a:rPr lang="en-US" dirty="0" smtClean="0">
                <a:latin typeface="Times New Roman" pitchFamily="18" charset="0"/>
                <a:cs typeface="Times New Roman" pitchFamily="18" charset="0"/>
              </a:rPr>
              <a:t> son </a:t>
            </a:r>
            <a:r>
              <a:rPr lang="en-US" dirty="0" err="1" smtClean="0">
                <a:latin typeface="Times New Roman" pitchFamily="18" charset="0"/>
                <a:cs typeface="Times New Roman" pitchFamily="18" charset="0"/>
              </a:rPr>
              <a:t>derece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sosyaldir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üzerinde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konuşacak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birşeyleri</a:t>
            </a:r>
            <a:r>
              <a:rPr lang="en-US" dirty="0" smtClean="0">
                <a:latin typeface="Times New Roman" pitchFamily="18" charset="0"/>
                <a:cs typeface="Times New Roman" pitchFamily="18" charset="0"/>
              </a:rPr>
              <a:t> her </a:t>
            </a:r>
            <a:r>
              <a:rPr lang="en-US" dirty="0" err="1" smtClean="0">
                <a:latin typeface="Times New Roman" pitchFamily="18" charset="0"/>
                <a:cs typeface="Times New Roman" pitchFamily="18" charset="0"/>
              </a:rPr>
              <a:t>zaman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vardır</a:t>
            </a:r>
            <a:r>
              <a:rPr lang="en-US"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dikkatini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derse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vermelerini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sağlamak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oldukça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Birbirlerinden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bıkmazlar</a:t>
            </a:r>
            <a:r>
              <a:rPr lang="en-US" dirty="0" smtClean="0">
                <a:latin typeface="Times New Roman" pitchFamily="18" charset="0"/>
                <a:cs typeface="Times New Roman" pitchFamily="18" charset="0"/>
              </a:rPr>
              <a:t>. Bu </a:t>
            </a:r>
            <a:r>
              <a:rPr lang="en-US" dirty="0" err="1" smtClean="0">
                <a:latin typeface="Times New Roman" pitchFamily="18" charset="0"/>
                <a:cs typeface="Times New Roman" pitchFamily="18" charset="0"/>
              </a:rPr>
              <a:t>nedenle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sınıfta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grup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çalışmaları</a:t>
            </a:r>
            <a:r>
              <a:rPr lang="en-US" dirty="0" smtClean="0">
                <a:latin typeface="Times New Roman" pitchFamily="18" charset="0"/>
                <a:cs typeface="Times New Roman" pitchFamily="18" charset="0"/>
              </a:rPr>
              <a:t> iyi </a:t>
            </a:r>
            <a:r>
              <a:rPr lang="en-US" dirty="0" err="1" smtClean="0">
                <a:latin typeface="Times New Roman" pitchFamily="18" charset="0"/>
                <a:cs typeface="Times New Roman" pitchFamily="18" charset="0"/>
              </a:rPr>
              <a:t>sonuç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endParaRPr lang="tr-TR" dirty="0"/>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Gelişim…</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Çocukların bazısı bu yaşta hala çocuk gibi görünse de bazısı oldukça gelişir, hatta </a:t>
            </a:r>
            <a:r>
              <a:rPr lang="tr-TR" dirty="0" err="1" smtClean="0">
                <a:latin typeface="Times New Roman" pitchFamily="18" charset="0"/>
                <a:cs typeface="Times New Roman" pitchFamily="18" charset="0"/>
              </a:rPr>
              <a:t>sütyen</a:t>
            </a:r>
            <a:r>
              <a:rPr lang="tr-TR" dirty="0" smtClean="0">
                <a:latin typeface="Times New Roman" pitchFamily="18" charset="0"/>
                <a:cs typeface="Times New Roman" pitchFamily="18" charset="0"/>
              </a:rPr>
              <a:t> kullanan, regl olanlar da vardır. Eğer sizin çocuğunuz da hızlı gelişiyorsa ona vücudunda olacak fiziksel değişiklikler konusunda bilgi vermelisiniz.</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4786346"/>
          </a:xfrm>
        </p:spPr>
        <p:txBody>
          <a:bodyPr>
            <a:normAutofit fontScale="85000" lnSpcReduction="20000"/>
          </a:bodyPr>
          <a:lstStyle/>
          <a:p>
            <a:pPr algn="just"/>
            <a:r>
              <a:rPr lang="tr-TR" dirty="0" smtClean="0">
                <a:latin typeface="Times New Roman" pitchFamily="18" charset="0"/>
                <a:cs typeface="Times New Roman" pitchFamily="18" charset="0"/>
              </a:rPr>
              <a:t>4. sınıf çocuğu kesinlikle diyet, aşırı spor yapmamalı, ağır kaldırmamalıdır. Maalesef günümüzde 9 yaşındaki çocuklar bile dış görünüşlerine aşırı önem veriyorlar. Bu nedenle onları olumsuz etkileyecek şakalardan kaçınılmalıdır. “Hey sıska kız” ya da “Duba gibi olmuşsun” gibi. Çocuğunuzun kilosu ve görünüşüyle ilgili kaygılarını ciddiye alıp ona diyet programı hazırlamak gibi şeylerden kaçının. 9 yaş vücudun şekillenmesiyle ilgili kaygılar için çok erken olsa da yeme bozukluklarının oluşması veya kendine güvenin düşmesi için erken değildir. </a:t>
            </a:r>
          </a:p>
          <a:p>
            <a:pPr algn="just"/>
            <a:r>
              <a:rPr lang="tr-TR" dirty="0" smtClean="0">
                <a:latin typeface="Times New Roman" pitchFamily="18" charset="0"/>
                <a:cs typeface="Times New Roman" pitchFamily="18" charset="0"/>
              </a:rPr>
              <a:t>Bunun için de çocuklarınızı ancak aktif olmaya, spor yapmaya ve sağlıklı beslenmeye yönlendirmelisiniz.</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Değişim…</a:t>
            </a:r>
            <a:endParaRPr lang="tr-TR" dirty="0"/>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Yaşanan tüm bu değişimlerin hızı çocuğunuzun nerede yaşadığına, arkadaşlarının kim olduğuna, öğretmenine, televizyonda neleri izlediğine, kendinden büyük kardeşi olup olmadığına, kendi vücudunun büyüme hızına göre değişir. Bu nedenle onları birbiriyle karşılaştırmamak gerekir.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b="1" u="heavy" dirty="0" smtClean="0"/>
              <a:t>BAĞIMSIZLIĞA GEÇİŞ</a:t>
            </a:r>
            <a:endParaRPr lang="tr-TR" dirty="0"/>
          </a:p>
        </p:txBody>
      </p:sp>
      <p:sp>
        <p:nvSpPr>
          <p:cNvPr id="3" name="2 İçerik Yer Tutucusu"/>
          <p:cNvSpPr>
            <a:spLocks noGrp="1"/>
          </p:cNvSpPr>
          <p:nvPr>
            <p:ph idx="1"/>
          </p:nvPr>
        </p:nvSpPr>
        <p:spPr>
          <a:xfrm>
            <a:off x="357158" y="1357298"/>
            <a:ext cx="5214974" cy="4572000"/>
          </a:xfrm>
        </p:spPr>
        <p:txBody>
          <a:bodyPr/>
          <a:lstStyle/>
          <a:p>
            <a:pPr algn="just" eaLnBrk="0" hangingPunct="0"/>
            <a:endParaRPr lang="tr-T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4. sınıf, çocukluktan önergenliğe geçiş dönemidir. Kendilerinin daha çok farkına varırlar; çevrelerinde olup bitenlere daha fazla dikkat ederler. En önemlisi de bireysellik ve bağımsızlık gelişmeye başlar.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pic>
        <p:nvPicPr>
          <p:cNvPr id="4" name="3 Resim" descr="indir.jpg"/>
          <p:cNvPicPr>
            <a:picLocks noChangeAspect="1"/>
          </p:cNvPicPr>
          <p:nvPr/>
        </p:nvPicPr>
        <p:blipFill>
          <a:blip r:embed="rId2"/>
          <a:stretch>
            <a:fillRect/>
          </a:stretch>
        </p:blipFill>
        <p:spPr>
          <a:xfrm rot="21144995">
            <a:off x="5422615" y="2147058"/>
            <a:ext cx="3459725" cy="2293948"/>
          </a:xfrm>
          <a:prstGeom prst="rect">
            <a:avLst/>
          </a:prstGeom>
          <a:ln>
            <a:noFill/>
          </a:ln>
          <a:effectLst>
            <a:softEdge rad="112500"/>
          </a:effectLst>
        </p:spPr>
      </p:pic>
      <p:sp>
        <p:nvSpPr>
          <p:cNvPr id="6"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85860"/>
            <a:ext cx="8229600" cy="4572000"/>
          </a:xfrm>
        </p:spPr>
        <p:txBody>
          <a:bodyPr>
            <a:normAutofit/>
          </a:bodyPr>
          <a:lstStyle/>
          <a:p>
            <a:pPr algn="just"/>
            <a:r>
              <a:rPr lang="tr-TR" dirty="0" smtClean="0">
                <a:latin typeface="Times New Roman" pitchFamily="18" charset="0"/>
                <a:cs typeface="Times New Roman" pitchFamily="18" charset="0"/>
              </a:rPr>
              <a:t>Bu yaş çocuğunun sınırlara hala ihtiyacı vardır. Saat kaçta yatılacak, arkadaşlarla ne kadar süre birlikte geçirilecek, televizyonda ne izlenecek gibi konularda anne-babalar kararlı olmalıdırlar. </a:t>
            </a:r>
          </a:p>
          <a:p>
            <a:pPr algn="just"/>
            <a:r>
              <a:rPr lang="tr-TR" dirty="0" smtClean="0">
                <a:latin typeface="Times New Roman" pitchFamily="18" charset="0"/>
                <a:cs typeface="Times New Roman" pitchFamily="18" charset="0"/>
              </a:rPr>
              <a:t>Yukarda bahsedilen bu yaş çocuğuna inisiyatif kullanma hakkı verin öğüdü daha çok, seçenekler arasından seçim yapma şeklinde olabilir ama kural koyma hakkı her zaman anne babanındır.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 Sınıf Çocuğu Neleri Yapabilir?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latin typeface="Times New Roman" pitchFamily="18" charset="0"/>
                <a:cs typeface="Times New Roman" pitchFamily="18" charset="0"/>
              </a:rPr>
              <a:t>Kütüphaneden hoşuna gidecek bir kitap seçebilir.</a:t>
            </a:r>
          </a:p>
          <a:p>
            <a:r>
              <a:rPr lang="tr-TR" dirty="0" smtClean="0">
                <a:latin typeface="Times New Roman" pitchFamily="18" charset="0"/>
                <a:cs typeface="Times New Roman" pitchFamily="18" charset="0"/>
              </a:rPr>
              <a:t>Sözlük kullanmayı becerebilir.</a:t>
            </a:r>
          </a:p>
          <a:p>
            <a:r>
              <a:rPr lang="tr-TR" dirty="0" smtClean="0">
                <a:latin typeface="Times New Roman" pitchFamily="18" charset="0"/>
                <a:cs typeface="Times New Roman" pitchFamily="18" charset="0"/>
              </a:rPr>
              <a:t>Bir kitabın ne içerdiğini anlamak için girişteki içerik bölümünü incelemeyi bilir.</a:t>
            </a:r>
          </a:p>
          <a:p>
            <a:r>
              <a:rPr lang="tr-TR" dirty="0" smtClean="0">
                <a:latin typeface="Times New Roman" pitchFamily="18" charset="0"/>
                <a:cs typeface="Times New Roman" pitchFamily="18" charset="0"/>
              </a:rPr>
              <a:t>Derste anlatılanları takip etmekte zorlanmaz.</a:t>
            </a:r>
          </a:p>
          <a:p>
            <a:r>
              <a:rPr lang="tr-TR" dirty="0" smtClean="0">
                <a:latin typeface="Times New Roman" pitchFamily="18" charset="0"/>
                <a:cs typeface="Times New Roman" pitchFamily="18" charset="0"/>
              </a:rPr>
              <a:t>Başlangıç, gelişme ve sonuç bölümlerini içeren bir kitap özeti hazırlayabilir.</a:t>
            </a:r>
          </a:p>
          <a:p>
            <a:r>
              <a:rPr lang="tr-TR" dirty="0" smtClean="0">
                <a:latin typeface="Times New Roman" pitchFamily="18" charset="0"/>
                <a:cs typeface="Times New Roman" pitchFamily="18" charset="0"/>
              </a:rPr>
              <a:t>El yazısına hakimdir.</a:t>
            </a:r>
          </a:p>
          <a:p>
            <a:r>
              <a:rPr lang="tr-TR" dirty="0" smtClean="0">
                <a:latin typeface="Times New Roman" pitchFamily="18" charset="0"/>
                <a:cs typeface="Times New Roman" pitchFamily="18" charset="0"/>
              </a:rPr>
              <a:t>Grup halinde çalışabilir.</a:t>
            </a:r>
          </a:p>
          <a:p>
            <a:r>
              <a:rPr lang="tr-TR" dirty="0" smtClean="0">
                <a:latin typeface="Times New Roman" pitchFamily="18" charset="0"/>
                <a:cs typeface="Times New Roman" pitchFamily="18" charset="0"/>
              </a:rPr>
              <a:t>Analiz ve araştırma becerileri gelişmiştir.</a:t>
            </a:r>
          </a:p>
          <a:p>
            <a:r>
              <a:rPr lang="tr-TR" dirty="0" smtClean="0">
                <a:latin typeface="Times New Roman" pitchFamily="18" charset="0"/>
                <a:cs typeface="Times New Roman" pitchFamily="18" charset="0"/>
              </a:rPr>
              <a:t>“Kim” ve “Ne” sorularına ilave olarak “Neden” ve “Nasıl” sorularının cevabını araştırırlar; örneğin “Tohumu ekersen ne olur?” yerine “Bir tohumun daha iyi büyümesi için neler yapmak gerekir?” in cevabını aramak gibi.</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Organizasyon…</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latin typeface="Times New Roman" pitchFamily="18" charset="0"/>
                <a:cs typeface="Times New Roman" pitchFamily="18" charset="0"/>
              </a:rPr>
              <a:t>Bu yılın en önemli konusu organize olmayı öğrenmektir. Artık temel becerileri öğrenmiş olduğu düşünülen çocukların bunları kullanması beklenir. Daha fazla proje, ileri tarihlere verilen ödevler, araştırmalar vardır. </a:t>
            </a:r>
          </a:p>
          <a:p>
            <a:pPr algn="just"/>
            <a:r>
              <a:rPr lang="tr-TR" dirty="0" smtClean="0">
                <a:latin typeface="Times New Roman" pitchFamily="18" charset="0"/>
                <a:cs typeface="Times New Roman" pitchFamily="18" charset="0"/>
              </a:rPr>
              <a:t>Bunların üstesinden gelebilmesi için çocuğun zamanını iyi kullanmayı bilmesi gerekir. İkinci kademe sınıflarda kendini organize etme becerisi çok daha önem kazanacaktır. Bu nedenle bu yıl, zamanı kullanma ve organize olabilme konularında kendilerini geliştirmeleri gerekmektedir.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Siz Bu Konuda Ona Nasıl Yardımcı Olabilirsiniz?</a:t>
            </a:r>
            <a:endParaRPr lang="tr-TR" dirty="0"/>
          </a:p>
        </p:txBody>
      </p:sp>
      <p:sp>
        <p:nvSpPr>
          <p:cNvPr id="3" name="2 İçerik Yer Tutucusu"/>
          <p:cNvSpPr>
            <a:spLocks noGrp="1"/>
          </p:cNvSpPr>
          <p:nvPr>
            <p:ph idx="1"/>
          </p:nvPr>
        </p:nvSpPr>
        <p:spPr/>
        <p:txBody>
          <a:bodyPr>
            <a:normAutofit fontScale="92500"/>
          </a:bodyPr>
          <a:lstStyle/>
          <a:p>
            <a:pPr algn="just"/>
            <a:r>
              <a:rPr lang="es-ES" dirty="0" smtClean="0">
                <a:latin typeface="Times New Roman" pitchFamily="18" charset="0"/>
                <a:cs typeface="Times New Roman" pitchFamily="18" charset="0"/>
              </a:rPr>
              <a:t>Ona evde uzun süre sonraya verilmiş, çok</a:t>
            </a:r>
            <a:r>
              <a:rPr lang="tr-TR" dirty="0" smtClean="0">
                <a:latin typeface="Times New Roman" pitchFamily="18" charset="0"/>
                <a:cs typeface="Times New Roman" pitchFamily="18" charset="0"/>
              </a:rPr>
              <a:t> kısımlı ödevlerin bölümlere ayrılarak nasıl üstesinden gelineceğini gösterebilirsiniz.</a:t>
            </a:r>
          </a:p>
          <a:p>
            <a:pPr algn="just"/>
            <a:r>
              <a:rPr lang="tr-TR" dirty="0" smtClean="0">
                <a:latin typeface="Times New Roman" pitchFamily="18" charset="0"/>
                <a:cs typeface="Times New Roman" pitchFamily="18" charset="0"/>
              </a:rPr>
              <a:t>Önce neler yapılması gerektiğinin bir listesi çıkarılır,sonra bir sıraya konur ve her birinin ne zaman bitirileceği belirlenir. Gerekirse zamanında bitirilen her bölüm için küçük ödüller verebilirsiniz.</a:t>
            </a:r>
          </a:p>
          <a:p>
            <a:pPr algn="just"/>
            <a:r>
              <a:rPr lang="tr-TR" dirty="0" smtClean="0">
                <a:latin typeface="Times New Roman" pitchFamily="18" charset="0"/>
                <a:cs typeface="Times New Roman" pitchFamily="18" charset="0"/>
              </a:rPr>
              <a:t>Aynı organizasyon yöntemi doğum günü partisi hazırlığı gibi dersle ilgili olmayan konularda da kullanılabilir. </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Önceden planlama ve kategorizasyon gerektiren her şey organizasyon becerisini geliştirmede yardımcı olur. Örneğin; ev temizliği, yiyecek alışverişi gibi konularda bile çocuğunuza sorumluluk verebilirsiniz.</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Yemek pişirmek, özellikle de bir tarife bakarak yemek pişirmek organizasyon becerisini geliştirmede çok faydalıdır. Mutfağa büyük bir takvim asabilirsiniz. Bu takvime tüm aile bireylerinin günlük işleri yazılabilir. Her birey gününü planlarken bu takvimden faydalanabilir.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ve Fiziksel Eğitim…</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Bu yaştaki çocukların çoğu seks ve fiziksel gelişim hakkında meraklıdırlar ve arkadaşlarından, gazete ve dergilerden bilgiler araştırırlar. Bu nedenle çocuğunuzla cinsellik konusunda konuşmalı, onu merak ettiği konularda bilgilendirmelisiniz. </a:t>
            </a:r>
            <a:r>
              <a:rPr lang="tr-TR" u="sng" dirty="0" smtClean="0">
                <a:solidFill>
                  <a:schemeClr val="accent2">
                    <a:lumMod val="60000"/>
                    <a:lumOff val="40000"/>
                  </a:schemeClr>
                </a:solidFill>
                <a:latin typeface="Times New Roman" pitchFamily="18" charset="0"/>
                <a:cs typeface="Times New Roman" pitchFamily="18" charset="0"/>
              </a:rPr>
              <a:t>Burada sınır, ona istediği kadar bilgiyi vermektir.</a:t>
            </a:r>
            <a:endParaRPr lang="tr-TR" u="sng" dirty="0">
              <a:solidFill>
                <a:schemeClr val="accent2">
                  <a:lumMod val="60000"/>
                  <a:lumOff val="40000"/>
                </a:schemeClr>
              </a:solidFill>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Sanatsal Faaliyetler…</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Eğer çocuğunuz bir müzik aleti çalıyorsa, bu yıl büyük gelişme gösterebilir; çünkü artık koordinasyon yeteneği ve müzik konusundaki farkındalığı artmıştır. Bu yaş, çocuğun konserlere, sergilere, müzelere, tiyatroya hatta operaya gitmesi için idealdir. Artık çocuğunuz hit parçaları dinlemeye başlayabilir.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Ödevler…</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Artık ödevler biraz daha artmış, uzun dönemli projeler, raporlar ağırlık kazanmıştır. Ayrıca çocuğunuz artık eve gelince siz hatırlatmadan ödevini yapmaya başlayabilir. Bu yaştakilerin çoğu, ödev yapmamanın öğrenmeyi ve notları olumsuz etkileyeceğini anlayabilir.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Peki Siz Ev Ödevine Ne Kadar Karışmalısınız?</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Eğer çocuğunuz yılın başında ödev konusunda biraz desteğe ihtiyaç duyuyorsa mutlaka bu desteği verin.</a:t>
            </a:r>
          </a:p>
          <a:p>
            <a:pPr algn="just"/>
            <a:r>
              <a:rPr lang="tr-TR" dirty="0" smtClean="0">
                <a:latin typeface="Times New Roman" pitchFamily="18" charset="0"/>
                <a:cs typeface="Times New Roman" pitchFamily="18" charset="0"/>
              </a:rPr>
              <a:t> Eğer ödevlerini unutuyorsa ve organize olamıyorsa ona zamanını planlamasını, sistemli çalışmayı mutlaka öğretin. Sonra kendinizi yavaş yavaş geri çekin. Kendi ödevini yapma sorumluluğunu öğreneceği zaman gelmiştir. Ancak tamamen ortadan yok olmayın. </a:t>
            </a:r>
          </a:p>
          <a:p>
            <a:pPr algn="just"/>
            <a:r>
              <a:rPr lang="tr-TR" dirty="0" smtClean="0">
                <a:latin typeface="Times New Roman" pitchFamily="18" charset="0"/>
                <a:cs typeface="Times New Roman" pitchFamily="18" charset="0"/>
              </a:rPr>
              <a:t>Eğer çocuğunuz ara ara sizden yardım istiyorsa yardım edin. İhtiyacı olduğunda ona hala destek olduğunuzu, okul başarısının sizi ilgilendirdiğini bilmelidir.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736"/>
            <a:ext cx="8229600" cy="4572000"/>
          </a:xfrm>
        </p:spPr>
        <p:txBody>
          <a:bodyPr/>
          <a:lstStyle/>
          <a:p>
            <a:r>
              <a:rPr lang="en-US" dirty="0" smtClean="0">
                <a:latin typeface="Times New Roman" pitchFamily="18" charset="0"/>
                <a:cs typeface="Times New Roman" pitchFamily="18" charset="0"/>
              </a:rPr>
              <a:t>Bu ya</a:t>
            </a:r>
            <a:r>
              <a:rPr lang="tr-TR" dirty="0" smtClean="0">
                <a:latin typeface="Times New Roman" pitchFamily="18" charset="0"/>
                <a:cs typeface="Times New Roman" pitchFamily="18" charset="0"/>
              </a:rPr>
              <a:t>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velileri</a:t>
            </a:r>
            <a:r>
              <a:rPr lang="tr-TR"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kendilerini</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çocuğun alabileceği sorumluluk alanlarından biraz uzak tutarak, çocukların  özgüvenlerine destek sunacakları dönemdir. Örneğin; Ebeveynlerin sürekli okulda bulunması, çocuğun okulda yaşadığı tüm sorunlara anne babanın çözmeye gitmesi vb. </a:t>
            </a:r>
            <a:r>
              <a:rPr lang="en-US" dirty="0" err="1" smtClean="0">
                <a:latin typeface="Times New Roman" pitchFamily="18" charset="0"/>
                <a:cs typeface="Times New Roman" pitchFamily="18" charset="0"/>
              </a:rPr>
              <a:t>Ancak</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düzenli aralıklarla </a:t>
            </a:r>
            <a:r>
              <a:rPr lang="en-US" dirty="0" smtClean="0">
                <a:latin typeface="Times New Roman" pitchFamily="18" charset="0"/>
                <a:cs typeface="Times New Roman" pitchFamily="18" charset="0"/>
              </a:rPr>
              <a:t>an</a:t>
            </a:r>
            <a:r>
              <a:rPr lang="tr-TR" dirty="0" smtClean="0">
                <a:latin typeface="Times New Roman" pitchFamily="18" charset="0"/>
                <a:cs typeface="Times New Roman" pitchFamily="18" charset="0"/>
              </a:rPr>
              <a:t>ne</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babanın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okul</a:t>
            </a:r>
            <a:r>
              <a:rPr lang="tr-TR" dirty="0" smtClean="0">
                <a:latin typeface="Times New Roman" pitchFamily="18" charset="0"/>
                <a:cs typeface="Times New Roman" pitchFamily="18" charset="0"/>
              </a:rPr>
              <a:t> ziyaretlerini </a:t>
            </a:r>
            <a:r>
              <a:rPr lang="en-US" dirty="0" err="1" smtClean="0">
                <a:latin typeface="Times New Roman" pitchFamily="18" charset="0"/>
                <a:cs typeface="Times New Roman" pitchFamily="18" charset="0"/>
              </a:rPr>
              <a:t>sürdürmesi</a:t>
            </a:r>
            <a:r>
              <a:rPr lang="en-US" dirty="0" smtClean="0">
                <a:latin typeface="Times New Roman" pitchFamily="18" charset="0"/>
                <a:cs typeface="Times New Roman" pitchFamily="18" charset="0"/>
              </a:rPr>
              <a:t>, öğrencinin başarısına olumlu etki eder.</a:t>
            </a:r>
            <a:endParaRPr lang="tr-TR" dirty="0">
              <a:latin typeface="Times New Roman" pitchFamily="18" charset="0"/>
              <a:cs typeface="Times New Roman" pitchFamily="18" charset="0"/>
            </a:endParaRPr>
          </a:p>
        </p:txBody>
      </p:sp>
      <p:sp>
        <p:nvSpPr>
          <p:cNvPr id="4"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Asla çocuğunuzun yerine onun ödevini yapmayın. Ödevin amacı öğretmeni etkilemek değil, sınıfta öğretileni pekiştirmek ve çocuğunuzun öğrenmesine katkıda bulunmaktır. </a:t>
            </a:r>
          </a:p>
          <a:p>
            <a:pPr algn="just"/>
            <a:r>
              <a:rPr lang="tr-TR" dirty="0" smtClean="0">
                <a:latin typeface="Times New Roman" pitchFamily="18" charset="0"/>
                <a:cs typeface="Times New Roman" pitchFamily="18" charset="0"/>
              </a:rPr>
              <a:t>Eğer çocuğunuz verilen ödevleri yapmıyorsa bunu öğretmenine mutlaka bildirin.</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Gelişim…	</a:t>
            </a:r>
            <a:endParaRPr lang="tr-TR" dirty="0"/>
          </a:p>
        </p:txBody>
      </p:sp>
      <p:sp>
        <p:nvSpPr>
          <p:cNvPr id="3" name="2 İçerik Yer Tutucusu"/>
          <p:cNvSpPr>
            <a:spLocks noGrp="1"/>
          </p:cNvSpPr>
          <p:nvPr>
            <p:ph idx="1"/>
          </p:nvPr>
        </p:nvSpPr>
        <p:spPr/>
        <p:txBody>
          <a:bodyPr>
            <a:normAutofit fontScale="92500"/>
          </a:bodyPr>
          <a:lstStyle/>
          <a:p>
            <a:pPr algn="just"/>
            <a:r>
              <a:rPr lang="tr-TR" dirty="0" smtClean="0">
                <a:latin typeface="Times New Roman" pitchFamily="18" charset="0"/>
                <a:cs typeface="Times New Roman" pitchFamily="18" charset="0"/>
              </a:rPr>
              <a:t>Çocuğunuz 4. sınıfa geldiğinde kendinizi önemsiz hissedebilirsiniz, çünkü artık arkadaşlarıyla olmayı sizinle vakit geçirmeye tercih edecektir.</a:t>
            </a:r>
          </a:p>
          <a:p>
            <a:pPr algn="just"/>
            <a:r>
              <a:rPr lang="tr-TR" dirty="0" smtClean="0">
                <a:latin typeface="Times New Roman" pitchFamily="18" charset="0"/>
                <a:cs typeface="Times New Roman" pitchFamily="18" charset="0"/>
              </a:rPr>
              <a:t>Bu yaşta arkadaşlık ilişkileri çok önem kazanır. Olumlu bir gelişme olarak, arkadaşlarını taklit ederler. Beğenmedikleri kişilerle arkadaşlık etmezler. “İyi arkadaşlar” ile sırlar paylaşılır, birbirlerini tutarlar. Ancak iyi arkadaşlıklar bir dönem veya bir yıl sürer, fazla uzun ömürlü olmaz.</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Cinsiyet Ayrımı…</a:t>
            </a:r>
            <a:endParaRPr lang="tr-TR" dirty="0"/>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Kızlarla erkekler bir arada olmayı istemez. Buna rağmen kızlar kendi aralarında erkeklerden, erkekler ise kızlardan konuşur; kimin kimden hoşlandığı konusunda ortada dedikodular dolaşır, notlar elden ele dolaşır.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Artan Tartışmalar…</a:t>
            </a:r>
            <a:endParaRPr lang="tr-TR" dirty="0"/>
          </a:p>
        </p:txBody>
      </p:sp>
      <p:sp>
        <p:nvSpPr>
          <p:cNvPr id="3" name="2 İçerik Yer Tutucusu"/>
          <p:cNvSpPr>
            <a:spLocks noGrp="1"/>
          </p:cNvSpPr>
          <p:nvPr>
            <p:ph idx="1"/>
          </p:nvPr>
        </p:nvSpPr>
        <p:spPr/>
        <p:txBody>
          <a:bodyPr>
            <a:normAutofit/>
          </a:bodyPr>
          <a:lstStyle/>
          <a:p>
            <a:r>
              <a:rPr lang="tr-TR" dirty="0" smtClean="0">
                <a:latin typeface="Times New Roman" pitchFamily="18" charset="0"/>
                <a:cs typeface="Times New Roman" pitchFamily="18" charset="0"/>
              </a:rPr>
              <a:t>Birbirleriyle bol bol tartışırlar, örneğin kim kimin arkadaşı, öğle yemeğinde kim nerede oturacak, vb. Eğer maçta birisi takımın yenilmesine neden olacak bir atışı kaçırır ya da golü yerse, arkadaşları arasında bütün gün </a:t>
            </a:r>
            <a:r>
              <a:rPr lang="tr-TR" dirty="0" smtClean="0">
                <a:latin typeface="Times New Roman" pitchFamily="18" charset="0"/>
                <a:cs typeface="Times New Roman" pitchFamily="18" charset="0"/>
              </a:rPr>
              <a:t>dışlanabilir. Kavga </a:t>
            </a:r>
            <a:r>
              <a:rPr lang="tr-TR" dirty="0" smtClean="0">
                <a:latin typeface="Times New Roman" pitchFamily="18" charset="0"/>
                <a:cs typeface="Times New Roman" pitchFamily="18" charset="0"/>
              </a:rPr>
              <a:t>edip öfkelerini </a:t>
            </a:r>
            <a:r>
              <a:rPr lang="tr-TR" dirty="0" smtClean="0">
                <a:latin typeface="Times New Roman" pitchFamily="18" charset="0"/>
                <a:cs typeface="Times New Roman" pitchFamily="18" charset="0"/>
              </a:rPr>
              <a:t>boşaltmaya çalışabilirler. </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Bol Rekabet…</a:t>
            </a:r>
            <a:endParaRPr lang="tr-TR" dirty="0"/>
          </a:p>
        </p:txBody>
      </p:sp>
      <p:sp>
        <p:nvSpPr>
          <p:cNvPr id="3" name="2 İçerik Yer Tutucusu"/>
          <p:cNvSpPr>
            <a:spLocks noGrp="1"/>
          </p:cNvSpPr>
          <p:nvPr>
            <p:ph idx="1"/>
          </p:nvPr>
        </p:nvSpPr>
        <p:spPr>
          <a:xfrm>
            <a:off x="457200" y="1500174"/>
            <a:ext cx="5829312" cy="4954634"/>
          </a:xfrm>
        </p:spPr>
        <p:txBody>
          <a:bodyPr>
            <a:normAutofit fontScale="77500" lnSpcReduction="20000"/>
          </a:bodyPr>
          <a:lstStyle/>
          <a:p>
            <a:pPr algn="just"/>
            <a:r>
              <a:rPr lang="tr-TR" dirty="0" smtClean="0">
                <a:latin typeface="Times New Roman" pitchFamily="18" charset="0"/>
                <a:cs typeface="Times New Roman" pitchFamily="18" charset="0"/>
              </a:rPr>
              <a:t>Sadece kimin en iyi notu aldığı önemli değildir, ayrıca kimin en iyi oyuncaklara sahip olduğu, kimin en güzel şeyleri giydiği, kimin daha çok arkadaşı olduğu, vb. önem kazanmıştır. Başkalarını etkilemek isterler. </a:t>
            </a:r>
          </a:p>
          <a:p>
            <a:pPr algn="just"/>
            <a:r>
              <a:rPr lang="tr-TR" dirty="0" smtClean="0">
                <a:latin typeface="Times New Roman" pitchFamily="18" charset="0"/>
                <a:cs typeface="Times New Roman" pitchFamily="18" charset="0"/>
              </a:rPr>
              <a:t>Rekabetin belli bir miktarı faydalıdır; motivasyonu, kendine güveni, sosyal becerileri artırır. Fazlası ise zararlıdır, ters etki yapar.</a:t>
            </a:r>
          </a:p>
          <a:p>
            <a:pPr algn="just"/>
            <a:r>
              <a:rPr lang="tr-TR" dirty="0" smtClean="0">
                <a:latin typeface="Times New Roman" pitchFamily="18" charset="0"/>
                <a:cs typeface="Times New Roman" pitchFamily="18" charset="0"/>
              </a:rPr>
              <a:t>Eğer çocuğunuz kazanmayı çok fazla önemsiyorsa onunla konuşun, kazanmanın ve kaybetmenin sizin için ne anlama geldiğini anlatın. Onun sizin için notlardan ya da başarılardan daha önemli olduğunu kendisine söyleyin.</a:t>
            </a:r>
          </a:p>
          <a:p>
            <a:pPr algn="just">
              <a:buNone/>
            </a:pP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pic>
        <p:nvPicPr>
          <p:cNvPr id="6" name="5 Resim" descr="bigstock-strong-child-with-muscles-draw-62087015.jpg"/>
          <p:cNvPicPr>
            <a:picLocks noChangeAspect="1"/>
          </p:cNvPicPr>
          <p:nvPr/>
        </p:nvPicPr>
        <p:blipFill>
          <a:blip r:embed="rId2" cstate="print"/>
          <a:stretch>
            <a:fillRect/>
          </a:stretch>
        </p:blipFill>
        <p:spPr>
          <a:xfrm>
            <a:off x="6244461" y="1785926"/>
            <a:ext cx="2756695" cy="2183915"/>
          </a:xfrm>
          <a:prstGeom prst="rect">
            <a:avLst/>
          </a:prstGeom>
          <a:ln>
            <a:noFill/>
          </a:ln>
          <a:effectLst>
            <a:softEdge rad="1125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229600" cy="4572000"/>
          </a:xfrm>
        </p:spPr>
        <p:txBody>
          <a:bodyPr>
            <a:normAutofit fontScale="85000" lnSpcReduction="10000"/>
          </a:bodyPr>
          <a:lstStyle/>
          <a:p>
            <a:pPr algn="just"/>
            <a:r>
              <a:rPr lang="tr-TR" dirty="0" smtClean="0">
                <a:latin typeface="Times New Roman" pitchFamily="18" charset="0"/>
                <a:cs typeface="Times New Roman" pitchFamily="18" charset="0"/>
              </a:rPr>
              <a:t>Bu yaşta arkadaşlarından farklı olan çocuklar hemen belirlenir ve dışlanır. Çocuğu farklı yapan şey değişkendir. Bazen kızıl saçlı olmak, yanlış kıyafet giymek, kilolu olmak, zayıf olmak, akademik problem yaşamak, fakir olmak gibi çok çeşitli sebeplerden dolayı çocuklar arkadaşları tarafından dışlanabilir.</a:t>
            </a:r>
          </a:p>
          <a:p>
            <a:pPr algn="just"/>
            <a:r>
              <a:rPr lang="tr-TR" dirty="0" smtClean="0">
                <a:latin typeface="Times New Roman" pitchFamily="18" charset="0"/>
                <a:cs typeface="Times New Roman" pitchFamily="18" charset="0"/>
              </a:rPr>
              <a:t> Bu yaş grubuyla çalışan öğretmen sınıfta öğrencilerin birbirleriyle alay etmelerini ne kadar önlemeye çalışsa da, okuldan sonraki davranışlarını kontrol etme şansı yoktur. Burada görev anne- babalara düşer. Örneğin çocuğunuz evde doğum günü partisi yapmak istediğinde herkesi çağırıp bir kişiyi dışlamasını engelleyebilirsiniz.</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Çocuğunuz Dışlanıyorsa…</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Çocuğunuz okuldan ağlayarak gelip “kimse benimle oynamak istemiyor, herkes bana gülüyor” gibi şeyler söylüyor olabilir. Eğer bu nadiren oluyorsa, sadece onun duygularını anlatmasını sağlayarak onu dinleyin, anladığınızı belirtin. </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Eğer Bu Durum Sürekli Tekrarlanıyorsa, Yapabilecekleriniz;</a:t>
            </a:r>
            <a:endParaRPr lang="tr-TR" dirty="0"/>
          </a:p>
        </p:txBody>
      </p:sp>
      <p:sp>
        <p:nvSpPr>
          <p:cNvPr id="3" name="2 İçerik Yer Tutucusu"/>
          <p:cNvSpPr>
            <a:spLocks noGrp="1"/>
          </p:cNvSpPr>
          <p:nvPr>
            <p:ph idx="1"/>
          </p:nvPr>
        </p:nvSpPr>
        <p:spPr/>
        <p:txBody>
          <a:bodyPr>
            <a:normAutofit lnSpcReduction="10000"/>
          </a:bodyPr>
          <a:lstStyle/>
          <a:p>
            <a:pPr algn="just"/>
            <a:r>
              <a:rPr lang="tr-TR" u="sng" dirty="0" smtClean="0">
                <a:latin typeface="Times New Roman" pitchFamily="18" charset="0"/>
                <a:cs typeface="Times New Roman" pitchFamily="18" charset="0"/>
              </a:rPr>
              <a:t>Öğretmeniyle Konuşun:</a:t>
            </a:r>
            <a:r>
              <a:rPr lang="tr-TR" dirty="0" smtClean="0">
                <a:latin typeface="Times New Roman" pitchFamily="18" charset="0"/>
                <a:cs typeface="Times New Roman" pitchFamily="18" charset="0"/>
              </a:rPr>
              <a:t> Genellikle çocuklar bir yetişkinden uzak oldukları yerlerde birbirleriyle alay ederler. Bu nedenle öğretmen durumun farkında olmayabilir. Ama sizden bu bilgiyi aldıktan sonra sınıfta bazı değişiklikler yapabilir. Örneğin çocuğunuzu popüler bir öğrenciyle </a:t>
            </a:r>
            <a:r>
              <a:rPr lang="tr-TR" dirty="0" err="1" smtClean="0">
                <a:latin typeface="Times New Roman" pitchFamily="18" charset="0"/>
                <a:cs typeface="Times New Roman" pitchFamily="18" charset="0"/>
              </a:rPr>
              <a:t>yanyana</a:t>
            </a:r>
            <a:r>
              <a:rPr lang="tr-TR" dirty="0" smtClean="0">
                <a:latin typeface="Times New Roman" pitchFamily="18" charset="0"/>
                <a:cs typeface="Times New Roman" pitchFamily="18" charset="0"/>
              </a:rPr>
              <a:t> oturtabilir, hazırlanacak sınıf projesinde popüler biriyle çocuğunuzu eşleştirebilir. Alay eden çocukla konuşup bu davranışının sonuçlarını anlatabilir.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2"/>
            <a:ext cx="8229600" cy="4572000"/>
          </a:xfrm>
        </p:spPr>
        <p:txBody>
          <a:bodyPr>
            <a:normAutofit lnSpcReduction="10000"/>
          </a:bodyPr>
          <a:lstStyle/>
          <a:p>
            <a:pPr algn="just"/>
            <a:r>
              <a:rPr lang="tr-TR" u="sng" dirty="0" smtClean="0">
                <a:latin typeface="Times New Roman" pitchFamily="18" charset="0"/>
                <a:cs typeface="Times New Roman" pitchFamily="18" charset="0"/>
              </a:rPr>
              <a:t>Çocuğunuzun arkadaşlarına uyum sağlamasına yardımcı olun:</a:t>
            </a: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Eğer bu yıl </a:t>
            </a:r>
            <a:r>
              <a:rPr lang="tr-TR" dirty="0" err="1" smtClean="0">
                <a:latin typeface="Times New Roman" pitchFamily="18" charset="0"/>
                <a:cs typeface="Times New Roman" pitchFamily="18" charset="0"/>
              </a:rPr>
              <a:t>blue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jean</a:t>
            </a:r>
            <a:r>
              <a:rPr lang="tr-TR" dirty="0" smtClean="0">
                <a:latin typeface="Times New Roman" pitchFamily="18" charset="0"/>
                <a:cs typeface="Times New Roman" pitchFamily="18" charset="0"/>
              </a:rPr>
              <a:t> modaysa çocuğunuzu fırfırlı elbiseyle arkadaşının doğum günü partisine göndermeyin. Moda olan şekilde çocuğunuzun saçlarını kestirin veya tarayın. Bu tabii ki çocuğunuzda diğerleriyle aynı olma çabasını yerleştirin anlamına gelmiyor, yalnızca onun başkalarından farklı olduğu için alay edildiği konularda ona yardımcı olun.</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54"/>
            <a:ext cx="8229600" cy="4572000"/>
          </a:xfrm>
        </p:spPr>
        <p:txBody>
          <a:bodyPr>
            <a:normAutofit fontScale="92500" lnSpcReduction="10000"/>
          </a:bodyPr>
          <a:lstStyle/>
          <a:p>
            <a:pPr algn="just"/>
            <a:r>
              <a:rPr lang="tr-TR" u="sng" dirty="0" smtClean="0">
                <a:latin typeface="Times New Roman" pitchFamily="18" charset="0"/>
                <a:cs typeface="Times New Roman" pitchFamily="18" charset="0"/>
              </a:rPr>
              <a:t>Olumsuz alışkanlıklarını azaltın :</a:t>
            </a:r>
            <a:r>
              <a:rPr lang="tr-TR" dirty="0" smtClean="0">
                <a:latin typeface="Times New Roman" pitchFamily="18" charset="0"/>
                <a:cs typeface="Times New Roman" pitchFamily="18" charset="0"/>
              </a:rPr>
              <a:t> Bazı çocuklar yeterince sık yıkanmadıkları veya burunlarını karıştırdıkları, ya da nefesleri koktuğu için dışlanır. Bu alışkanlıkları sorun yaratıyorsa onlardan kurtulmasına yardım edin. </a:t>
            </a:r>
          </a:p>
          <a:p>
            <a:pPr algn="just">
              <a:buNone/>
            </a:pPr>
            <a:r>
              <a:rPr lang="tr-TR" dirty="0" smtClean="0">
                <a:latin typeface="Times New Roman" pitchFamily="18" charset="0"/>
                <a:cs typeface="Times New Roman" pitchFamily="18" charset="0"/>
              </a:rPr>
              <a:t>	Bazen de sosyal becerileri eksik olduğu için dışlanabilirler. Örneğin çok çekingen, kaba veya saldırgan olabilirler. Paylaşmayı bilmiyor, sırasını beklemeden konuşuyor veya başkalarını rahatsız ediyor olabilirler. Eğer durum böyleyse ona sosyal olarak kabul edilen davranışları öğretmelisiniz.</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en-US" dirty="0" smtClean="0">
                <a:latin typeface="Times New Roman" pitchFamily="18" charset="0"/>
                <a:cs typeface="Times New Roman" pitchFamily="18" charset="0"/>
              </a:rPr>
              <a:t>Bir anne şöyle diyor: “Oğlum eskiden ondan birşey istediğimde hemen kalkıp yapardı. Şimdi ise: “Önce bunu bitireyim, sonra...”; “Bunu yapmak zorunda değilim” gibi şeyler söylüyor. Sanki birden bire yetişkinlerin kuralları koyan kişiler olmadığına karar verdi.” </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u="sng" dirty="0" smtClean="0">
                <a:latin typeface="Times New Roman" pitchFamily="18" charset="0"/>
                <a:cs typeface="Times New Roman" pitchFamily="18" charset="0"/>
              </a:rPr>
              <a:t>Hakkını korumasını öğretin :</a:t>
            </a:r>
            <a:r>
              <a:rPr lang="tr-TR" dirty="0" smtClean="0">
                <a:latin typeface="Times New Roman" pitchFamily="18" charset="0"/>
                <a:cs typeface="Times New Roman" pitchFamily="18" charset="0"/>
              </a:rPr>
              <a:t> Çekingen ve pasif çocuklar, kendileriyle alay edildiğinde “ git başımdan” diyemez veya söylenen şeylere gülüp geçemez. Bu durumlarda nasıl davranabileceğini ona öğretebilirsiniz. Örneğin söylenenleri duymazdan gelebilir, oradan uzaklaşabilir, bir öğretmeninden yardım isteyebilir, üzüldüğünü belli etmeyip </a:t>
            </a:r>
            <a:r>
              <a:rPr lang="tr-TR" dirty="0" smtClean="0">
                <a:latin typeface="Times New Roman" pitchFamily="18" charset="0"/>
                <a:cs typeface="Times New Roman" pitchFamily="18" charset="0"/>
              </a:rPr>
              <a:t>espriye </a:t>
            </a:r>
            <a:r>
              <a:rPr lang="tr-TR" dirty="0" smtClean="0">
                <a:latin typeface="Times New Roman" pitchFamily="18" charset="0"/>
                <a:cs typeface="Times New Roman" pitchFamily="18" charset="0"/>
              </a:rPr>
              <a:t>vurabilir. Söylenenlere aldırmadığında diğerleri de onunla uğraşmaktan vazgeçeceklerdir.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Kötü Arkadaşlar…</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Çocuklar her zaman kendilerine iyi arkadaşlar seçmeyebilir. Onu kötü arkadaşlarından korumanın en iyi yolu evde çocuğunuzla güçlü bir iletişiminizin olmasıdır.</a:t>
            </a:r>
          </a:p>
          <a:p>
            <a:pPr algn="just"/>
            <a:r>
              <a:rPr lang="tr-TR" dirty="0" smtClean="0">
                <a:latin typeface="Times New Roman" pitchFamily="18" charset="0"/>
                <a:cs typeface="Times New Roman" pitchFamily="18" charset="0"/>
              </a:rPr>
              <a:t>Örneğin çocuğunuzun kendisini kötü hissettiğini </a:t>
            </a:r>
            <a:r>
              <a:rPr lang="tr-TR" dirty="0" err="1" smtClean="0">
                <a:latin typeface="Times New Roman" pitchFamily="18" charset="0"/>
                <a:cs typeface="Times New Roman" pitchFamily="18" charset="0"/>
              </a:rPr>
              <a:t>farkettiğinizde</a:t>
            </a:r>
            <a:r>
              <a:rPr lang="tr-TR" dirty="0" smtClean="0">
                <a:latin typeface="Times New Roman" pitchFamily="18" charset="0"/>
                <a:cs typeface="Times New Roman" pitchFamily="18" charset="0"/>
              </a:rPr>
              <a:t> ona derdini sorun. Çocuğunuzun sorunları size bazen gülünç gelse de bunları ciddiye alın. Çocuğunuz onunla ilgilendiğinizi gördüğünde size sorununu açacaktır. Ancak ona öğütler vermeye başlarsanız, ona gülerseniz, çok meşgul olduğunuz için onunla konuşmazsanız , sorunlarını paylaşacak ve çözüm bulacakları kişi arkadaşları olur.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endParaRPr lang="tr-TR" dirty="0"/>
          </a:p>
        </p:txBody>
      </p:sp>
      <p:sp>
        <p:nvSpPr>
          <p:cNvPr id="5" name="4 Alt Başlık"/>
          <p:cNvSpPr>
            <a:spLocks noGrp="1"/>
          </p:cNvSpPr>
          <p:nvPr>
            <p:ph type="subTitle" idx="1"/>
          </p:nvPr>
        </p:nvSpPr>
        <p:spPr/>
        <p:txBody>
          <a:bodyPr/>
          <a:lstStyle/>
          <a:p>
            <a:endParaRPr lang="tr-TR" dirty="0"/>
          </a:p>
        </p:txBody>
      </p:sp>
      <p:pic>
        <p:nvPicPr>
          <p:cNvPr id="6" name="5 Resim" descr="karam logo.png"/>
          <p:cNvPicPr>
            <a:picLocks noChangeAspect="1"/>
          </p:cNvPicPr>
          <p:nvPr/>
        </p:nvPicPr>
        <p:blipFill>
          <a:blip r:embed="rId2"/>
          <a:stretch>
            <a:fillRect/>
          </a:stretch>
        </p:blipFill>
        <p:spPr>
          <a:xfrm rot="20117934">
            <a:off x="2658843" y="1428644"/>
            <a:ext cx="4764177" cy="357313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US" dirty="0" smtClean="0">
                <a:latin typeface="Times New Roman" pitchFamily="18" charset="0"/>
                <a:cs typeface="Times New Roman" pitchFamily="18" charset="0"/>
              </a:rPr>
              <a:t>Bazıları da herşeyi bildiklerini düşünürler, örneğin annelerinin yanlışını düzeltmeye bayılırlar, evde bozulan birşeyi tamir etmeye kalkarlar, her konuda fikirlerini söylemeden duramazlar.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eaLnBrk="0" hangingPunct="0"/>
            <a:r>
              <a:rPr lang="en-US" dirty="0" smtClean="0">
                <a:latin typeface="Times New Roman" pitchFamily="18" charset="0"/>
                <a:cs typeface="Times New Roman" pitchFamily="18" charset="0"/>
              </a:rPr>
              <a:t>4. sınıf </a:t>
            </a:r>
            <a:r>
              <a:rPr lang="en-US" dirty="0" err="1" smtClean="0">
                <a:latin typeface="Times New Roman" pitchFamily="18" charset="0"/>
                <a:cs typeface="Times New Roman" pitchFamily="18" charset="0"/>
              </a:rPr>
              <a:t>çocuğu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mesajı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iletmeye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çalışır</a:t>
            </a:r>
            <a:r>
              <a:rPr lang="en-US" dirty="0" smtClean="0">
                <a:latin typeface="Times New Roman" pitchFamily="18" charset="0"/>
                <a:cs typeface="Times New Roman" pitchFamily="18" charset="0"/>
              </a:rPr>
              <a:t>: “Ben </a:t>
            </a:r>
            <a:r>
              <a:rPr lang="en-US" dirty="0" err="1" smtClean="0">
                <a:latin typeface="Times New Roman" pitchFamily="18" charset="0"/>
                <a:cs typeface="Times New Roman" pitchFamily="18" charset="0"/>
              </a:rPr>
              <a:t>büyüyorum</a:t>
            </a:r>
            <a:r>
              <a:rPr lang="en-US" dirty="0" smtClean="0">
                <a:latin typeface="Times New Roman" pitchFamily="18" charset="0"/>
                <a:cs typeface="Times New Roman" pitchFamily="18" charset="0"/>
              </a:rPr>
              <a:t>, bunu </a:t>
            </a:r>
            <a:r>
              <a:rPr lang="en-US" dirty="0" err="1" smtClean="0">
                <a:latin typeface="Times New Roman" pitchFamily="18" charset="0"/>
                <a:cs typeface="Times New Roman" pitchFamily="18" charset="0"/>
              </a:rPr>
              <a:t>deneyimlememe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fırsat</a:t>
            </a:r>
            <a:r>
              <a:rPr lang="tr-TR" dirty="0" smtClean="0">
                <a:latin typeface="Times New Roman" pitchFamily="18" charset="0"/>
                <a:cs typeface="Times New Roman" pitchFamily="18" charset="0"/>
              </a:rPr>
              <a:t>ı </a:t>
            </a:r>
            <a:r>
              <a:rPr lang="en-US" dirty="0" err="1" smtClean="0">
                <a:latin typeface="Times New Roman" pitchFamily="18" charset="0"/>
                <a:cs typeface="Times New Roman" pitchFamily="18" charset="0"/>
              </a:rPr>
              <a:t>tanıyın</a:t>
            </a:r>
            <a:r>
              <a:rPr lang="en-US"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Bana, yaptıklarımda ve söylediklerimde saygı gösterin. </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eaLnBrk="0" hangingPunct="0"/>
            <a:r>
              <a:rPr lang="tr-TR" dirty="0" smtClean="0">
                <a:latin typeface="Times New Roman" pitchFamily="18" charset="0"/>
                <a:cs typeface="Times New Roman" pitchFamily="18" charset="0"/>
              </a:rPr>
              <a:t>Bu gibi durumlarda çocuk, anne ve babalarının ya da öğretmenlerinin nereye kadar izin vereceklerini test ederler.</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597188"/>
            <a:ext cx="8229600" cy="2403448"/>
          </a:xfrm>
        </p:spPr>
        <p:txBody>
          <a:bodyPr/>
          <a:lstStyle/>
          <a:p>
            <a:pPr algn="just"/>
            <a:r>
              <a:rPr lang="tr-TR" dirty="0" smtClean="0">
                <a:latin typeface="Times New Roman" pitchFamily="18" charset="0"/>
                <a:cs typeface="Times New Roman" pitchFamily="18" charset="0"/>
              </a:rPr>
              <a:t>10-11 yaş dönemindeki çocuklar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istediğiniz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yapmadığında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neyle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sonuçlanacağını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söyleyip</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yapacağına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kendinin</a:t>
            </a:r>
            <a:r>
              <a:rPr lang="en-US" dirty="0" smtClean="0">
                <a:latin typeface="Times New Roman" pitchFamily="18" charset="0"/>
                <a:cs typeface="Times New Roman" pitchFamily="18" charset="0"/>
              </a:rPr>
              <a:t> karar </a:t>
            </a:r>
            <a:r>
              <a:rPr lang="en-US" dirty="0" err="1" smtClean="0">
                <a:latin typeface="Times New Roman" pitchFamily="18" charset="0"/>
                <a:cs typeface="Times New Roman" pitchFamily="18" charset="0"/>
              </a:rPr>
              <a:t>vermesini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sağlamalısınız</a:t>
            </a:r>
            <a:r>
              <a:rPr lang="en-US"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en-US" dirty="0" smtClean="0">
                <a:latin typeface="Times New Roman" pitchFamily="18" charset="0"/>
                <a:cs typeface="Times New Roman" pitchFamily="18" charset="0"/>
              </a:rPr>
              <a:t>4. sınıf </a:t>
            </a:r>
            <a:r>
              <a:rPr lang="en-US" dirty="0" err="1" smtClean="0">
                <a:latin typeface="Times New Roman" pitchFamily="18" charset="0"/>
                <a:cs typeface="Times New Roman" pitchFamily="18" charset="0"/>
              </a:rPr>
              <a:t>çocuğu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yetişkin</a:t>
            </a:r>
            <a:r>
              <a:rPr lang="en-US" dirty="0" smtClean="0">
                <a:latin typeface="Times New Roman" pitchFamily="18" charset="0"/>
                <a:cs typeface="Times New Roman" pitchFamily="18" charset="0"/>
              </a:rPr>
              <a:t> gibi </a:t>
            </a:r>
            <a:r>
              <a:rPr lang="en-US" dirty="0" err="1" smtClean="0">
                <a:latin typeface="Times New Roman" pitchFamily="18" charset="0"/>
                <a:cs typeface="Times New Roman" pitchFamily="18" charset="0"/>
              </a:rPr>
              <a:t>görmeye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başladığı</a:t>
            </a:r>
            <a:r>
              <a:rPr lang="en-US" dirty="0" smtClean="0">
                <a:latin typeface="Times New Roman" pitchFamily="18" charset="0"/>
                <a:cs typeface="Times New Roman" pitchFamily="18" charset="0"/>
              </a:rPr>
              <a:t> için </a:t>
            </a:r>
            <a:r>
              <a:rPr lang="en-US" dirty="0" err="1" smtClean="0">
                <a:latin typeface="Times New Roman" pitchFamily="18" charset="0"/>
                <a:cs typeface="Times New Roman" pitchFamily="18" charset="0"/>
              </a:rPr>
              <a:t>kendilerine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saygı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gösterilmesini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beklerler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Özellikle</a:t>
            </a:r>
            <a:r>
              <a:rPr lang="en-US" dirty="0" smtClean="0">
                <a:latin typeface="Times New Roman" pitchFamily="18" charset="0"/>
                <a:cs typeface="Times New Roman" pitchFamily="18" charset="0"/>
              </a:rPr>
              <a:t> fikirlerini </a:t>
            </a:r>
            <a:r>
              <a:rPr lang="en-US" dirty="0" err="1" smtClean="0">
                <a:latin typeface="Times New Roman" pitchFamily="18" charset="0"/>
                <a:cs typeface="Times New Roman" pitchFamily="18" charset="0"/>
              </a:rPr>
              <a:t>ortaya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koyabilme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özgürlüğü</a:t>
            </a:r>
            <a:r>
              <a:rPr lang="en-US" dirty="0" smtClean="0">
                <a:latin typeface="Times New Roman" pitchFamily="18" charset="0"/>
                <a:cs typeface="Times New Roman" pitchFamily="18" charset="0"/>
              </a:rPr>
              <a:t> ve </a:t>
            </a:r>
            <a:r>
              <a:rPr lang="en-US" dirty="0" err="1" smtClean="0">
                <a:latin typeface="Times New Roman" pitchFamily="18" charset="0"/>
                <a:cs typeface="Times New Roman" pitchFamily="18" charset="0"/>
              </a:rPr>
              <a:t>dikkate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alınmayı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isterler</a:t>
            </a:r>
            <a:r>
              <a:rPr lang="en-US"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7"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Bu </a:t>
            </a:r>
            <a:r>
              <a:rPr lang="en-US" dirty="0" err="1" smtClean="0">
                <a:latin typeface="Times New Roman" pitchFamily="18" charset="0"/>
                <a:cs typeface="Times New Roman" pitchFamily="18" charset="0"/>
              </a:rPr>
              <a:t>nedenle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güvenliklerini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tehlikeye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sokacak</a:t>
            </a:r>
            <a:r>
              <a:rPr lang="en-US" dirty="0" smtClean="0">
                <a:latin typeface="Times New Roman" pitchFamily="18" charset="0"/>
                <a:cs typeface="Times New Roman" pitchFamily="18" charset="0"/>
              </a:rPr>
              <a:t> bir durum </a:t>
            </a:r>
            <a:r>
              <a:rPr lang="en-US" dirty="0" err="1" smtClean="0">
                <a:latin typeface="Times New Roman" pitchFamily="18" charset="0"/>
                <a:cs typeface="Times New Roman" pitchFamily="18" charset="0"/>
              </a:rPr>
              <a:t>söz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konusu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değilse</a:t>
            </a:r>
            <a:r>
              <a:rPr lang="en-US" dirty="0" smtClean="0">
                <a:latin typeface="Times New Roman" pitchFamily="18" charset="0"/>
                <a:cs typeface="Times New Roman" pitchFamily="18" charset="0"/>
              </a:rPr>
              <a:t>, 4. sınıf </a:t>
            </a:r>
            <a:r>
              <a:rPr lang="en-US" dirty="0" err="1" smtClean="0">
                <a:latin typeface="Times New Roman" pitchFamily="18" charset="0"/>
                <a:cs typeface="Times New Roman" pitchFamily="18" charset="0"/>
              </a:rPr>
              <a:t>çocuğuna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doğrudan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etkiliyecek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a:t>
            </a:r>
            <a:r>
              <a:rPr lang="tr-TR" dirty="0" smtClean="0">
                <a:latin typeface="Times New Roman" pitchFamily="18" charset="0"/>
                <a:cs typeface="Times New Roman" pitchFamily="18" charset="0"/>
              </a:rPr>
              <a:t>r</a:t>
            </a:r>
            <a:r>
              <a:rPr lang="en-US" dirty="0" err="1" smtClean="0">
                <a:latin typeface="Times New Roman" pitchFamily="18" charset="0"/>
                <a:cs typeface="Times New Roman" pitchFamily="18" charset="0"/>
              </a:rPr>
              <a:t>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alırken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kararlarını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vermelerine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verin</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Ö</a:t>
            </a:r>
            <a:r>
              <a:rPr lang="en-US" dirty="0" err="1" smtClean="0">
                <a:latin typeface="Times New Roman" pitchFamily="18" charset="0"/>
                <a:cs typeface="Times New Roman" pitchFamily="18" charset="0"/>
              </a:rPr>
              <a:t>rneğin</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zaman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ödev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yapacak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okul</a:t>
            </a:r>
            <a:r>
              <a:rPr lang="en-US" dirty="0" smtClean="0">
                <a:latin typeface="Times New Roman" pitchFamily="18" charset="0"/>
                <a:cs typeface="Times New Roman" pitchFamily="18" charset="0"/>
              </a:rPr>
              <a:t> için ne </a:t>
            </a:r>
            <a:r>
              <a:rPr lang="en-US" dirty="0" err="1" smtClean="0">
                <a:latin typeface="Times New Roman" pitchFamily="18" charset="0"/>
                <a:cs typeface="Times New Roman" pitchFamily="18" charset="0"/>
              </a:rPr>
              <a:t>satın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alınması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gerek</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giyecek</a:t>
            </a:r>
            <a:r>
              <a:rPr lang="en-US" dirty="0" smtClean="0">
                <a:latin typeface="Times New Roman" pitchFamily="18" charset="0"/>
                <a:cs typeface="Times New Roman" pitchFamily="18" charset="0"/>
              </a:rPr>
              <a:t> vb. Son </a:t>
            </a:r>
            <a:r>
              <a:rPr lang="en-US" dirty="0" err="1" smtClean="0">
                <a:latin typeface="Times New Roman" pitchFamily="18" charset="0"/>
                <a:cs typeface="Times New Roman" pitchFamily="18" charset="0"/>
              </a:rPr>
              <a:t>kararınızı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vermeden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önce</a:t>
            </a:r>
            <a:r>
              <a:rPr lang="en-US" dirty="0" smtClean="0">
                <a:latin typeface="Times New Roman" pitchFamily="18" charset="0"/>
                <a:cs typeface="Times New Roman" pitchFamily="18" charset="0"/>
              </a:rPr>
              <a:t> birşeyi </a:t>
            </a:r>
            <a:r>
              <a:rPr lang="en-US" dirty="0" err="1" smtClean="0">
                <a:latin typeface="Times New Roman" pitchFamily="18" charset="0"/>
                <a:cs typeface="Times New Roman" pitchFamily="18" charset="0"/>
              </a:rPr>
              <a:t>neden</a:t>
            </a:r>
            <a:r>
              <a:rPr lang="en-US" dirty="0" smtClean="0">
                <a:latin typeface="Times New Roman" pitchFamily="18" charset="0"/>
                <a:cs typeface="Times New Roman" pitchFamily="18" charset="0"/>
              </a:rPr>
              <a:t> yapmak </a:t>
            </a:r>
            <a:r>
              <a:rPr lang="en-US" dirty="0" err="1" smtClean="0">
                <a:latin typeface="Times New Roman" pitchFamily="18" charset="0"/>
                <a:cs typeface="Times New Roman" pitchFamily="18" charset="0"/>
              </a:rPr>
              <a:t>istemediğini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mutlaka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dinleyin</a:t>
            </a:r>
            <a:r>
              <a:rPr lang="en-US"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
        <p:nvSpPr>
          <p:cNvPr id="5" name="3 Altbilgi Yer Tutucusu"/>
          <p:cNvSpPr>
            <a:spLocks noGrp="1"/>
          </p:cNvSpPr>
          <p:nvPr>
            <p:ph type="ftr" sz="quarter" idx="11"/>
          </p:nvPr>
        </p:nvSpPr>
        <p:spPr>
          <a:xfrm>
            <a:off x="0" y="6572272"/>
            <a:ext cx="9144000" cy="357190"/>
          </a:xfrm>
        </p:spPr>
        <p:style>
          <a:lnRef idx="0">
            <a:schemeClr val="accent6"/>
          </a:lnRef>
          <a:fillRef idx="3">
            <a:schemeClr val="accent6"/>
          </a:fillRef>
          <a:effectRef idx="3">
            <a:schemeClr val="accent6"/>
          </a:effectRef>
          <a:fontRef idx="minor">
            <a:schemeClr val="lt1"/>
          </a:fontRef>
        </p:style>
        <p:txBody>
          <a:bodyPr/>
          <a:lstStyle/>
          <a:p>
            <a:pPr algn="ctr"/>
            <a:r>
              <a:rPr lang="tr-TR" sz="1600" b="1" dirty="0" smtClean="0"/>
              <a:t>KARABAĞLAR REHBERLİK VE ARAŞTIRMA MERKEZİ</a:t>
            </a:r>
            <a:endParaRPr lang="tr-TR" sz="1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254</TotalTime>
  <Words>2408</Words>
  <Application>Microsoft Office PowerPoint</Application>
  <PresentationFormat>Ekran Gösterisi (4:3)</PresentationFormat>
  <Paragraphs>132</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Canlı</vt:lpstr>
      <vt:lpstr>KARABAĞLAR REHBERLİK  VE ARAŞTIRMA MERKEZİ</vt:lpstr>
      <vt:lpstr>BAĞIMSIZLIĞA GEÇİŞ</vt:lpstr>
      <vt:lpstr>Slayt 3</vt:lpstr>
      <vt:lpstr>Slayt 4</vt:lpstr>
      <vt:lpstr>Slayt 5</vt:lpstr>
      <vt:lpstr>Slayt 6</vt:lpstr>
      <vt:lpstr>Slayt 7</vt:lpstr>
      <vt:lpstr>Slayt 8</vt:lpstr>
      <vt:lpstr>Slayt 9</vt:lpstr>
      <vt:lpstr>Slayt 10</vt:lpstr>
      <vt:lpstr>Slayt 11</vt:lpstr>
      <vt:lpstr>Arkadaşlar…</vt:lpstr>
      <vt:lpstr>Evde yardım..</vt:lpstr>
      <vt:lpstr>Slayt 14</vt:lpstr>
      <vt:lpstr>Hassasiyet…</vt:lpstr>
      <vt:lpstr>Sosyalleşme…</vt:lpstr>
      <vt:lpstr>Gelişim…</vt:lpstr>
      <vt:lpstr>Slayt 18</vt:lpstr>
      <vt:lpstr>Değişim…</vt:lpstr>
      <vt:lpstr>Slayt 20</vt:lpstr>
      <vt:lpstr>4. Sınıf Çocuğu Neleri Yapabilir?</vt:lpstr>
      <vt:lpstr>Organizasyon…</vt:lpstr>
      <vt:lpstr>Siz Bu Konuda Ona Nasıl Yardımcı Olabilirsiniz?</vt:lpstr>
      <vt:lpstr>Slayt 24</vt:lpstr>
      <vt:lpstr>Slayt 25</vt:lpstr>
      <vt:lpstr>Sağlık ve Fiziksel Eğitim…</vt:lpstr>
      <vt:lpstr>Sanatsal Faaliyetler…</vt:lpstr>
      <vt:lpstr>Ödevler…</vt:lpstr>
      <vt:lpstr>Peki Siz Ev Ödevine Ne Kadar Karışmalısınız?</vt:lpstr>
      <vt:lpstr>Slayt 30</vt:lpstr>
      <vt:lpstr>Sosyal Gelişim… </vt:lpstr>
      <vt:lpstr>Cinsiyet Ayrımı…</vt:lpstr>
      <vt:lpstr>Artan Tartışmalar…</vt:lpstr>
      <vt:lpstr>Bol Rekabet…</vt:lpstr>
      <vt:lpstr>Slayt 35</vt:lpstr>
      <vt:lpstr>Çocuğunuz Dışlanıyorsa…</vt:lpstr>
      <vt:lpstr>Eğer Bu Durum Sürekli Tekrarlanıyorsa, Yapabilecekleriniz;</vt:lpstr>
      <vt:lpstr>Slayt 38</vt:lpstr>
      <vt:lpstr>Slayt 39</vt:lpstr>
      <vt:lpstr>Slayt 40</vt:lpstr>
      <vt:lpstr>Kötü Arkadaşlar…</vt:lpstr>
      <vt:lpstr>Slayt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KARABAĞLAR REHBERLİK  VE ARAŞTIRMA MERKEZİ</dc:title>
  <dc:creator>pc</dc:creator>
  <cp:lastModifiedBy>pc</cp:lastModifiedBy>
  <cp:revision>19</cp:revision>
  <dcterms:created xsi:type="dcterms:W3CDTF">2015-05-18T10:57:38Z</dcterms:created>
  <dcterms:modified xsi:type="dcterms:W3CDTF">2015-05-20T08:04:36Z</dcterms:modified>
</cp:coreProperties>
</file>